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l-GR" smtClean="0"/>
              <a:t>Στυλ κύριου τίτλου</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1C40AA3A-9B88-49A4-9CBD-043762B6A162}" type="datetimeFigureOut">
              <a:rPr lang="el-GR" smtClean="0"/>
              <a:t>20/11/2014</a:t>
            </a:fld>
            <a:endParaRPr lang="el-GR"/>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l-GR"/>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87DA933B-3393-4A07-A26D-36B4BBFFB26A}" type="slidenum">
              <a:rPr lang="el-GR" smtClean="0"/>
              <a:t>‹#›</a:t>
            </a:fld>
            <a:endParaRPr lang="el-GR"/>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nchor="ct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1C40AA3A-9B88-49A4-9CBD-043762B6A162}" type="datetimeFigureOut">
              <a:rPr lang="el-GR" smtClean="0"/>
              <a:t>20/11/2014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7DA933B-3393-4A07-A26D-36B4BBFFB26A}"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l-GR" smtClean="0"/>
              <a:t>Στυλ κύριου τίτλου</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1C40AA3A-9B88-49A4-9CBD-043762B6A162}" type="datetimeFigureOut">
              <a:rPr lang="el-GR" smtClean="0"/>
              <a:t>20/11/2014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7DA933B-3393-4A07-A26D-36B4BBFFB26A}"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1C40AA3A-9B88-49A4-9CBD-043762B6A162}" type="datetimeFigureOut">
              <a:rPr lang="el-GR" smtClean="0"/>
              <a:t>20/11/2014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7DA933B-3393-4A07-A26D-36B4BBFFB26A}"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1C40AA3A-9B88-49A4-9CBD-043762B6A162}" type="datetimeFigureOut">
              <a:rPr lang="el-GR" smtClean="0"/>
              <a:t>20/11/2014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7DA933B-3393-4A07-A26D-36B4BBFFB26A}"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5" name="Date Placeholder 4"/>
          <p:cNvSpPr>
            <a:spLocks noGrp="1"/>
          </p:cNvSpPr>
          <p:nvPr>
            <p:ph type="dt" sz="half" idx="10"/>
          </p:nvPr>
        </p:nvSpPr>
        <p:spPr/>
        <p:txBody>
          <a:bodyPr/>
          <a:lstStyle/>
          <a:p>
            <a:fld id="{1C40AA3A-9B88-49A4-9CBD-043762B6A162}" type="datetimeFigureOut">
              <a:rPr lang="el-GR" smtClean="0"/>
              <a:t>20/11/2014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7DA933B-3393-4A07-A26D-36B4BBFFB26A}" type="slidenum">
              <a:rPr lang="el-GR" smtClean="0"/>
              <a:t>‹#›</a:t>
            </a:fld>
            <a:endParaRPr lang="el-GR"/>
          </a:p>
        </p:txBody>
      </p:sp>
      <p:sp>
        <p:nvSpPr>
          <p:cNvPr id="9" name="Content Placeholder 8"/>
          <p:cNvSpPr>
            <a:spLocks noGrp="1"/>
          </p:cNvSpPr>
          <p:nvPr>
            <p:ph sz="quarter" idx="13"/>
          </p:nvPr>
        </p:nvSpPr>
        <p:spPr>
          <a:xfrm>
            <a:off x="841248" y="2039112"/>
            <a:ext cx="3657600" cy="395020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7" name="Date Placeholder 6"/>
          <p:cNvSpPr>
            <a:spLocks noGrp="1"/>
          </p:cNvSpPr>
          <p:nvPr>
            <p:ph type="dt" sz="half" idx="10"/>
          </p:nvPr>
        </p:nvSpPr>
        <p:spPr/>
        <p:txBody>
          <a:bodyPr/>
          <a:lstStyle/>
          <a:p>
            <a:fld id="{1C40AA3A-9B88-49A4-9CBD-043762B6A162}" type="datetimeFigureOut">
              <a:rPr lang="el-GR" smtClean="0"/>
              <a:t>20/11/2014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7DA933B-3393-4A07-A26D-36B4BBFFB26A}" type="slidenum">
              <a:rPr lang="el-GR" smtClean="0"/>
              <a:t>‹#›</a:t>
            </a:fld>
            <a:endParaRPr lang="el-GR"/>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Date Placeholder 2"/>
          <p:cNvSpPr>
            <a:spLocks noGrp="1"/>
          </p:cNvSpPr>
          <p:nvPr>
            <p:ph type="dt" sz="half" idx="10"/>
          </p:nvPr>
        </p:nvSpPr>
        <p:spPr/>
        <p:txBody>
          <a:bodyPr/>
          <a:lstStyle/>
          <a:p>
            <a:fld id="{1C40AA3A-9B88-49A4-9CBD-043762B6A162}" type="datetimeFigureOut">
              <a:rPr lang="el-GR" smtClean="0"/>
              <a:t>20/11/2014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7DA933B-3393-4A07-A26D-36B4BBFFB26A}"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40AA3A-9B88-49A4-9CBD-043762B6A162}" type="datetimeFigureOut">
              <a:rPr lang="el-GR" smtClean="0"/>
              <a:t>20/11/2014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87DA933B-3393-4A07-A26D-36B4BBFFB26A}"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l-GR" smtClean="0"/>
              <a:t>Στυλ κύριου τίτλου</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1C40AA3A-9B88-49A4-9CBD-043762B6A162}" type="datetimeFigureOut">
              <a:rPr lang="el-GR" smtClean="0"/>
              <a:t>20/11/2014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7DA933B-3393-4A07-A26D-36B4BBFFB26A}"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1C40AA3A-9B88-49A4-9CBD-043762B6A162}" type="datetimeFigureOut">
              <a:rPr lang="el-GR" smtClean="0"/>
              <a:t>20/11/2014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7DA933B-3393-4A07-A26D-36B4BBFFB26A}"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1C40AA3A-9B88-49A4-9CBD-043762B6A162}" type="datetimeFigureOut">
              <a:rPr lang="el-GR" smtClean="0"/>
              <a:t>20/11/2014</a:t>
            </a:fld>
            <a:endParaRPr lang="el-GR"/>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l-GR"/>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87DA933B-3393-4A07-A26D-36B4BBFFB26A}"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rot="368910">
            <a:off x="2939658" y="2709657"/>
            <a:ext cx="5576664" cy="3433936"/>
          </a:xfrm>
        </p:spPr>
        <p:txBody>
          <a:bodyPr/>
          <a:lstStyle/>
          <a:p>
            <a:r>
              <a:rPr lang="el-GR" sz="2000" b="1" dirty="0" smtClean="0">
                <a:solidFill>
                  <a:schemeClr val="tx1"/>
                </a:solidFill>
              </a:rPr>
              <a:t>Μαθαίνω μέσα από τα κόμικς, ανακαλύπτω την τεχνική </a:t>
            </a:r>
            <a:r>
              <a:rPr lang="en-US" sz="2000" b="1" dirty="0" smtClean="0">
                <a:solidFill>
                  <a:schemeClr val="tx1"/>
                </a:solidFill>
              </a:rPr>
              <a:t>animation.</a:t>
            </a:r>
            <a:endParaRPr lang="el-GR" sz="2000" b="1" dirty="0" smtClean="0">
              <a:solidFill>
                <a:schemeClr val="tx1"/>
              </a:solidFill>
            </a:endParaRPr>
          </a:p>
          <a:p>
            <a:r>
              <a:rPr lang="el-GR" u="sng" dirty="0" smtClean="0"/>
              <a:t>Ομάδα:</a:t>
            </a:r>
          </a:p>
          <a:p>
            <a:r>
              <a:rPr lang="el-GR" u="sng" dirty="0" smtClean="0"/>
              <a:t>Σ.Μ.Ε.Φ.Ι.</a:t>
            </a:r>
          </a:p>
          <a:p>
            <a:pPr marL="285750" indent="-285750">
              <a:buFont typeface="Arial" pitchFamily="34" charset="0"/>
              <a:buChar char="•"/>
            </a:pPr>
            <a:r>
              <a:rPr lang="el-GR" dirty="0" err="1" smtClean="0">
                <a:solidFill>
                  <a:schemeClr val="tx1"/>
                </a:solidFill>
              </a:rPr>
              <a:t>Έβη</a:t>
            </a:r>
            <a:r>
              <a:rPr lang="el-GR" dirty="0" smtClean="0">
                <a:solidFill>
                  <a:schemeClr val="tx1"/>
                </a:solidFill>
              </a:rPr>
              <a:t> </a:t>
            </a:r>
            <a:r>
              <a:rPr lang="el-GR" dirty="0" err="1" smtClean="0">
                <a:solidFill>
                  <a:schemeClr val="tx1"/>
                </a:solidFill>
              </a:rPr>
              <a:t>Ταραντίλη</a:t>
            </a:r>
            <a:endParaRPr lang="el-GR" dirty="0" smtClean="0">
              <a:solidFill>
                <a:schemeClr val="tx1"/>
              </a:solidFill>
            </a:endParaRPr>
          </a:p>
          <a:p>
            <a:pPr marL="285750" indent="-285750">
              <a:buFont typeface="Arial" pitchFamily="34" charset="0"/>
              <a:buChar char="•"/>
            </a:pPr>
            <a:r>
              <a:rPr lang="el-GR" dirty="0" smtClean="0">
                <a:solidFill>
                  <a:schemeClr val="tx1"/>
                </a:solidFill>
              </a:rPr>
              <a:t>Μαρίνα Μάρκου</a:t>
            </a:r>
          </a:p>
          <a:p>
            <a:pPr marL="285750" indent="-285750">
              <a:buFont typeface="Arial" pitchFamily="34" charset="0"/>
              <a:buChar char="•"/>
            </a:pPr>
            <a:r>
              <a:rPr lang="el-GR" dirty="0" smtClean="0">
                <a:solidFill>
                  <a:schemeClr val="tx1"/>
                </a:solidFill>
              </a:rPr>
              <a:t>Φωτεινή </a:t>
            </a:r>
            <a:r>
              <a:rPr lang="el-GR" dirty="0" err="1" smtClean="0">
                <a:solidFill>
                  <a:schemeClr val="tx1"/>
                </a:solidFill>
              </a:rPr>
              <a:t>Μπαραλή</a:t>
            </a:r>
            <a:endParaRPr lang="el-GR" dirty="0" smtClean="0">
              <a:solidFill>
                <a:schemeClr val="tx1"/>
              </a:solidFill>
            </a:endParaRPr>
          </a:p>
          <a:p>
            <a:pPr marL="285750" indent="-285750">
              <a:buFont typeface="Arial" pitchFamily="34" charset="0"/>
              <a:buChar char="•"/>
            </a:pPr>
            <a:r>
              <a:rPr lang="el-GR" dirty="0" err="1" smtClean="0">
                <a:solidFill>
                  <a:schemeClr val="tx1"/>
                </a:solidFill>
              </a:rPr>
              <a:t>Στέφη</a:t>
            </a:r>
            <a:r>
              <a:rPr lang="el-GR" dirty="0" smtClean="0">
                <a:solidFill>
                  <a:schemeClr val="tx1"/>
                </a:solidFill>
              </a:rPr>
              <a:t> </a:t>
            </a:r>
            <a:r>
              <a:rPr lang="el-GR" dirty="0" err="1" smtClean="0">
                <a:solidFill>
                  <a:schemeClr val="tx1"/>
                </a:solidFill>
              </a:rPr>
              <a:t>Κόντου</a:t>
            </a:r>
            <a:endParaRPr lang="el-GR" dirty="0" smtClean="0">
              <a:solidFill>
                <a:schemeClr val="tx1"/>
              </a:solidFill>
            </a:endParaRPr>
          </a:p>
          <a:p>
            <a:pPr marL="285750" indent="-285750">
              <a:buFont typeface="Arial" pitchFamily="34" charset="0"/>
              <a:buChar char="•"/>
            </a:pPr>
            <a:r>
              <a:rPr lang="el-GR" dirty="0" smtClean="0">
                <a:solidFill>
                  <a:schemeClr val="tx1"/>
                </a:solidFill>
              </a:rPr>
              <a:t>Ιωάννα </a:t>
            </a:r>
            <a:r>
              <a:rPr lang="el-GR" dirty="0" err="1" smtClean="0">
                <a:solidFill>
                  <a:schemeClr val="tx1"/>
                </a:solidFill>
              </a:rPr>
              <a:t>Μπουνάζου</a:t>
            </a:r>
            <a:endParaRPr lang="el-GR" dirty="0" smtClean="0">
              <a:solidFill>
                <a:schemeClr val="tx1"/>
              </a:solidFill>
            </a:endParaRPr>
          </a:p>
          <a:p>
            <a:endParaRPr lang="el-GR" dirty="0" smtClean="0"/>
          </a:p>
          <a:p>
            <a:endParaRPr lang="el-GR" dirty="0"/>
          </a:p>
        </p:txBody>
      </p:sp>
      <p:sp>
        <p:nvSpPr>
          <p:cNvPr id="4" name="Ορθογώνιο 3"/>
          <p:cNvSpPr/>
          <p:nvPr/>
        </p:nvSpPr>
        <p:spPr>
          <a:xfrm>
            <a:off x="2195736" y="476672"/>
            <a:ext cx="5112568" cy="923330"/>
          </a:xfrm>
          <a:prstGeom prst="rect">
            <a:avLst/>
          </a:prstGeom>
          <a:noFill/>
        </p:spPr>
        <p:txBody>
          <a:bodyPr wrap="square" lIns="91440" tIns="45720" rIns="91440" bIns="45720">
            <a:spAutoFit/>
          </a:bodyPr>
          <a:lstStyle/>
          <a:p>
            <a:pPr algn="ctr"/>
            <a:r>
              <a:rPr lang="el-GR" sz="5400" b="1" dirty="0" smtClean="0">
                <a:ln w="12700">
                  <a:solidFill>
                    <a:schemeClr val="tx2">
                      <a:satMod val="155000"/>
                    </a:schemeClr>
                  </a:solidFill>
                  <a:prstDash val="solid"/>
                </a:ln>
                <a:solidFill>
                  <a:schemeClr val="bg2">
                    <a:tint val="85000"/>
                    <a:satMod val="155000"/>
                  </a:schemeClr>
                </a:solidFill>
                <a:effectLst>
                  <a:glow rad="228600">
                    <a:schemeClr val="accent3">
                      <a:satMod val="175000"/>
                      <a:alpha val="40000"/>
                    </a:schemeClr>
                  </a:glow>
                  <a:outerShdw blurRad="41275" dist="20320" dir="1800000" algn="tl" rotWithShape="0">
                    <a:srgbClr val="000000">
                      <a:alpha val="40000"/>
                    </a:srgbClr>
                  </a:outerShdw>
                </a:effectLst>
              </a:rPr>
              <a:t>Κόμικς</a:t>
            </a:r>
            <a:endParaRPr lang="el-GR" sz="5400" b="1" spc="50" dirty="0">
              <a:ln w="13500">
                <a:solidFill>
                  <a:srgbClr val="FFFF99">
                    <a:alpha val="6500"/>
                  </a:srgbClr>
                </a:solidFill>
                <a:prstDash val="solid"/>
              </a:ln>
              <a:solidFill>
                <a:schemeClr val="accent1">
                  <a:tint val="3000"/>
                  <a:alpha val="95000"/>
                </a:schemeClr>
              </a:solidFill>
              <a:effectLst>
                <a:glow rad="228600">
                  <a:schemeClr val="accent3">
                    <a:satMod val="175000"/>
                    <a:alpha val="40000"/>
                  </a:schemeClr>
                </a:glow>
                <a:outerShdw blurRad="41275" dist="20320" dir="1800000" algn="tl" rotWithShape="0">
                  <a:srgbClr val="000000">
                    <a:alpha val="40000"/>
                  </a:srgbClr>
                </a:outerShdw>
              </a:effectLst>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41911">
            <a:off x="1013425" y="4159910"/>
            <a:ext cx="1805128" cy="1982267"/>
          </a:xfrm>
          <a:prstGeom prst="rect">
            <a:avLst/>
          </a:prstGeom>
        </p:spPr>
      </p:pic>
    </p:spTree>
    <p:extLst>
      <p:ext uri="{BB962C8B-B14F-4D97-AF65-F5344CB8AC3E}">
        <p14:creationId xmlns:p14="http://schemas.microsoft.com/office/powerpoint/2010/main" val="2472278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additive="base">
                                        <p:cTn id="3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 calcmode="lin" valueType="num">
                                      <p:cBhvr additive="base">
                                        <p:cTn id="4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p:cTn id="46" dur="1000" fill="hold"/>
                                        <p:tgtEl>
                                          <p:spTgt spid="5"/>
                                        </p:tgtEl>
                                        <p:attrNameLst>
                                          <p:attrName>ppt_w</p:attrName>
                                        </p:attrNameLst>
                                      </p:cBhvr>
                                      <p:tavLst>
                                        <p:tav tm="0">
                                          <p:val>
                                            <p:fltVal val="0"/>
                                          </p:val>
                                        </p:tav>
                                        <p:tav tm="100000">
                                          <p:val>
                                            <p:strVal val="#ppt_w"/>
                                          </p:val>
                                        </p:tav>
                                      </p:tavLst>
                                    </p:anim>
                                    <p:anim calcmode="lin" valueType="num">
                                      <p:cBhvr>
                                        <p:cTn id="47" dur="1000" fill="hold"/>
                                        <p:tgtEl>
                                          <p:spTgt spid="5"/>
                                        </p:tgtEl>
                                        <p:attrNameLst>
                                          <p:attrName>ppt_h</p:attrName>
                                        </p:attrNameLst>
                                      </p:cBhvr>
                                      <p:tavLst>
                                        <p:tav tm="0">
                                          <p:val>
                                            <p:fltVal val="0"/>
                                          </p:val>
                                        </p:tav>
                                        <p:tav tm="100000">
                                          <p:val>
                                            <p:strVal val="#ppt_h"/>
                                          </p:val>
                                        </p:tav>
                                      </p:tavLst>
                                    </p:anim>
                                    <p:anim calcmode="lin" valueType="num">
                                      <p:cBhvr>
                                        <p:cTn id="48" dur="1000" fill="hold"/>
                                        <p:tgtEl>
                                          <p:spTgt spid="5"/>
                                        </p:tgtEl>
                                        <p:attrNameLst>
                                          <p:attrName>style.rotation</p:attrName>
                                        </p:attrNameLst>
                                      </p:cBhvr>
                                      <p:tavLst>
                                        <p:tav tm="0">
                                          <p:val>
                                            <p:fltVal val="90"/>
                                          </p:val>
                                        </p:tav>
                                        <p:tav tm="100000">
                                          <p:val>
                                            <p:fltVal val="0"/>
                                          </p:val>
                                        </p:tav>
                                      </p:tavLst>
                                    </p:anim>
                                    <p:animEffect transition="in" filter="fade">
                                      <p:cBhvr>
                                        <p:cTn id="4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Πολιτικά μηνύματα</a:t>
            </a:r>
            <a:endParaRPr lang="el-G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Θέση περιεχομένου 2"/>
          <p:cNvSpPr>
            <a:spLocks noGrp="1"/>
          </p:cNvSpPr>
          <p:nvPr>
            <p:ph idx="1"/>
          </p:nvPr>
        </p:nvSpPr>
        <p:spPr/>
        <p:txBody>
          <a:bodyPr/>
          <a:lstStyle/>
          <a:p>
            <a:r>
              <a:rPr lang="el-GR" dirty="0" smtClean="0"/>
              <a:t>Τα </a:t>
            </a:r>
            <a:r>
              <a:rPr lang="el-GR" dirty="0" err="1" smtClean="0"/>
              <a:t>κόμικ</a:t>
            </a:r>
            <a:r>
              <a:rPr lang="el-GR" dirty="0" smtClean="0"/>
              <a:t> έχουν τη δύναμη να προπαγανδίσουν έμμεσα τους νέους και να τους μυήσουν χωρίς να το καταλάβουν σε συγκεκριμένα πολιτικά μηνύματα που επιδιώκουν να προβάλλουν χειραγωγώντας έτσι την κοινή γνώμη. Χαρακτηριστικά παραδείγματα της ιστορίας είναι οι </a:t>
            </a:r>
            <a:r>
              <a:rPr lang="el-GR" dirty="0" err="1" smtClean="0"/>
              <a:t>υπερήρωες</a:t>
            </a:r>
            <a:r>
              <a:rPr lang="el-GR" dirty="0" smtClean="0"/>
              <a:t> που αποδείχθηκαν ισχυρότατα όπλα των Συμμαχικών Δυνάμεων του Β’ Παγκοσμίου Πολέμου και οι αντιφασιστικές γελοιογραφίες. </a:t>
            </a:r>
            <a:endParaRPr lang="el-GR" dirty="0"/>
          </a:p>
        </p:txBody>
      </p:sp>
    </p:spTree>
    <p:extLst>
      <p:ext uri="{BB962C8B-B14F-4D97-AF65-F5344CB8AC3E}">
        <p14:creationId xmlns:p14="http://schemas.microsoft.com/office/powerpoint/2010/main" val="36543074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Τα είδη των κόμικς</a:t>
            </a:r>
            <a:endParaRPr lang="el-G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Θέση περιεχομένου 2"/>
          <p:cNvSpPr>
            <a:spLocks noGrp="1"/>
          </p:cNvSpPr>
          <p:nvPr>
            <p:ph idx="1"/>
          </p:nvPr>
        </p:nvSpPr>
        <p:spPr/>
        <p:txBody>
          <a:bodyPr/>
          <a:lstStyle/>
          <a:p>
            <a:pPr marL="0" indent="0">
              <a:buNone/>
            </a:pPr>
            <a:r>
              <a:rPr lang="el-GR" dirty="0"/>
              <a:t>	</a:t>
            </a:r>
            <a:r>
              <a:rPr lang="el-GR" dirty="0" smtClean="0"/>
              <a:t>Τα κόμικς κατηγοριοποιούνται ανάλογα με:</a:t>
            </a:r>
          </a:p>
          <a:p>
            <a:r>
              <a:rPr lang="el-GR" dirty="0" smtClean="0"/>
              <a:t>Την μορφή</a:t>
            </a:r>
          </a:p>
          <a:p>
            <a:r>
              <a:rPr lang="el-GR" dirty="0" smtClean="0"/>
              <a:t>Την θεματολογία </a:t>
            </a:r>
          </a:p>
          <a:p>
            <a:r>
              <a:rPr lang="el-GR" dirty="0" smtClean="0"/>
              <a:t>Το ύφος </a:t>
            </a:r>
          </a:p>
          <a:p>
            <a:r>
              <a:rPr lang="el-GR" dirty="0" smtClean="0"/>
              <a:t>Την πλοκή</a:t>
            </a:r>
          </a:p>
          <a:p>
            <a:pPr marL="0" indent="0">
              <a:buNone/>
            </a:pPr>
            <a:r>
              <a:rPr lang="el-GR" dirty="0"/>
              <a:t>	</a:t>
            </a: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60" y="2924944"/>
            <a:ext cx="2959079" cy="2160240"/>
          </a:xfrm>
          <a:prstGeom prst="rect">
            <a:avLst/>
          </a:prstGeom>
        </p:spPr>
      </p:pic>
    </p:spTree>
    <p:extLst>
      <p:ext uri="{BB962C8B-B14F-4D97-AF65-F5344CB8AC3E}">
        <p14:creationId xmlns:p14="http://schemas.microsoft.com/office/powerpoint/2010/main" val="7397295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heel(1)">
                                      <p:cBhvr>
                                        <p:cTn id="4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Ως προς την μορφή χωρίζονται σε:</a:t>
            </a:r>
            <a:endParaRPr lang="el-G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Θέση περιεχομένου 2"/>
          <p:cNvSpPr>
            <a:spLocks noGrp="1"/>
          </p:cNvSpPr>
          <p:nvPr>
            <p:ph idx="1"/>
          </p:nvPr>
        </p:nvSpPr>
        <p:spPr/>
        <p:txBody>
          <a:bodyPr/>
          <a:lstStyle/>
          <a:p>
            <a:r>
              <a:rPr lang="el-GR" dirty="0" smtClean="0"/>
              <a:t>Έντυπα </a:t>
            </a:r>
            <a:endParaRPr lang="el-GR" dirty="0"/>
          </a:p>
          <a:p>
            <a:r>
              <a:rPr lang="el-GR" dirty="0" smtClean="0"/>
              <a:t>Ηλεκτρονικά που διακρίνονται:</a:t>
            </a:r>
          </a:p>
          <a:p>
            <a:pPr>
              <a:buFont typeface="Wingdings" pitchFamily="2" charset="2"/>
              <a:buChar char="Ø"/>
            </a:pPr>
            <a:r>
              <a:rPr lang="el-GR" dirty="0" smtClean="0"/>
              <a:t>Ψηφιοποιημένα κόμικς </a:t>
            </a:r>
          </a:p>
          <a:p>
            <a:pPr>
              <a:buFont typeface="Wingdings" pitchFamily="2" charset="2"/>
              <a:buChar char="Ø"/>
            </a:pPr>
            <a:r>
              <a:rPr lang="el-GR" dirty="0" smtClean="0"/>
              <a:t>Ψηφιακά κόμικς</a:t>
            </a:r>
          </a:p>
          <a:p>
            <a:pPr marL="0" indent="0">
              <a:buNone/>
            </a:pPr>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3284984"/>
            <a:ext cx="3282008" cy="2232248"/>
          </a:xfrm>
          <a:prstGeom prst="rect">
            <a:avLst/>
          </a:prstGeom>
        </p:spPr>
      </p:pic>
    </p:spTree>
    <p:extLst>
      <p:ext uri="{BB962C8B-B14F-4D97-AF65-F5344CB8AC3E}">
        <p14:creationId xmlns:p14="http://schemas.microsoft.com/office/powerpoint/2010/main" val="31270921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Effect transition="in" filter="fade">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Ως προς τη θεματολογία:</a:t>
            </a:r>
            <a:endParaRPr lang="el-G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Θέση περιεχομένου 2"/>
          <p:cNvSpPr>
            <a:spLocks noGrp="1"/>
          </p:cNvSpPr>
          <p:nvPr>
            <p:ph idx="1"/>
          </p:nvPr>
        </p:nvSpPr>
        <p:spPr/>
        <p:txBody>
          <a:bodyPr/>
          <a:lstStyle/>
          <a:p>
            <a:r>
              <a:rPr lang="el-GR" dirty="0" smtClean="0"/>
              <a:t>Γελοιογραφία </a:t>
            </a:r>
          </a:p>
          <a:p>
            <a:r>
              <a:rPr lang="el-GR" dirty="0" smtClean="0"/>
              <a:t>Ανεξάρτητο αμερικάνικο </a:t>
            </a:r>
            <a:r>
              <a:rPr lang="el-GR" dirty="0" err="1" smtClean="0"/>
              <a:t>κόμικ</a:t>
            </a:r>
            <a:endParaRPr lang="el-GR" dirty="0" smtClean="0"/>
          </a:p>
          <a:p>
            <a:r>
              <a:rPr lang="el-GR" dirty="0" smtClean="0"/>
              <a:t>Ιαπωνικό </a:t>
            </a:r>
            <a:r>
              <a:rPr lang="el-GR" dirty="0" err="1" smtClean="0"/>
              <a:t>κόμικ</a:t>
            </a:r>
            <a:endParaRPr lang="el-GR" dirty="0" smtClean="0"/>
          </a:p>
          <a:p>
            <a:r>
              <a:rPr lang="el-GR" dirty="0" smtClean="0"/>
              <a:t>Ευρωπαϊκό </a:t>
            </a:r>
            <a:r>
              <a:rPr lang="el-GR" dirty="0" err="1" smtClean="0"/>
              <a:t>κόμικ</a:t>
            </a:r>
            <a:r>
              <a:rPr lang="el-GR" dirty="0" smtClean="0"/>
              <a:t> για ενήλικες</a:t>
            </a:r>
          </a:p>
          <a:p>
            <a:r>
              <a:rPr lang="el-GR" dirty="0" smtClean="0"/>
              <a:t>Πολιτικοποιημένο </a:t>
            </a:r>
            <a:r>
              <a:rPr lang="el-GR" dirty="0" err="1" smtClean="0"/>
              <a:t>κόμικ</a:t>
            </a:r>
            <a:endParaRPr lang="el-GR" dirty="0" smtClean="0"/>
          </a:p>
          <a:p>
            <a:r>
              <a:rPr lang="el-GR" dirty="0" smtClean="0"/>
              <a:t>Ελληνικό </a:t>
            </a:r>
            <a:r>
              <a:rPr lang="el-GR" dirty="0" err="1" smtClean="0"/>
              <a:t>κόμικ</a:t>
            </a:r>
            <a:endParaRPr lang="el-GR" dirty="0" smtClean="0"/>
          </a:p>
          <a:p>
            <a:r>
              <a:rPr lang="el-GR" dirty="0" err="1" smtClean="0"/>
              <a:t>Κόμικ</a:t>
            </a:r>
            <a:r>
              <a:rPr lang="el-GR" dirty="0" smtClean="0"/>
              <a:t> με </a:t>
            </a:r>
            <a:r>
              <a:rPr lang="el-GR" dirty="0" err="1" smtClean="0"/>
              <a:t>ηπερήρωες</a:t>
            </a:r>
            <a:r>
              <a:rPr lang="el-GR" dirty="0"/>
              <a:t> </a:t>
            </a:r>
            <a:endParaRPr lang="el-GR" dirty="0" smtClean="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2852936"/>
            <a:ext cx="2952328" cy="2315297"/>
          </a:xfrm>
          <a:prstGeom prst="rect">
            <a:avLst/>
          </a:prstGeom>
        </p:spPr>
      </p:pic>
    </p:spTree>
    <p:extLst>
      <p:ext uri="{BB962C8B-B14F-4D97-AF65-F5344CB8AC3E}">
        <p14:creationId xmlns:p14="http://schemas.microsoft.com/office/powerpoint/2010/main" val="12517546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1000"/>
                                        <p:tgtEl>
                                          <p:spTgt spid="3">
                                            <p:txEl>
                                              <p:pRg st="6" end="6"/>
                                            </p:txEl>
                                          </p:spTgt>
                                        </p:tgtEl>
                                      </p:cBhvr>
                                    </p:animEffect>
                                    <p:anim calcmode="lin" valueType="num">
                                      <p:cBhvr>
                                        <p:cTn id="4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p:cTn id="51" dur="1000" fill="hold"/>
                                        <p:tgtEl>
                                          <p:spTgt spid="4"/>
                                        </p:tgtEl>
                                        <p:attrNameLst>
                                          <p:attrName>ppt_w</p:attrName>
                                        </p:attrNameLst>
                                      </p:cBhvr>
                                      <p:tavLst>
                                        <p:tav tm="0">
                                          <p:val>
                                            <p:fltVal val="0"/>
                                          </p:val>
                                        </p:tav>
                                        <p:tav tm="100000">
                                          <p:val>
                                            <p:strVal val="#ppt_w"/>
                                          </p:val>
                                        </p:tav>
                                      </p:tavLst>
                                    </p:anim>
                                    <p:anim calcmode="lin" valueType="num">
                                      <p:cBhvr>
                                        <p:cTn id="52" dur="1000" fill="hold"/>
                                        <p:tgtEl>
                                          <p:spTgt spid="4"/>
                                        </p:tgtEl>
                                        <p:attrNameLst>
                                          <p:attrName>ppt_h</p:attrName>
                                        </p:attrNameLst>
                                      </p:cBhvr>
                                      <p:tavLst>
                                        <p:tav tm="0">
                                          <p:val>
                                            <p:fltVal val="0"/>
                                          </p:val>
                                        </p:tav>
                                        <p:tav tm="100000">
                                          <p:val>
                                            <p:strVal val="#ppt_h"/>
                                          </p:val>
                                        </p:tav>
                                      </p:tavLst>
                                    </p:anim>
                                    <p:anim calcmode="lin" valueType="num">
                                      <p:cBhvr>
                                        <p:cTn id="53" dur="1000" fill="hold"/>
                                        <p:tgtEl>
                                          <p:spTgt spid="4"/>
                                        </p:tgtEl>
                                        <p:attrNameLst>
                                          <p:attrName>style.rotation</p:attrName>
                                        </p:attrNameLst>
                                      </p:cBhvr>
                                      <p:tavLst>
                                        <p:tav tm="0">
                                          <p:val>
                                            <p:fltVal val="90"/>
                                          </p:val>
                                        </p:tav>
                                        <p:tav tm="100000">
                                          <p:val>
                                            <p:fltVal val="0"/>
                                          </p:val>
                                        </p:tav>
                                      </p:tavLst>
                                    </p:anim>
                                    <p:animEffect transition="in" filter="fade">
                                      <p:cBhvr>
                                        <p:cTn id="5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908720"/>
            <a:ext cx="8041440" cy="2088232"/>
          </a:xfrm>
        </p:spPr>
        <p:txBody>
          <a:bodyPr/>
          <a:lstStyle/>
          <a:p>
            <a:r>
              <a:rPr lang="el-G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Σας ευχαριστούμε για την προσοχή σας!</a:t>
            </a:r>
            <a:endParaRPr lang="el-G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3" y="2996952"/>
            <a:ext cx="3024336" cy="2808312"/>
          </a:xfrm>
          <a:prstGeom prst="rect">
            <a:avLst/>
          </a:prstGeom>
        </p:spPr>
      </p:pic>
    </p:spTree>
    <p:extLst>
      <p:ext uri="{BB962C8B-B14F-4D97-AF65-F5344CB8AC3E}">
        <p14:creationId xmlns:p14="http://schemas.microsoft.com/office/powerpoint/2010/main" val="71249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Ετυμολογία της λέξης </a:t>
            </a:r>
            <a:r>
              <a:rPr lang="el-GR"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κόμικ</a:t>
            </a:r>
            <a:r>
              <a:rPr lang="el-G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l-G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Θέση περιεχομένου 2"/>
          <p:cNvSpPr>
            <a:spLocks noGrp="1"/>
          </p:cNvSpPr>
          <p:nvPr>
            <p:ph idx="1"/>
          </p:nvPr>
        </p:nvSpPr>
        <p:spPr/>
        <p:txBody>
          <a:bodyPr/>
          <a:lstStyle/>
          <a:p>
            <a:r>
              <a:rPr lang="el-GR" dirty="0" smtClean="0"/>
              <a:t>Προέρχεται από την ελληνική λέξη κωμικός, λατινικά </a:t>
            </a:r>
            <a:r>
              <a:rPr lang="el-GR" dirty="0" err="1" smtClean="0"/>
              <a:t>Comicus</a:t>
            </a:r>
            <a:r>
              <a:rPr lang="el-GR" dirty="0" smtClean="0"/>
              <a:t>.</a:t>
            </a:r>
          </a:p>
          <a:p>
            <a:r>
              <a:rPr lang="el-GR" dirty="0"/>
              <a:t>Ά</a:t>
            </a:r>
            <a:r>
              <a:rPr lang="el-GR" dirty="0" smtClean="0"/>
              <a:t>κλιτο ουσιαστικό, από τα Αγγλικά: </a:t>
            </a:r>
            <a:r>
              <a:rPr lang="el-GR" dirty="0" err="1" smtClean="0"/>
              <a:t>comics</a:t>
            </a:r>
            <a:endParaRPr lang="el-GR" dirty="0" smtClean="0"/>
          </a:p>
          <a:p>
            <a:pPr marL="0" indent="0">
              <a:buNone/>
            </a:pPr>
            <a:r>
              <a:rPr lang="el-GR" dirty="0"/>
              <a:t> </a:t>
            </a:r>
            <a:r>
              <a:rPr lang="el-GR" dirty="0" smtClean="0"/>
              <a:t>                 </a:t>
            </a:r>
          </a:p>
          <a:p>
            <a:pPr marL="0" indent="0">
              <a:buNone/>
            </a:pPr>
            <a:r>
              <a:rPr lang="el-GR" dirty="0"/>
              <a:t> </a:t>
            </a:r>
            <a:r>
              <a:rPr lang="el-GR" dirty="0" smtClean="0"/>
              <a:t>                             </a:t>
            </a:r>
            <a:endParaRPr lang="el-GR" dirty="0"/>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3573016"/>
            <a:ext cx="2448272" cy="2664631"/>
          </a:xfrm>
          <a:prstGeom prst="rect">
            <a:avLst/>
          </a:prstGeom>
        </p:spPr>
      </p:pic>
    </p:spTree>
    <p:extLst>
      <p:ext uri="{BB962C8B-B14F-4D97-AF65-F5344CB8AC3E}">
        <p14:creationId xmlns:p14="http://schemas.microsoft.com/office/powerpoint/2010/main" val="38724998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Τα κόμικς</a:t>
            </a:r>
            <a:endParaRPr lang="el-G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Θέση περιεχομένου 2"/>
          <p:cNvSpPr>
            <a:spLocks noGrp="1"/>
          </p:cNvSpPr>
          <p:nvPr>
            <p:ph idx="1"/>
          </p:nvPr>
        </p:nvSpPr>
        <p:spPr/>
        <p:txBody>
          <a:bodyPr/>
          <a:lstStyle/>
          <a:p>
            <a:r>
              <a:rPr lang="el-GR" dirty="0" smtClean="0"/>
              <a:t>Τα κόμικς είναι μια σειρά σχεδίων που αφηγούνται μια ιστορία</a:t>
            </a:r>
            <a:r>
              <a:rPr lang="el-GR" dirty="0"/>
              <a:t>. </a:t>
            </a:r>
            <a:endParaRPr lang="el-GR" dirty="0" smtClean="0"/>
          </a:p>
          <a:p>
            <a:r>
              <a:rPr lang="el-GR" dirty="0" smtClean="0"/>
              <a:t>Είναι γνωστά και ως ένατη τέχνη.</a:t>
            </a:r>
            <a:endParaRPr lang="en-US" dirty="0" smtClean="0"/>
          </a:p>
          <a:p>
            <a:r>
              <a:rPr lang="en-US" dirty="0" smtClean="0"/>
              <a:t>E</a:t>
            </a:r>
            <a:r>
              <a:rPr lang="el-GR" dirty="0" err="1" smtClean="0"/>
              <a:t>ίναι</a:t>
            </a:r>
            <a:r>
              <a:rPr lang="el-GR" dirty="0" smtClean="0"/>
              <a:t> </a:t>
            </a:r>
            <a:r>
              <a:rPr lang="el-GR" dirty="0"/>
              <a:t>μια μορφή οπτικής τέχνης που αποτελείται από εικόνες που συνήθως συνδυάζονται με </a:t>
            </a:r>
            <a:r>
              <a:rPr lang="el-GR" dirty="0" smtClean="0"/>
              <a:t>κείμενο</a:t>
            </a:r>
            <a:r>
              <a:rPr lang="en-US" dirty="0" smtClean="0"/>
              <a:t>.</a:t>
            </a:r>
            <a:endParaRPr lang="el-GR" dirty="0" smtClean="0"/>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4221088"/>
            <a:ext cx="2592288" cy="2057371"/>
          </a:xfrm>
          <a:prstGeom prst="rect">
            <a:avLst/>
          </a:prstGeom>
        </p:spPr>
      </p:pic>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1" y="4194161"/>
            <a:ext cx="2836800" cy="1970000"/>
          </a:xfrm>
          <a:prstGeom prst="rect">
            <a:avLst/>
          </a:prstGeom>
        </p:spPr>
      </p:pic>
    </p:spTree>
    <p:extLst>
      <p:ext uri="{BB962C8B-B14F-4D97-AF65-F5344CB8AC3E}">
        <p14:creationId xmlns:p14="http://schemas.microsoft.com/office/powerpoint/2010/main" val="11549471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heel(1)">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ircle(in)">
                                      <p:cBhvr>
                                        <p:cTn id="3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Αφετηρία και Εξέλιξη</a:t>
            </a:r>
            <a:endParaRPr lang="el-G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Θέση περιεχομένου 2"/>
          <p:cNvSpPr>
            <a:spLocks noGrp="1"/>
          </p:cNvSpPr>
          <p:nvPr>
            <p:ph idx="1"/>
          </p:nvPr>
        </p:nvSpPr>
        <p:spPr/>
        <p:txBody>
          <a:bodyPr/>
          <a:lstStyle/>
          <a:p>
            <a:pPr marL="0" indent="0">
              <a:buNone/>
            </a:pPr>
            <a:r>
              <a:rPr lang="el-GR" dirty="0"/>
              <a:t>	</a:t>
            </a:r>
            <a:r>
              <a:rPr lang="el-GR" dirty="0" smtClean="0"/>
              <a:t>Οι </a:t>
            </a:r>
            <a:r>
              <a:rPr lang="el-GR" dirty="0"/>
              <a:t>ρίζες τους μπορούν να αναζητηθούν </a:t>
            </a:r>
            <a:r>
              <a:rPr lang="el-GR" dirty="0" smtClean="0"/>
              <a:t>από το 15ο </a:t>
            </a:r>
            <a:r>
              <a:rPr lang="el-GR" dirty="0"/>
              <a:t>αιώνα ή ακόμα και στα Αιγυπτιακά </a:t>
            </a:r>
            <a:r>
              <a:rPr lang="el-GR" dirty="0" smtClean="0"/>
              <a:t>ιερογλυφικά. Ιστορικά </a:t>
            </a:r>
            <a:r>
              <a:rPr lang="el-GR" dirty="0"/>
              <a:t>αυτό που οδήγησε στα κόμικς δεν έχει αρχή. </a:t>
            </a:r>
            <a:r>
              <a:rPr lang="el-GR" dirty="0" smtClean="0"/>
              <a:t>Ξεκίνησε από σατιρικά </a:t>
            </a:r>
            <a:r>
              <a:rPr lang="el-GR" dirty="0"/>
              <a:t>σκίτσα </a:t>
            </a:r>
            <a:r>
              <a:rPr lang="el-GR" dirty="0" smtClean="0"/>
              <a:t>που δημοσιεύονταν </a:t>
            </a:r>
            <a:r>
              <a:rPr lang="el-GR" dirty="0"/>
              <a:t>από το </a:t>
            </a:r>
            <a:r>
              <a:rPr lang="el-GR" dirty="0" smtClean="0"/>
              <a:t>17ο ως </a:t>
            </a:r>
            <a:r>
              <a:rPr lang="el-GR" dirty="0"/>
              <a:t>το </a:t>
            </a:r>
            <a:r>
              <a:rPr lang="el-GR" dirty="0" smtClean="0"/>
              <a:t>18ο αιώνα (συνέβαλλαν στην Γαλλική Επανάσταση).</a:t>
            </a:r>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4149080"/>
            <a:ext cx="3240360" cy="1995650"/>
          </a:xfrm>
          <a:prstGeom prst="rect">
            <a:avLst/>
          </a:prstGeom>
        </p:spPr>
      </p:pic>
    </p:spTree>
    <p:extLst>
      <p:ext uri="{BB962C8B-B14F-4D97-AF65-F5344CB8AC3E}">
        <p14:creationId xmlns:p14="http://schemas.microsoft.com/office/powerpoint/2010/main" val="3622631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Ιαπωνία</a:t>
            </a:r>
            <a:r>
              <a:rPr lang="el-GR" dirty="0" smtClean="0"/>
              <a:t> </a:t>
            </a:r>
            <a:endParaRPr lang="el-GR" dirty="0"/>
          </a:p>
        </p:txBody>
      </p:sp>
      <p:sp>
        <p:nvSpPr>
          <p:cNvPr id="3" name="Θέση περιεχομένου 2"/>
          <p:cNvSpPr>
            <a:spLocks noGrp="1"/>
          </p:cNvSpPr>
          <p:nvPr>
            <p:ph idx="1"/>
          </p:nvPr>
        </p:nvSpPr>
        <p:spPr/>
        <p:txBody>
          <a:bodyPr>
            <a:normAutofit/>
          </a:bodyPr>
          <a:lstStyle/>
          <a:p>
            <a:r>
              <a:rPr lang="el-GR" dirty="0" smtClean="0"/>
              <a:t>Το </a:t>
            </a:r>
            <a:r>
              <a:rPr lang="el-GR" dirty="0"/>
              <a:t>1814 </a:t>
            </a:r>
            <a:r>
              <a:rPr lang="el-GR" dirty="0" smtClean="0"/>
              <a:t>δημιουργήθηκαν τα κόμικς που είναι πιο </a:t>
            </a:r>
            <a:r>
              <a:rPr lang="el-GR" dirty="0" err="1" smtClean="0"/>
              <a:t>γνώστα</a:t>
            </a:r>
            <a:r>
              <a:rPr lang="el-GR" dirty="0" smtClean="0"/>
              <a:t> στους νέους σήμερα δηλαδή τα </a:t>
            </a:r>
            <a:r>
              <a:rPr lang="el-GR" dirty="0" err="1" smtClean="0"/>
              <a:t>Μάνγκα</a:t>
            </a:r>
            <a:r>
              <a:rPr lang="el-GR" dirty="0" smtClean="0"/>
              <a:t>.</a:t>
            </a:r>
          </a:p>
          <a:p>
            <a:r>
              <a:rPr lang="el-GR" dirty="0"/>
              <a:t>Χαρακτηριστικό τους </a:t>
            </a:r>
            <a:r>
              <a:rPr lang="el-GR" dirty="0" smtClean="0"/>
              <a:t>είναι </a:t>
            </a:r>
            <a:r>
              <a:rPr lang="el-GR" dirty="0"/>
              <a:t>σύντομα </a:t>
            </a:r>
            <a:r>
              <a:rPr lang="el-GR" dirty="0" smtClean="0"/>
              <a:t>κείμενα με </a:t>
            </a:r>
            <a:r>
              <a:rPr lang="el-GR" dirty="0"/>
              <a:t>άφθονες εντυπωσιακές </a:t>
            </a:r>
            <a:r>
              <a:rPr lang="el-GR" dirty="0" smtClean="0"/>
              <a:t>σκηνές.</a:t>
            </a:r>
            <a:endParaRPr lang="el-GR" dirty="0"/>
          </a:p>
          <a:p>
            <a:pPr marL="0" indent="0">
              <a:buNone/>
            </a:pPr>
            <a:r>
              <a:rPr lang="el-GR" dirty="0"/>
              <a:t> </a:t>
            </a:r>
            <a:r>
              <a:rPr lang="el-GR" dirty="0" smtClean="0"/>
              <a:t> </a:t>
            </a:r>
          </a:p>
          <a:p>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4334" y="3861048"/>
            <a:ext cx="4176464" cy="1917893"/>
          </a:xfrm>
          <a:prstGeom prst="rect">
            <a:avLst/>
          </a:prstGeom>
        </p:spPr>
      </p:pic>
    </p:spTree>
    <p:extLst>
      <p:ext uri="{BB962C8B-B14F-4D97-AF65-F5344CB8AC3E}">
        <p14:creationId xmlns:p14="http://schemas.microsoft.com/office/powerpoint/2010/main" val="4126067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1340768"/>
            <a:ext cx="8229600" cy="4597971"/>
          </a:xfrm>
        </p:spPr>
        <p:txBody>
          <a:bodyPr/>
          <a:lstStyle/>
          <a:p>
            <a:r>
              <a:rPr lang="el-GR" dirty="0" smtClean="0"/>
              <a:t>Το κόμικς όπως περίπου τα ξέρουμε σήμερα εμφανίστηκαν </a:t>
            </a:r>
            <a:r>
              <a:rPr lang="el-GR" dirty="0"/>
              <a:t>στη Δύση στα τέλη του 19ου </a:t>
            </a:r>
            <a:r>
              <a:rPr lang="el-GR" dirty="0" smtClean="0"/>
              <a:t>αιώνα</a:t>
            </a:r>
            <a:r>
              <a:rPr lang="el-GR" dirty="0" smtClean="0"/>
              <a:t>.</a:t>
            </a:r>
            <a:endParaRPr lang="en-US" dirty="0" smtClean="0"/>
          </a:p>
          <a:p>
            <a:pPr marL="0" indent="0">
              <a:buNone/>
            </a:pPr>
            <a:endParaRPr lang="el-GR" dirty="0" smtClean="0"/>
          </a:p>
          <a:p>
            <a:r>
              <a:rPr lang="el-GR" dirty="0" smtClean="0"/>
              <a:t>Στις 15 </a:t>
            </a:r>
            <a:r>
              <a:rPr lang="el-GR" dirty="0"/>
              <a:t>Φεβρουαρίου </a:t>
            </a:r>
            <a:r>
              <a:rPr lang="el-GR" dirty="0" smtClean="0"/>
              <a:t>του 1895, εμφανίστηκε </a:t>
            </a:r>
            <a:r>
              <a:rPr lang="el-GR" dirty="0"/>
              <a:t>ο πρώτος ήρωας των </a:t>
            </a:r>
            <a:r>
              <a:rPr lang="el-GR" dirty="0" smtClean="0"/>
              <a:t>κόμικς στη σειρά «</a:t>
            </a:r>
            <a:r>
              <a:rPr lang="el-GR" dirty="0" err="1"/>
              <a:t>The</a:t>
            </a:r>
            <a:r>
              <a:rPr lang="el-GR" dirty="0"/>
              <a:t> </a:t>
            </a:r>
            <a:r>
              <a:rPr lang="el-GR" dirty="0" err="1"/>
              <a:t>yellow</a:t>
            </a:r>
            <a:r>
              <a:rPr lang="el-GR" dirty="0"/>
              <a:t> </a:t>
            </a:r>
            <a:r>
              <a:rPr lang="el-GR" dirty="0" err="1"/>
              <a:t>kid</a:t>
            </a:r>
            <a:r>
              <a:rPr lang="el-GR" dirty="0" smtClean="0"/>
              <a:t>».</a:t>
            </a:r>
            <a:endParaRPr lang="el-GR" dirty="0"/>
          </a:p>
        </p:txBody>
      </p:sp>
      <p:sp>
        <p:nvSpPr>
          <p:cNvPr id="5" name="Ορθογώνιο 4"/>
          <p:cNvSpPr/>
          <p:nvPr/>
        </p:nvSpPr>
        <p:spPr>
          <a:xfrm>
            <a:off x="1979712" y="260648"/>
            <a:ext cx="5040560" cy="830997"/>
          </a:xfrm>
          <a:prstGeom prst="rect">
            <a:avLst/>
          </a:prstGeom>
        </p:spPr>
        <p:txBody>
          <a:bodyPr wrap="square">
            <a:spAutoFit/>
          </a:bodyPr>
          <a:lstStyle/>
          <a:p>
            <a:pPr algn="ctr"/>
            <a:r>
              <a:rPr lang="el-GR"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Δύση</a:t>
            </a:r>
            <a:endParaRPr lang="el-GR"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3933056"/>
            <a:ext cx="3431338" cy="2304256"/>
          </a:xfrm>
          <a:prstGeom prst="rect">
            <a:avLst/>
          </a:prstGeom>
        </p:spPr>
      </p:pic>
    </p:spTree>
    <p:extLst>
      <p:ext uri="{BB962C8B-B14F-4D97-AF65-F5344CB8AC3E}">
        <p14:creationId xmlns:p14="http://schemas.microsoft.com/office/powerpoint/2010/main" val="20912415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Β’ Παγκόσμιος Πόλεμος</a:t>
            </a:r>
            <a:endParaRPr lang="el-G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Θέση περιεχομένου 2"/>
          <p:cNvSpPr>
            <a:spLocks noGrp="1"/>
          </p:cNvSpPr>
          <p:nvPr>
            <p:ph idx="1"/>
          </p:nvPr>
        </p:nvSpPr>
        <p:spPr/>
        <p:txBody>
          <a:bodyPr>
            <a:normAutofit/>
          </a:bodyPr>
          <a:lstStyle/>
          <a:p>
            <a:r>
              <a:rPr lang="el-GR" dirty="0"/>
              <a:t>Μετά το δεύτερο παγκόσμιο </a:t>
            </a:r>
            <a:r>
              <a:rPr lang="el-GR" dirty="0" smtClean="0"/>
              <a:t>τα </a:t>
            </a:r>
            <a:r>
              <a:rPr lang="el-GR" dirty="0"/>
              <a:t>κόμικς </a:t>
            </a:r>
            <a:r>
              <a:rPr lang="el-GR" dirty="0" smtClean="0"/>
              <a:t>καθιερώθηκαν σιγά-σιγά </a:t>
            </a:r>
            <a:r>
              <a:rPr lang="el-GR" dirty="0"/>
              <a:t>ως σοβαρό είδος τέχνης</a:t>
            </a:r>
            <a:r>
              <a:rPr lang="el-GR" dirty="0" smtClean="0"/>
              <a:t>.</a:t>
            </a:r>
          </a:p>
          <a:p>
            <a:r>
              <a:rPr lang="el-GR" dirty="0"/>
              <a:t>Οι </a:t>
            </a:r>
            <a:r>
              <a:rPr lang="el-GR" dirty="0" err="1"/>
              <a:t>υπερήρωες</a:t>
            </a:r>
            <a:r>
              <a:rPr lang="el-GR" dirty="0"/>
              <a:t> αποδείχθηκαν ισχυρά όπλα </a:t>
            </a:r>
            <a:r>
              <a:rPr lang="el-GR" dirty="0" smtClean="0"/>
              <a:t>των Συμμαχικών δυνάμεων στον Β</a:t>
            </a:r>
            <a:r>
              <a:rPr lang="el-GR" dirty="0"/>
              <a:t>' </a:t>
            </a:r>
            <a:r>
              <a:rPr lang="el-GR" dirty="0" smtClean="0"/>
              <a:t>Παγκόσμιο Πόλεμο. Προπαγανδιστικές ιστορίες, π.χ. παρουσίαζαν </a:t>
            </a:r>
            <a:r>
              <a:rPr lang="el-GR" dirty="0"/>
              <a:t>τον ιαπωνικό λαό και τους στρατιώτες με έναν </a:t>
            </a:r>
            <a:r>
              <a:rPr lang="el-GR" dirty="0" smtClean="0"/>
              <a:t>ρατσιστικό τρόπο.</a:t>
            </a:r>
          </a:p>
          <a:p>
            <a:r>
              <a:rPr lang="el-GR" dirty="0" smtClean="0"/>
              <a:t>Στην Ελλάδα υπήρξαν πολλές αντιφασιστικές γελοιογραφίες που ενδυνάμωναν τον λαό (1940).</a:t>
            </a:r>
            <a:endParaRPr lang="el-GR" dirty="0"/>
          </a:p>
        </p:txBody>
      </p:sp>
    </p:spTree>
    <p:extLst>
      <p:ext uri="{BB962C8B-B14F-4D97-AF65-F5344CB8AC3E}">
        <p14:creationId xmlns:p14="http://schemas.microsoft.com/office/powerpoint/2010/main" val="2266009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Επιρροή και επίδραση των </a:t>
            </a:r>
            <a:r>
              <a:rPr lang="el-GR"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κόμικ</a:t>
            </a:r>
            <a:r>
              <a:rPr lang="el-G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στους νέους</a:t>
            </a:r>
            <a:endParaRPr lang="el-G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Θέση περιεχομένου 2"/>
          <p:cNvSpPr>
            <a:spLocks noGrp="1"/>
          </p:cNvSpPr>
          <p:nvPr>
            <p:ph idx="1"/>
          </p:nvPr>
        </p:nvSpPr>
        <p:spPr/>
        <p:txBody>
          <a:bodyPr/>
          <a:lstStyle/>
          <a:p>
            <a:r>
              <a:rPr lang="el-GR" dirty="0" smtClean="0"/>
              <a:t>Μηνύματα που μπορούν να περάσουν τα </a:t>
            </a:r>
            <a:r>
              <a:rPr lang="el-GR" dirty="0" err="1" smtClean="0"/>
              <a:t>κόμικ</a:t>
            </a:r>
            <a:r>
              <a:rPr lang="el-GR" dirty="0" smtClean="0"/>
              <a:t>;</a:t>
            </a:r>
          </a:p>
          <a:p>
            <a:pPr marL="457200" indent="-457200">
              <a:buFont typeface="+mj-lt"/>
              <a:buAutoNum type="arabicPeriod"/>
            </a:pPr>
            <a:r>
              <a:rPr lang="el-GR" dirty="0" smtClean="0"/>
              <a:t>Καταναλωτικά </a:t>
            </a:r>
          </a:p>
          <a:p>
            <a:pPr marL="457200" indent="-457200">
              <a:buFont typeface="+mj-lt"/>
              <a:buAutoNum type="arabicPeriod"/>
            </a:pPr>
            <a:r>
              <a:rPr lang="el-GR" dirty="0" smtClean="0"/>
              <a:t> Ιδεολογικά </a:t>
            </a:r>
          </a:p>
          <a:p>
            <a:pPr marL="457200" indent="-457200">
              <a:buFont typeface="+mj-lt"/>
              <a:buAutoNum type="arabicPeriod"/>
            </a:pPr>
            <a:r>
              <a:rPr lang="el-GR" dirty="0"/>
              <a:t> </a:t>
            </a:r>
            <a:r>
              <a:rPr lang="el-GR" dirty="0" smtClean="0"/>
              <a:t>Πολιτικά</a:t>
            </a: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896" y="2852936"/>
            <a:ext cx="3603900" cy="2420137"/>
          </a:xfrm>
          <a:prstGeom prst="rect">
            <a:avLst/>
          </a:prstGeom>
        </p:spPr>
      </p:pic>
    </p:spTree>
    <p:extLst>
      <p:ext uri="{BB962C8B-B14F-4D97-AF65-F5344CB8AC3E}">
        <p14:creationId xmlns:p14="http://schemas.microsoft.com/office/powerpoint/2010/main" val="3414318237"/>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arn(inVertical)">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Καταναλωτικά και Ιδεολογικά μηνύματα</a:t>
            </a:r>
            <a:endParaRPr lang="el-G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Θέση περιεχομένου 2"/>
          <p:cNvSpPr>
            <a:spLocks noGrp="1"/>
          </p:cNvSpPr>
          <p:nvPr>
            <p:ph idx="1"/>
          </p:nvPr>
        </p:nvSpPr>
        <p:spPr/>
        <p:txBody>
          <a:bodyPr/>
          <a:lstStyle/>
          <a:p>
            <a:r>
              <a:rPr lang="el-GR" dirty="0" smtClean="0"/>
              <a:t>Τα καταναλωτικά μηνύματα που περνούν μέσω της εικόνας δημιουργούν στους νέους πλασματικές ανάγκες και τους ωθούν στην υπερκατανάλωση.</a:t>
            </a:r>
          </a:p>
          <a:p>
            <a:pPr marL="0" indent="0">
              <a:buNone/>
            </a:pPr>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3460010"/>
            <a:ext cx="3240360" cy="2427142"/>
          </a:xfrm>
          <a:prstGeom prst="rect">
            <a:avLst/>
          </a:prstGeom>
        </p:spPr>
      </p:pic>
    </p:spTree>
    <p:extLst>
      <p:ext uri="{BB962C8B-B14F-4D97-AF65-F5344CB8AC3E}">
        <p14:creationId xmlns:p14="http://schemas.microsoft.com/office/powerpoint/2010/main" val="11812485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TC101790492[[fn=Λεύκωμα σχεδίασης]]</Template>
  <TotalTime>235</TotalTime>
  <Words>365</Words>
  <Application>Microsoft Office PowerPoint</Application>
  <PresentationFormat>Προβολή στην οθόνη (4:3)</PresentationFormat>
  <Paragraphs>62</Paragraphs>
  <Slides>14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14</vt:i4>
      </vt:variant>
    </vt:vector>
  </HeadingPairs>
  <TitlesOfParts>
    <vt:vector size="15" baseType="lpstr">
      <vt:lpstr>Sketchbook</vt:lpstr>
      <vt:lpstr>Παρουσίαση του PowerPoint</vt:lpstr>
      <vt:lpstr>Ετυμολογία της λέξης κόμικ.</vt:lpstr>
      <vt:lpstr>Τα κόμικς</vt:lpstr>
      <vt:lpstr>Αφετηρία και Εξέλιξη</vt:lpstr>
      <vt:lpstr>Ιαπωνία </vt:lpstr>
      <vt:lpstr>Παρουσίαση του PowerPoint</vt:lpstr>
      <vt:lpstr>Β’ Παγκόσμιος Πόλεμος</vt:lpstr>
      <vt:lpstr>Επιρροή και επίδραση των κόμικ στους νέους</vt:lpstr>
      <vt:lpstr>Καταναλωτικά και Ιδεολογικά μηνύματα</vt:lpstr>
      <vt:lpstr>Πολιτικά μηνύματα</vt:lpstr>
      <vt:lpstr>Τα είδη των κόμικς</vt:lpstr>
      <vt:lpstr>Ως προς την μορφή χωρίζονται σε:</vt:lpstr>
      <vt:lpstr>Ως προς τη θεματολογία:</vt:lpstr>
      <vt:lpstr>Σας ευχαριστούμε για την προσοχή σας!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Κομικς</dc:title>
  <dc:creator>16 Γ¨Εργαστήριο Ψυχικού</dc:creator>
  <cp:lastModifiedBy>15 Γ¨Εργαστήριο Ψυχικού</cp:lastModifiedBy>
  <cp:revision>31</cp:revision>
  <dcterms:created xsi:type="dcterms:W3CDTF">2014-10-09T11:33:41Z</dcterms:created>
  <dcterms:modified xsi:type="dcterms:W3CDTF">2014-11-20T12:01:32Z</dcterms:modified>
</cp:coreProperties>
</file>