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0" r:id="rId5"/>
    <p:sldId id="259" r:id="rId6"/>
    <p:sldId id="264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424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382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01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64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82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12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51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34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4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9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AA3C-7DB4-4E88-B60D-5973AD876BAC}" type="datetimeFigureOut">
              <a:rPr lang="el-GR" smtClean="0"/>
              <a:t>19/1/2015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AB9A-426E-4BDF-96A8-6BD3CC2B41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724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55" y="2204864"/>
            <a:ext cx="429749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912768" cy="6048672"/>
          </a:xfrm>
        </p:spPr>
        <p:txBody>
          <a:bodyPr>
            <a:normAutofit fontScale="90000"/>
          </a:bodyPr>
          <a:lstStyle/>
          <a:p>
            <a:r>
              <a:rPr lang="el-GR" u="sng" dirty="0" smtClean="0"/>
              <a:t>Ερευνητική εργασία για τη</a:t>
            </a:r>
            <a:br>
              <a:rPr lang="el-GR" u="sng" dirty="0" smtClean="0"/>
            </a:br>
            <a:r>
              <a:rPr lang="el-GR" u="sng" dirty="0" smtClean="0"/>
              <a:t>Β΄ Λυκείου 2014-2015</a:t>
            </a:r>
            <a:br>
              <a:rPr lang="el-GR" u="sng" dirty="0" smtClean="0"/>
            </a:br>
            <a:r>
              <a:rPr lang="el-GR" u="sng" dirty="0" smtClean="0"/>
              <a:t/>
            </a:r>
            <a:br>
              <a:rPr lang="el-GR" u="sng" dirty="0" smtClean="0"/>
            </a:br>
            <a:r>
              <a:rPr lang="el-GR" u="sng" dirty="0"/>
              <a:t/>
            </a:r>
            <a:br>
              <a:rPr lang="el-GR" u="sng" dirty="0"/>
            </a:br>
            <a:r>
              <a:rPr lang="el-GR" u="sng" dirty="0" smtClean="0"/>
              <a:t/>
            </a:r>
            <a:br>
              <a:rPr lang="el-GR" u="sng" dirty="0" smtClean="0"/>
            </a:br>
            <a:r>
              <a:rPr lang="el-GR" u="sng" dirty="0"/>
              <a:t/>
            </a:r>
            <a:br>
              <a:rPr lang="el-GR" u="sng" dirty="0"/>
            </a:br>
            <a:r>
              <a:rPr lang="el-GR" u="sng" dirty="0"/>
              <a:t> </a:t>
            </a:r>
            <a:r>
              <a:rPr lang="el-GR" b="1" u="sng" dirty="0" smtClean="0"/>
              <a:t>ΠΡΩΤΕΣ ΒΟΗΘΕΙΕΣ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«Προστατεύω εσένα και εμένα, μαθαίνω τις πρώτες βοήθειες»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184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9612" y="332656"/>
            <a:ext cx="6984776" cy="1470025"/>
          </a:xfrm>
        </p:spPr>
        <p:txBody>
          <a:bodyPr/>
          <a:lstStyle/>
          <a:p>
            <a:r>
              <a:rPr lang="el-GR" dirty="0" smtClean="0"/>
              <a:t>Κάταγμα-Εξάρθρωση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5145397"/>
            <a:ext cx="6400800" cy="1024111"/>
          </a:xfrm>
        </p:spPr>
        <p:txBody>
          <a:bodyPr>
            <a:normAutofit fontScale="70000" lnSpcReduction="20000"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ΥΠΕΥΘΥΝΗ ΚΑΘΗΓΗΤΡΙΑ: ΧΡΥΣΑΝΘΗ ΒΑΒΕΤΣΗ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l-GR" sz="1900" dirty="0" smtClean="0">
                <a:solidFill>
                  <a:schemeClr val="tx1"/>
                </a:solidFill>
              </a:rPr>
              <a:t>Εργάστηκαν οι μαθήτριες: </a:t>
            </a:r>
            <a:r>
              <a:rPr lang="el-GR" sz="1900" dirty="0" err="1" smtClean="0">
                <a:solidFill>
                  <a:schemeClr val="tx1"/>
                </a:solidFill>
              </a:rPr>
              <a:t>Πλεμμένου</a:t>
            </a:r>
            <a:r>
              <a:rPr lang="el-GR" sz="1900" dirty="0" smtClean="0">
                <a:solidFill>
                  <a:schemeClr val="tx1"/>
                </a:solidFill>
              </a:rPr>
              <a:t> Μυρτώ, </a:t>
            </a:r>
            <a:r>
              <a:rPr lang="el-GR" sz="1900" dirty="0" err="1" smtClean="0">
                <a:solidFill>
                  <a:schemeClr val="tx1"/>
                </a:solidFill>
              </a:rPr>
              <a:t>Πολιτοπούλου</a:t>
            </a:r>
            <a:r>
              <a:rPr lang="el-GR" sz="1900" dirty="0" smtClean="0">
                <a:solidFill>
                  <a:schemeClr val="tx1"/>
                </a:solidFill>
              </a:rPr>
              <a:t> </a:t>
            </a:r>
            <a:r>
              <a:rPr lang="el-GR" sz="1900" dirty="0" err="1" smtClean="0">
                <a:solidFill>
                  <a:schemeClr val="tx1"/>
                </a:solidFill>
              </a:rPr>
              <a:t>Μαριανίνα</a:t>
            </a:r>
            <a:r>
              <a:rPr lang="el-GR" sz="1900" dirty="0" smtClean="0">
                <a:solidFill>
                  <a:schemeClr val="tx1"/>
                </a:solidFill>
              </a:rPr>
              <a:t>, Σουλιώτη Τάνια, </a:t>
            </a:r>
            <a:r>
              <a:rPr lang="el-GR" sz="1900" dirty="0" err="1" smtClean="0">
                <a:solidFill>
                  <a:schemeClr val="tx1"/>
                </a:solidFill>
              </a:rPr>
              <a:t>Στούτς</a:t>
            </a:r>
            <a:r>
              <a:rPr lang="el-GR" sz="1900" dirty="0" smtClean="0">
                <a:solidFill>
                  <a:schemeClr val="tx1"/>
                </a:solidFill>
              </a:rPr>
              <a:t> Μελίνα,  </a:t>
            </a:r>
            <a:r>
              <a:rPr lang="el-GR" sz="1900" dirty="0" err="1" smtClean="0">
                <a:solidFill>
                  <a:schemeClr val="tx1"/>
                </a:solidFill>
              </a:rPr>
              <a:t>Φιλιπποπούλου</a:t>
            </a:r>
            <a:r>
              <a:rPr lang="el-GR" sz="1900" dirty="0" smtClean="0">
                <a:solidFill>
                  <a:schemeClr val="tx1"/>
                </a:solidFill>
              </a:rPr>
              <a:t> Κωνσταντίνα, Χατζοπούλου Κατερίνα</a:t>
            </a:r>
            <a:endParaRPr lang="el-GR" sz="1900" dirty="0">
              <a:solidFill>
                <a:schemeClr val="tx1"/>
              </a:solidFill>
            </a:endParaRPr>
          </a:p>
        </p:txBody>
      </p:sp>
      <p:pic>
        <p:nvPicPr>
          <p:cNvPr id="3074" name="Picture 2" descr="r4tqv5svbmlfc0pgolvafep265FA  fra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624" y="1988840"/>
            <a:ext cx="3990752" cy="266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Υπότιτλος 2"/>
          <p:cNvSpPr txBox="1">
            <a:spLocks/>
          </p:cNvSpPr>
          <p:nvPr/>
        </p:nvSpPr>
        <p:spPr>
          <a:xfrm>
            <a:off x="1371600" y="6077341"/>
            <a:ext cx="6400800" cy="620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rgbClr val="00B050"/>
                </a:solidFill>
              </a:rPr>
              <a:t>Ομάδα: ‘’Ιπτάμενα </a:t>
            </a:r>
            <a:r>
              <a:rPr lang="el-GR" dirty="0" err="1" smtClean="0">
                <a:solidFill>
                  <a:srgbClr val="00B050"/>
                </a:solidFill>
              </a:rPr>
              <a:t>ντοματίνια</a:t>
            </a:r>
            <a:r>
              <a:rPr lang="el-GR" dirty="0" smtClean="0">
                <a:solidFill>
                  <a:srgbClr val="00B050"/>
                </a:solidFill>
              </a:rPr>
              <a:t>’’</a:t>
            </a: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4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 - ΕΙΔΗ ΚΑΤΑΓΜΑΤΩΝ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3861048"/>
            <a:ext cx="4114800" cy="247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Είδη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Απλό κάταγμα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Σύνθετο κάταγμα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Συντριπτικό κάταγμα </a:t>
            </a:r>
            <a:endParaRPr lang="el-GR" sz="2400" dirty="0"/>
          </a:p>
        </p:txBody>
      </p:sp>
      <p:pic>
        <p:nvPicPr>
          <p:cNvPr id="1026" name="Picture 2" descr="http://images.emedicinehealth.com/images/eMedicineHealth/illustrations/typical_fra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816" y="3429000"/>
            <a:ext cx="4248472" cy="274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728409" y="1573890"/>
            <a:ext cx="7920880" cy="1698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dirty="0" smtClean="0"/>
              <a:t>Ορισμός: Είναι το σπάσιμο (λύση της συνέχειας) ενός οστού που συνήθως οφείλεται στην άσκηση κάποιας δύναμης και σπανιότερα σε παθολογικές καταστάσεις (οστεοπόρωση, όγκοι των οστών </a:t>
            </a:r>
            <a:r>
              <a:rPr lang="el-GR" sz="2400" dirty="0" err="1" smtClean="0"/>
              <a:t>κλπ</a:t>
            </a:r>
            <a:r>
              <a:rPr lang="el-G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79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Αντιμετώπισης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01816" y="1417638"/>
            <a:ext cx="4468662" cy="1791420"/>
          </a:xfrm>
        </p:spPr>
        <p:txBody>
          <a:bodyPr>
            <a:noAutofit/>
          </a:bodyPr>
          <a:lstStyle/>
          <a:p>
            <a:r>
              <a:rPr lang="el-GR" sz="2000" dirty="0" smtClean="0"/>
              <a:t>Πλήρης ακινητοποίηση </a:t>
            </a:r>
            <a:r>
              <a:rPr lang="el-GR" sz="2000" dirty="0"/>
              <a:t>του </a:t>
            </a:r>
            <a:r>
              <a:rPr lang="el-GR" sz="2000" dirty="0" smtClean="0"/>
              <a:t>μέλους</a:t>
            </a:r>
          </a:p>
          <a:p>
            <a:r>
              <a:rPr lang="el-GR" sz="2000" dirty="0" smtClean="0"/>
              <a:t>Περίδεση με αυτοσχέδιους νάρθηκες</a:t>
            </a:r>
            <a:endParaRPr lang="el-GR" sz="2000" dirty="0"/>
          </a:p>
          <a:p>
            <a:r>
              <a:rPr lang="el-GR" sz="2000" dirty="0" smtClean="0"/>
              <a:t>Χορήγηση αναλγητικών (</a:t>
            </a:r>
            <a:r>
              <a:rPr lang="en-US" sz="2000" dirty="0" err="1" smtClean="0"/>
              <a:t>Depon</a:t>
            </a:r>
            <a:r>
              <a:rPr lang="en-US" sz="2000" dirty="0" smtClean="0"/>
              <a:t>, Panadol, </a:t>
            </a:r>
            <a:r>
              <a:rPr lang="el-GR" sz="2000" b="1" dirty="0" smtClean="0"/>
              <a:t>ΟΧΙ</a:t>
            </a:r>
            <a:r>
              <a:rPr lang="el-GR" sz="2000" dirty="0" smtClean="0"/>
              <a:t> ασπιρίνη)</a:t>
            </a:r>
            <a:endParaRPr lang="el-GR" sz="2000" dirty="0"/>
          </a:p>
          <a:p>
            <a:r>
              <a:rPr lang="el-GR" sz="2000" dirty="0"/>
              <a:t>Μεταφορά στο νοσοκομείο </a:t>
            </a:r>
          </a:p>
        </p:txBody>
      </p:sp>
      <p:pic>
        <p:nvPicPr>
          <p:cNvPr id="2050" name="Picture 2" descr="http://img.ehowcdn.com/615x200/ehow/images/a00/07/ld/treat-closed-fracture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1661">
            <a:off x="4874691" y="3859221"/>
            <a:ext cx="3693096" cy="245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backpacker.com/wp-content/uploads/2009/10/brokenarm_3_445x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56472"/>
            <a:ext cx="42386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3.bp.blogspot.com/-WXWT94PJNSg/Tdqw8hfXyZI/AAAAAAAADgU/oCnReVmdcQA/s1600/GC+first+aid-5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4323">
            <a:off x="458366" y="1700238"/>
            <a:ext cx="3558222" cy="23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35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39782"/>
            <a:ext cx="8229600" cy="1143000"/>
          </a:xfrm>
        </p:spPr>
        <p:txBody>
          <a:bodyPr/>
          <a:lstStyle/>
          <a:p>
            <a:r>
              <a:rPr lang="el-GR" dirty="0" smtClean="0"/>
              <a:t>ΕΞΑΡΘΡΩΣΕΙΣ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683568" y="2420888"/>
            <a:ext cx="4433664" cy="3534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Ορισμός: Εξάρθρωση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η μετακίνηση ενός οστού σε μία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άρθρωση.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Μπορεί να προκληθεί από ισχυρή δύναμη που τραβά το οστό προς μη φυσιολογική θέση ή μια βίαιη μυϊκή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συστολή.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κλειδώσεις που εξαρθρώνονται συνήθως είναι ο ώμος, τα δάκτυλα και το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σαγόνι.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Συχνά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δύσκολο να διακρίνουμε την εξάρθρωση από το κάταγμα. 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rugbyrescue.com/pictures/shoul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36520"/>
            <a:ext cx="2376264" cy="31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39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420888"/>
            <a:ext cx="3096344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Αίσθημα σκισίματος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Υπερβολικός πόνος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Ακανόνιστες επιφάνειες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Μη κανονικές κινήσεις ή περιορισμός των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κινήσεων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Μυϊκός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σπασμός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Έλλειψη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λειτουργικότητας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457200" y="7647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/>
              <a:t>ΕΞΑΡΘΡΩΣΕΙΣ - ΣΥΜΠΤΩΜΑΤΑ</a:t>
            </a:r>
            <a:endParaRPr lang="el-GR" dirty="0"/>
          </a:p>
        </p:txBody>
      </p:sp>
      <p:pic>
        <p:nvPicPr>
          <p:cNvPr id="4" name="Picture 4" descr="http://www.findyourbalance.ca/wp-content/uploads/sites/2/2014/04/golf-shoulder-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59927"/>
            <a:ext cx="399440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69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30610"/>
            <a:ext cx="8229600" cy="1143000"/>
          </a:xfrm>
        </p:spPr>
        <p:txBody>
          <a:bodyPr/>
          <a:lstStyle/>
          <a:p>
            <a:r>
              <a:rPr lang="el-GR" dirty="0" smtClean="0"/>
              <a:t>Τρόποι Αντιμετώπισης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7365" y="1413512"/>
            <a:ext cx="3456384" cy="2183587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Τοποθετείστε </a:t>
            </a:r>
            <a:r>
              <a:rPr lang="el-GR" sz="2000" dirty="0"/>
              <a:t>ψυχρά επιθέματα στην άρθρωση για 10-15 λεπτά. </a:t>
            </a:r>
          </a:p>
          <a:p>
            <a:r>
              <a:rPr lang="el-GR" sz="2000" dirty="0"/>
              <a:t>Ακινητοποιείστε την άρθρωση χρησιμοποιώντας κάποιο πρόχειρο νάρθηκα. </a:t>
            </a:r>
          </a:p>
        </p:txBody>
      </p:sp>
      <p:pic>
        <p:nvPicPr>
          <p:cNvPr id="1026" name="Picture 2" descr="http://i.telegraph.co.uk/multimedia/archive/00681/dislocated-shoulder_68110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69">
            <a:off x="4606079" y="1509578"/>
            <a:ext cx="3848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hawaii.edu/medicine/pediatrics/pemxray/v4c12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71">
            <a:off x="575498" y="3802706"/>
            <a:ext cx="4518919" cy="249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5212715" y="4293096"/>
            <a:ext cx="3456384" cy="2172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/>
              <a:t>Τοποθετείστε το μέλος σε αναπαυτική θέση</a:t>
            </a:r>
          </a:p>
          <a:p>
            <a:r>
              <a:rPr lang="el-GR" sz="2000" dirty="0" smtClean="0"/>
              <a:t>Απαγορεύεται η ανάταξη από μη ειδικό </a:t>
            </a:r>
          </a:p>
          <a:p>
            <a:r>
              <a:rPr lang="el-GR" sz="2000" dirty="0" smtClean="0"/>
              <a:t>Άμεση μεταφορά στο Νοσοκομείο για ανάταξη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2089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Θέμα του Office</vt:lpstr>
      <vt:lpstr>Ερευνητική εργασία για τη Β΄ Λυκείου 2014-2015      ΠΡΩΤΕΣ ΒΟΗΘΕΙΕΣ  «Προστατεύω εσένα και εμένα, μαθαίνω τις πρώτες βοήθειες»</vt:lpstr>
      <vt:lpstr>Κάταγμα-Εξάρθρωση </vt:lpstr>
      <vt:lpstr>ΟΡΙΣΜΟΣ - ΕΙΔΗ ΚΑΤΑΓΜΑΤΩΝ</vt:lpstr>
      <vt:lpstr>Τρόποι Αντιμετώπισης </vt:lpstr>
      <vt:lpstr>ΕΞΑΡΘΡΩΣΕΙΣ</vt:lpstr>
      <vt:lpstr>PowerPoint Presentation</vt:lpstr>
      <vt:lpstr>Τρόποι Αντιμετώπισης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Ερευνιτική</dc:title>
  <dc:creator>02 Β' Εργαστήριο Ψυχικού</dc:creator>
  <cp:lastModifiedBy>Γιάννης</cp:lastModifiedBy>
  <cp:revision>13</cp:revision>
  <dcterms:created xsi:type="dcterms:W3CDTF">2014-11-25T10:03:15Z</dcterms:created>
  <dcterms:modified xsi:type="dcterms:W3CDTF">2015-01-18T22:23:10Z</dcterms:modified>
</cp:coreProperties>
</file>