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61" r:id="rId3"/>
    <p:sldId id="256" r:id="rId4"/>
    <p:sldId id="257" r:id="rId5"/>
    <p:sldId id="258" r:id="rId6"/>
    <p:sldId id="259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6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GB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514C-3C97-4B7B-81A7-07A916991F86}" type="datetimeFigureOut">
              <a:rPr lang="en-GB" smtClean="0"/>
              <a:t>20/01/2015</a:t>
            </a:fld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7FE4-9459-4A72-A460-F8E8FF14035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514C-3C97-4B7B-81A7-07A916991F86}" type="datetimeFigureOut">
              <a:rPr lang="en-GB" smtClean="0"/>
              <a:t>20/01/2015</a:t>
            </a:fld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7FE4-9459-4A72-A460-F8E8FF14035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514C-3C97-4B7B-81A7-07A916991F86}" type="datetimeFigureOut">
              <a:rPr lang="en-GB" smtClean="0"/>
              <a:t>20/01/2015</a:t>
            </a:fld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7FE4-9459-4A72-A460-F8E8FF14035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514C-3C97-4B7B-81A7-07A916991F86}" type="datetimeFigureOut">
              <a:rPr lang="en-GB" smtClean="0"/>
              <a:t>20/01/2015</a:t>
            </a:fld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7FE4-9459-4A72-A460-F8E8FF14035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514C-3C97-4B7B-81A7-07A916991F86}" type="datetimeFigureOut">
              <a:rPr lang="en-GB" smtClean="0"/>
              <a:t>20/01/2015</a:t>
            </a:fld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7FE4-9459-4A72-A460-F8E8FF14035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514C-3C97-4B7B-81A7-07A916991F86}" type="datetimeFigureOut">
              <a:rPr lang="en-GB" smtClean="0"/>
              <a:t>20/01/2015</a:t>
            </a:fld>
            <a:endParaRPr lang="en-GB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7FE4-9459-4A72-A460-F8E8FF14035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514C-3C97-4B7B-81A7-07A916991F86}" type="datetimeFigureOut">
              <a:rPr lang="en-GB" smtClean="0"/>
              <a:t>20/01/2015</a:t>
            </a:fld>
            <a:endParaRPr lang="en-GB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7FE4-9459-4A72-A460-F8E8FF14035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514C-3C97-4B7B-81A7-07A916991F86}" type="datetimeFigureOut">
              <a:rPr lang="en-GB" smtClean="0"/>
              <a:t>20/01/2015</a:t>
            </a:fld>
            <a:endParaRPr lang="en-GB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7FE4-9459-4A72-A460-F8E8FF14035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514C-3C97-4B7B-81A7-07A916991F86}" type="datetimeFigureOut">
              <a:rPr lang="en-GB" smtClean="0"/>
              <a:t>20/01/2015</a:t>
            </a:fld>
            <a:endParaRPr lang="en-GB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7FE4-9459-4A72-A460-F8E8FF14035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514C-3C97-4B7B-81A7-07A916991F86}" type="datetimeFigureOut">
              <a:rPr lang="en-GB" smtClean="0"/>
              <a:t>20/01/2015</a:t>
            </a:fld>
            <a:endParaRPr lang="en-GB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7FE4-9459-4A72-A460-F8E8FF14035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514C-3C97-4B7B-81A7-07A916991F86}" type="datetimeFigureOut">
              <a:rPr lang="en-GB" smtClean="0"/>
              <a:t>20/01/2015</a:t>
            </a:fld>
            <a:endParaRPr lang="en-GB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C7FE4-9459-4A72-A460-F8E8FF14035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F514C-3C97-4B7B-81A7-07A916991F86}" type="datetimeFigureOut">
              <a:rPr lang="en-GB" smtClean="0"/>
              <a:t>20/01/2015</a:t>
            </a:fld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C7FE4-9459-4A72-A460-F8E8FF14035C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255" y="2204864"/>
            <a:ext cx="4297490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115616" y="404664"/>
            <a:ext cx="6912768" cy="6048672"/>
          </a:xfrm>
        </p:spPr>
        <p:txBody>
          <a:bodyPr>
            <a:normAutofit fontScale="90000"/>
          </a:bodyPr>
          <a:lstStyle/>
          <a:p>
            <a:r>
              <a:rPr lang="el-GR" u="sng" dirty="0" smtClean="0">
                <a:solidFill>
                  <a:schemeClr val="bg1"/>
                </a:solidFill>
              </a:rPr>
              <a:t>Ερευνητική εργασία για τη</a:t>
            </a:r>
            <a:br>
              <a:rPr lang="el-GR" u="sng" dirty="0" smtClean="0">
                <a:solidFill>
                  <a:schemeClr val="bg1"/>
                </a:solidFill>
              </a:rPr>
            </a:br>
            <a:r>
              <a:rPr lang="el-GR" u="sng" dirty="0" smtClean="0">
                <a:solidFill>
                  <a:schemeClr val="bg1"/>
                </a:solidFill>
              </a:rPr>
              <a:t>Β΄ Λυκείου 2014-2015</a:t>
            </a:r>
            <a:br>
              <a:rPr lang="el-GR" u="sng" dirty="0" smtClean="0">
                <a:solidFill>
                  <a:schemeClr val="bg1"/>
                </a:solidFill>
              </a:rPr>
            </a:br>
            <a:r>
              <a:rPr lang="el-GR" u="sng" dirty="0" smtClean="0">
                <a:solidFill>
                  <a:schemeClr val="bg1"/>
                </a:solidFill>
              </a:rPr>
              <a:t/>
            </a:r>
            <a:br>
              <a:rPr lang="el-GR" u="sng" dirty="0" smtClean="0">
                <a:solidFill>
                  <a:schemeClr val="bg1"/>
                </a:solidFill>
              </a:rPr>
            </a:br>
            <a:r>
              <a:rPr lang="el-GR" u="sng" dirty="0">
                <a:solidFill>
                  <a:schemeClr val="bg1"/>
                </a:solidFill>
              </a:rPr>
              <a:t/>
            </a:r>
            <a:br>
              <a:rPr lang="el-GR" u="sng" dirty="0">
                <a:solidFill>
                  <a:schemeClr val="bg1"/>
                </a:solidFill>
              </a:rPr>
            </a:br>
            <a:r>
              <a:rPr lang="el-GR" u="sng" dirty="0" smtClean="0">
                <a:solidFill>
                  <a:schemeClr val="bg1"/>
                </a:solidFill>
              </a:rPr>
              <a:t/>
            </a:r>
            <a:br>
              <a:rPr lang="el-GR" u="sng" dirty="0" smtClean="0">
                <a:solidFill>
                  <a:schemeClr val="bg1"/>
                </a:solidFill>
              </a:rPr>
            </a:br>
            <a:r>
              <a:rPr lang="el-GR" u="sng" dirty="0">
                <a:solidFill>
                  <a:schemeClr val="bg1"/>
                </a:solidFill>
              </a:rPr>
              <a:t/>
            </a:r>
            <a:br>
              <a:rPr lang="el-GR" u="sng" dirty="0">
                <a:solidFill>
                  <a:schemeClr val="bg1"/>
                </a:solidFill>
              </a:rPr>
            </a:br>
            <a:r>
              <a:rPr lang="el-GR" u="sng" dirty="0">
                <a:solidFill>
                  <a:schemeClr val="bg1"/>
                </a:solidFill>
              </a:rPr>
              <a:t> </a:t>
            </a:r>
            <a:r>
              <a:rPr lang="el-GR" b="1" u="sng" dirty="0" smtClean="0">
                <a:solidFill>
                  <a:schemeClr val="bg1"/>
                </a:solidFill>
              </a:rPr>
              <a:t>ΠΡΩΤΕΣ ΒΟΗΘΕΙΕΣ </a:t>
            </a:r>
            <a:r>
              <a:rPr lang="el-GR" dirty="0" smtClean="0">
                <a:solidFill>
                  <a:schemeClr val="bg1"/>
                </a:solidFill>
              </a:rPr>
              <a:t/>
            </a:r>
            <a:br>
              <a:rPr lang="el-GR" dirty="0" smtClean="0">
                <a:solidFill>
                  <a:schemeClr val="bg1"/>
                </a:solidFill>
              </a:rPr>
            </a:br>
            <a:r>
              <a:rPr lang="el-GR" b="1" dirty="0" smtClean="0">
                <a:solidFill>
                  <a:schemeClr val="bg1"/>
                </a:solidFill>
              </a:rPr>
              <a:t>«Προστατεύω εσένα και εμένα, μαθαίνω τις πρώτες βοήθειες»</a:t>
            </a:r>
            <a:endParaRPr lang="el-G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233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>
                <a:solidFill>
                  <a:srgbClr val="FF0000"/>
                </a:solidFill>
              </a:rPr>
              <a:t>Αίτια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l-GR" sz="2400" dirty="0" smtClean="0">
                <a:solidFill>
                  <a:schemeClr val="bg1"/>
                </a:solidFill>
              </a:rPr>
              <a:t>Κ</a:t>
            </a:r>
            <a:r>
              <a:rPr lang="en-US" sz="2400" dirty="0" smtClean="0">
                <a:solidFill>
                  <a:schemeClr val="bg1"/>
                </a:solidFill>
              </a:rPr>
              <a:t>α</a:t>
            </a:r>
            <a:r>
              <a:rPr lang="en-US" sz="2400" dirty="0" err="1" smtClean="0">
                <a:solidFill>
                  <a:schemeClr val="bg1"/>
                </a:solidFill>
              </a:rPr>
              <a:t>ρδιολογικές</a:t>
            </a:r>
            <a:r>
              <a:rPr lang="en-US" sz="2400" dirty="0" smtClean="0">
                <a:solidFill>
                  <a:schemeClr val="bg1"/>
                </a:solidFill>
              </a:rPr>
              <a:t> πα</a:t>
            </a:r>
            <a:r>
              <a:rPr lang="en-US" sz="2400" dirty="0" err="1" smtClean="0">
                <a:solidFill>
                  <a:schemeClr val="bg1"/>
                </a:solidFill>
              </a:rPr>
              <a:t>θήσεις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endParaRPr lang="en-US" sz="2400" dirty="0">
              <a:solidFill>
                <a:schemeClr val="bg1"/>
              </a:solidFill>
            </a:endParaRPr>
          </a:p>
          <a:p>
            <a:pPr lvl="0"/>
            <a:r>
              <a:rPr lang="el-GR" sz="2400" dirty="0" smtClean="0">
                <a:solidFill>
                  <a:schemeClr val="bg1"/>
                </a:solidFill>
              </a:rPr>
              <a:t>Ε</a:t>
            </a:r>
            <a:r>
              <a:rPr lang="en-US" sz="2400" dirty="0" err="1" smtClean="0">
                <a:solidFill>
                  <a:schemeClr val="bg1"/>
                </a:solidFill>
              </a:rPr>
              <a:t>γκυμοσύνη</a:t>
            </a:r>
            <a:endParaRPr lang="en-US" sz="2400" dirty="0">
              <a:solidFill>
                <a:schemeClr val="bg1"/>
              </a:solidFill>
            </a:endParaRPr>
          </a:p>
          <a:p>
            <a:pPr lvl="0"/>
            <a:r>
              <a:rPr lang="el-GR" sz="2400" dirty="0" smtClean="0">
                <a:solidFill>
                  <a:schemeClr val="bg1"/>
                </a:solidFill>
              </a:rPr>
              <a:t>Στάση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στο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ίδιο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σημείο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γι</a:t>
            </a:r>
            <a:r>
              <a:rPr lang="en-US" sz="2400" dirty="0">
                <a:solidFill>
                  <a:schemeClr val="bg1"/>
                </a:solidFill>
              </a:rPr>
              <a:t>α </a:t>
            </a:r>
            <a:r>
              <a:rPr lang="el-GR" sz="2400" dirty="0" smtClean="0">
                <a:solidFill>
                  <a:schemeClr val="bg1"/>
                </a:solidFill>
              </a:rPr>
              <a:t>μεγάλο χρονικό διάστημα</a:t>
            </a:r>
          </a:p>
          <a:p>
            <a:pPr lvl="0"/>
            <a:r>
              <a:rPr lang="el-GR" sz="2400" dirty="0" smtClean="0">
                <a:solidFill>
                  <a:schemeClr val="bg1"/>
                </a:solidFill>
              </a:rPr>
              <a:t>Φ</a:t>
            </a:r>
            <a:r>
              <a:rPr lang="en-US" sz="2400" dirty="0" err="1" smtClean="0">
                <a:solidFill>
                  <a:schemeClr val="bg1"/>
                </a:solidFill>
              </a:rPr>
              <a:t>ό</a:t>
            </a:r>
            <a:r>
              <a:rPr lang="en-US" sz="2400" dirty="0" smtClean="0">
                <a:solidFill>
                  <a:schemeClr val="bg1"/>
                </a:solidFill>
              </a:rPr>
              <a:t>β</a:t>
            </a:r>
            <a:r>
              <a:rPr lang="en-US" sz="2400" dirty="0" err="1" smtClean="0">
                <a:solidFill>
                  <a:schemeClr val="bg1"/>
                </a:solidFill>
              </a:rPr>
              <a:t>ο</a:t>
            </a:r>
            <a:r>
              <a:rPr lang="el-GR" sz="2400" dirty="0" smtClean="0">
                <a:solidFill>
                  <a:schemeClr val="bg1"/>
                </a:solidFill>
              </a:rPr>
              <a:t>ς</a:t>
            </a:r>
            <a:r>
              <a:rPr lang="en-US" sz="2400" dirty="0" smtClean="0">
                <a:solidFill>
                  <a:schemeClr val="bg1"/>
                </a:solidFill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</a:rPr>
              <a:t>ισχυρό</a:t>
            </a:r>
            <a:r>
              <a:rPr lang="el-GR" sz="2400" dirty="0" smtClean="0">
                <a:solidFill>
                  <a:schemeClr val="bg1"/>
                </a:solidFill>
              </a:rPr>
              <a:t>ς</a:t>
            </a:r>
            <a:r>
              <a:rPr lang="en-US" sz="2400" dirty="0" smtClean="0">
                <a:solidFill>
                  <a:schemeClr val="bg1"/>
                </a:solidFill>
              </a:rPr>
              <a:t> π</a:t>
            </a:r>
            <a:r>
              <a:rPr lang="en-US" sz="2400" dirty="0" err="1" smtClean="0">
                <a:solidFill>
                  <a:schemeClr val="bg1"/>
                </a:solidFill>
              </a:rPr>
              <a:t>όνο</a:t>
            </a:r>
            <a:r>
              <a:rPr lang="el-GR" sz="2400" dirty="0" smtClean="0">
                <a:solidFill>
                  <a:schemeClr val="bg1"/>
                </a:solidFill>
              </a:rPr>
              <a:t>ς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ή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συν</a:t>
            </a:r>
            <a:r>
              <a:rPr lang="en-US" sz="2400" dirty="0">
                <a:solidFill>
                  <a:schemeClr val="bg1"/>
                </a:solidFill>
              </a:rPr>
              <a:t>α</a:t>
            </a:r>
            <a:r>
              <a:rPr lang="en-US" sz="2400" dirty="0" err="1">
                <a:solidFill>
                  <a:schemeClr val="bg1"/>
                </a:solidFill>
              </a:rPr>
              <a:t>ισθημ</a:t>
            </a:r>
            <a:r>
              <a:rPr lang="en-US" sz="2400" dirty="0">
                <a:solidFill>
                  <a:schemeClr val="bg1"/>
                </a:solidFill>
              </a:rPr>
              <a:t>α</a:t>
            </a:r>
            <a:r>
              <a:rPr lang="en-US" sz="2400" dirty="0" err="1">
                <a:solidFill>
                  <a:schemeClr val="bg1"/>
                </a:solidFill>
              </a:rPr>
              <a:t>τική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φόρτιση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l-GR" sz="2400" dirty="0" smtClean="0">
                <a:solidFill>
                  <a:schemeClr val="bg1"/>
                </a:solidFill>
              </a:rPr>
              <a:t>Α</a:t>
            </a:r>
            <a:r>
              <a:rPr lang="en-US" sz="2400" dirty="0" err="1" smtClean="0">
                <a:solidFill>
                  <a:schemeClr val="bg1"/>
                </a:solidFill>
              </a:rPr>
              <a:t>ιφνίδι</a:t>
            </a:r>
            <a:r>
              <a:rPr lang="en-US" sz="2400" dirty="0" smtClean="0">
                <a:solidFill>
                  <a:schemeClr val="bg1"/>
                </a:solidFill>
              </a:rPr>
              <a:t>α </a:t>
            </a:r>
            <a:r>
              <a:rPr lang="en-US" sz="2400" dirty="0">
                <a:solidFill>
                  <a:schemeClr val="bg1"/>
                </a:solidFill>
              </a:rPr>
              <a:t>π</a:t>
            </a:r>
            <a:r>
              <a:rPr lang="en-US" sz="2400" dirty="0" err="1">
                <a:solidFill>
                  <a:schemeClr val="bg1"/>
                </a:solidFill>
              </a:rPr>
              <a:t>τώση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στην</a:t>
            </a:r>
            <a:r>
              <a:rPr lang="en-US" sz="2400" dirty="0">
                <a:solidFill>
                  <a:schemeClr val="bg1"/>
                </a:solidFill>
              </a:rPr>
              <a:t> α</a:t>
            </a:r>
            <a:r>
              <a:rPr lang="en-US" sz="2400" dirty="0" err="1">
                <a:solidFill>
                  <a:schemeClr val="bg1"/>
                </a:solidFill>
              </a:rPr>
              <a:t>ρτηρι</a:t>
            </a:r>
            <a:r>
              <a:rPr lang="en-US" sz="2400" dirty="0">
                <a:solidFill>
                  <a:schemeClr val="bg1"/>
                </a:solidFill>
              </a:rPr>
              <a:t>α</a:t>
            </a:r>
            <a:r>
              <a:rPr lang="en-US" sz="2400" dirty="0" err="1">
                <a:solidFill>
                  <a:schemeClr val="bg1"/>
                </a:solidFill>
              </a:rPr>
              <a:t>κή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π</a:t>
            </a:r>
            <a:r>
              <a:rPr lang="en-US" sz="2400" dirty="0" err="1" smtClean="0">
                <a:solidFill>
                  <a:schemeClr val="bg1"/>
                </a:solidFill>
              </a:rPr>
              <a:t>ίεση</a:t>
            </a:r>
            <a:endParaRPr lang="el-GR" sz="2400" dirty="0">
              <a:solidFill>
                <a:schemeClr val="bg1"/>
              </a:solidFill>
            </a:endParaRPr>
          </a:p>
          <a:p>
            <a:r>
              <a:rPr lang="en-US" sz="2400" dirty="0" err="1">
                <a:solidFill>
                  <a:schemeClr val="bg1"/>
                </a:solidFill>
              </a:rPr>
              <a:t>Συγκεκριμέν</a:t>
            </a:r>
            <a:r>
              <a:rPr lang="en-US" sz="2400" dirty="0">
                <a:solidFill>
                  <a:schemeClr val="bg1"/>
                </a:solidFill>
              </a:rPr>
              <a:t>α </a:t>
            </a:r>
            <a:r>
              <a:rPr lang="en-US" sz="2400" dirty="0" err="1">
                <a:solidFill>
                  <a:schemeClr val="bg1"/>
                </a:solidFill>
              </a:rPr>
              <a:t>φάρμ</a:t>
            </a:r>
            <a:r>
              <a:rPr lang="en-US" sz="2400" dirty="0">
                <a:solidFill>
                  <a:schemeClr val="bg1"/>
                </a:solidFill>
              </a:rPr>
              <a:t>α</a:t>
            </a:r>
            <a:r>
              <a:rPr lang="en-US" sz="2400" dirty="0" err="1">
                <a:solidFill>
                  <a:schemeClr val="bg1"/>
                </a:solidFill>
              </a:rPr>
              <a:t>κ</a:t>
            </a:r>
            <a:r>
              <a:rPr lang="en-US" sz="2400" dirty="0">
                <a:solidFill>
                  <a:schemeClr val="bg1"/>
                </a:solidFill>
              </a:rPr>
              <a:t>α</a:t>
            </a:r>
            <a:r>
              <a:rPr lang="en-US" sz="2400" dirty="0" smtClean="0">
                <a:solidFill>
                  <a:schemeClr val="bg1"/>
                </a:solidFill>
                <a:effectLst/>
              </a:rPr>
              <a:t> </a:t>
            </a:r>
            <a:r>
              <a:rPr lang="el-GR" sz="2400" dirty="0" smtClean="0">
                <a:solidFill>
                  <a:schemeClr val="bg1"/>
                </a:solidFill>
                <a:effectLst/>
              </a:rPr>
              <a:t>(</a:t>
            </a:r>
            <a:r>
              <a:rPr lang="en-US" sz="2400" dirty="0" err="1">
                <a:solidFill>
                  <a:schemeClr val="bg1"/>
                </a:solidFill>
              </a:rPr>
              <a:t>γι</a:t>
            </a:r>
            <a:r>
              <a:rPr lang="en-US" sz="2400" dirty="0">
                <a:solidFill>
                  <a:schemeClr val="bg1"/>
                </a:solidFill>
              </a:rPr>
              <a:t>α </a:t>
            </a:r>
            <a:r>
              <a:rPr lang="en-US" sz="2400" dirty="0" err="1">
                <a:solidFill>
                  <a:schemeClr val="bg1"/>
                </a:solidFill>
              </a:rPr>
              <a:t>το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άγχος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την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υψηλή</a:t>
            </a:r>
            <a:r>
              <a:rPr lang="en-US" sz="2400" dirty="0">
                <a:solidFill>
                  <a:schemeClr val="bg1"/>
                </a:solidFill>
              </a:rPr>
              <a:t> π</a:t>
            </a:r>
            <a:r>
              <a:rPr lang="en-US" sz="2400" dirty="0" err="1">
                <a:solidFill>
                  <a:schemeClr val="bg1"/>
                </a:solidFill>
              </a:rPr>
              <a:t>ίεση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τη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ρινική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συμφόρηση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κ</a:t>
            </a:r>
            <a:r>
              <a:rPr lang="en-US" sz="2400" dirty="0">
                <a:solidFill>
                  <a:schemeClr val="bg1"/>
                </a:solidFill>
              </a:rPr>
              <a:t>α</a:t>
            </a:r>
            <a:r>
              <a:rPr lang="en-US" sz="2400" dirty="0" err="1">
                <a:solidFill>
                  <a:schemeClr val="bg1"/>
                </a:solidFill>
              </a:rPr>
              <a:t>ι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τις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α</a:t>
            </a:r>
            <a:r>
              <a:rPr lang="en-US" sz="2400" dirty="0" err="1" smtClean="0">
                <a:solidFill>
                  <a:schemeClr val="bg1"/>
                </a:solidFill>
              </a:rPr>
              <a:t>λλεργίες</a:t>
            </a:r>
            <a:r>
              <a:rPr lang="el-GR" sz="2400" dirty="0" smtClean="0">
                <a:solidFill>
                  <a:schemeClr val="bg1"/>
                </a:solidFill>
              </a:rPr>
              <a:t>)</a:t>
            </a:r>
          </a:p>
          <a:p>
            <a:r>
              <a:rPr lang="el-GR" sz="2400" dirty="0" err="1" smtClean="0">
                <a:solidFill>
                  <a:schemeClr val="bg1"/>
                </a:solidFill>
              </a:rPr>
              <a:t>Υ</a:t>
            </a:r>
            <a:r>
              <a:rPr lang="en-US" sz="2400" dirty="0" smtClean="0">
                <a:solidFill>
                  <a:schemeClr val="bg1"/>
                </a:solidFill>
              </a:rPr>
              <a:t>π</a:t>
            </a:r>
            <a:r>
              <a:rPr lang="en-US" sz="2400" dirty="0" err="1" smtClean="0">
                <a:solidFill>
                  <a:schemeClr val="bg1"/>
                </a:solidFill>
              </a:rPr>
              <a:t>ερ</a:t>
            </a:r>
            <a:r>
              <a:rPr lang="en-US" sz="2400" dirty="0" smtClean="0">
                <a:solidFill>
                  <a:schemeClr val="bg1"/>
                </a:solidFill>
              </a:rPr>
              <a:t>α</a:t>
            </a:r>
            <a:r>
              <a:rPr lang="en-US" sz="2400" dirty="0" err="1" smtClean="0">
                <a:solidFill>
                  <a:schemeClr val="bg1"/>
                </a:solidFill>
              </a:rPr>
              <a:t>ερισμός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</a:rPr>
              <a:t>χρήση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ουσιών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ή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α</a:t>
            </a:r>
            <a:r>
              <a:rPr lang="en-US" sz="2400" dirty="0" err="1" smtClean="0">
                <a:solidFill>
                  <a:schemeClr val="bg1"/>
                </a:solidFill>
              </a:rPr>
              <a:t>λκοόλ</a:t>
            </a:r>
            <a:r>
              <a:rPr lang="el-GR" sz="2400" dirty="0" smtClean="0">
                <a:solidFill>
                  <a:schemeClr val="bg1"/>
                </a:solidFill>
              </a:rPr>
              <a:t>,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υ</a:t>
            </a:r>
            <a:r>
              <a:rPr lang="en-US" sz="2400" dirty="0" smtClean="0">
                <a:solidFill>
                  <a:schemeClr val="bg1"/>
                </a:solidFill>
              </a:rPr>
              <a:t>π</a:t>
            </a:r>
            <a:r>
              <a:rPr lang="en-US" sz="2400" dirty="0" err="1" smtClean="0">
                <a:solidFill>
                  <a:schemeClr val="bg1"/>
                </a:solidFill>
              </a:rPr>
              <a:t>ογλυκ</a:t>
            </a:r>
            <a:r>
              <a:rPr lang="en-US" sz="2400" dirty="0" smtClean="0">
                <a:solidFill>
                  <a:schemeClr val="bg1"/>
                </a:solidFill>
              </a:rPr>
              <a:t>α</a:t>
            </a:r>
            <a:r>
              <a:rPr lang="en-US" sz="2400" dirty="0" err="1" smtClean="0">
                <a:solidFill>
                  <a:schemeClr val="bg1"/>
                </a:solidFill>
              </a:rPr>
              <a:t>ιμί</a:t>
            </a:r>
            <a:r>
              <a:rPr lang="en-US" sz="2400" dirty="0" smtClean="0">
                <a:solidFill>
                  <a:schemeClr val="bg1"/>
                </a:solidFill>
              </a:rPr>
              <a:t>α</a:t>
            </a:r>
            <a:endParaRPr lang="el-GR" sz="2400" dirty="0" smtClean="0">
              <a:solidFill>
                <a:schemeClr val="bg1"/>
              </a:solidFill>
            </a:endParaRPr>
          </a:p>
          <a:p>
            <a:r>
              <a:rPr lang="el-GR" sz="2400" dirty="0" smtClean="0">
                <a:solidFill>
                  <a:schemeClr val="bg1"/>
                </a:solidFill>
              </a:rPr>
              <a:t>Κ</a:t>
            </a:r>
            <a:r>
              <a:rPr lang="en-US" sz="2400" dirty="0" smtClean="0">
                <a:solidFill>
                  <a:schemeClr val="bg1"/>
                </a:solidFill>
              </a:rPr>
              <a:t>α</a:t>
            </a:r>
            <a:r>
              <a:rPr lang="en-US" sz="2400" dirty="0" err="1" smtClean="0">
                <a:solidFill>
                  <a:schemeClr val="bg1"/>
                </a:solidFill>
              </a:rPr>
              <a:t>ρδιο</a:t>
            </a:r>
            <a:r>
              <a:rPr lang="en-US" sz="2400" dirty="0" smtClean="0">
                <a:solidFill>
                  <a:schemeClr val="bg1"/>
                </a:solidFill>
              </a:rPr>
              <a:t>π</a:t>
            </a:r>
            <a:r>
              <a:rPr lang="en-US" sz="2400" dirty="0" err="1" smtClean="0">
                <a:solidFill>
                  <a:schemeClr val="bg1"/>
                </a:solidFill>
              </a:rPr>
              <a:t>άθειες</a:t>
            </a:r>
            <a:r>
              <a:rPr lang="el-GR" sz="2400" dirty="0" smtClean="0">
                <a:solidFill>
                  <a:schemeClr val="bg1"/>
                </a:solidFill>
              </a:rPr>
              <a:t>, εγκεφαλικό </a:t>
            </a:r>
            <a:r>
              <a:rPr lang="el-GR" sz="2400" dirty="0" err="1" smtClean="0">
                <a:solidFill>
                  <a:schemeClr val="bg1"/>
                </a:solidFill>
              </a:rPr>
              <a:t>επεισόδειο</a:t>
            </a:r>
            <a:endParaRPr lang="el-GR" sz="2400" dirty="0" smtClean="0">
              <a:solidFill>
                <a:schemeClr val="bg1"/>
              </a:solidFill>
            </a:endParaRPr>
          </a:p>
          <a:p>
            <a:r>
              <a:rPr lang="el-GR" dirty="0" smtClean="0">
                <a:solidFill>
                  <a:schemeClr val="bg1"/>
                </a:solidFill>
                <a:effectLst/>
              </a:rPr>
              <a:t>Ιδιοπαθής</a:t>
            </a:r>
            <a:r>
              <a:rPr lang="en-US" sz="2400" dirty="0" smtClean="0">
                <a:solidFill>
                  <a:schemeClr val="bg1"/>
                </a:solidFill>
                <a:effectLst/>
              </a:rPr>
              <a:t> 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16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>
                <a:solidFill>
                  <a:srgbClr val="FF0000"/>
                </a:solidFill>
              </a:rPr>
              <a:t>Συμπτώματα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endParaRPr lang="el-GR" sz="2800" dirty="0" smtClean="0">
              <a:solidFill>
                <a:schemeClr val="bg1"/>
              </a:solidFill>
            </a:endParaRPr>
          </a:p>
          <a:p>
            <a:pPr lvl="0"/>
            <a:r>
              <a:rPr lang="el-GR" sz="2800" dirty="0" smtClean="0">
                <a:solidFill>
                  <a:schemeClr val="bg1"/>
                </a:solidFill>
              </a:rPr>
              <a:t>Απώλεια αισθήσεων</a:t>
            </a:r>
          </a:p>
          <a:p>
            <a:pPr lvl="0"/>
            <a:r>
              <a:rPr lang="el-GR" sz="2800" dirty="0" smtClean="0">
                <a:solidFill>
                  <a:schemeClr val="bg1"/>
                </a:solidFill>
              </a:rPr>
              <a:t>Α</a:t>
            </a:r>
            <a:r>
              <a:rPr lang="en-US" sz="2800" dirty="0" err="1" smtClean="0">
                <a:solidFill>
                  <a:schemeClr val="bg1"/>
                </a:solidFill>
              </a:rPr>
              <a:t>δυν</a:t>
            </a:r>
            <a:r>
              <a:rPr lang="en-US" sz="2800" dirty="0" smtClean="0">
                <a:solidFill>
                  <a:schemeClr val="bg1"/>
                </a:solidFill>
              </a:rPr>
              <a:t>α</a:t>
            </a:r>
            <a:r>
              <a:rPr lang="en-US" sz="2800" dirty="0" err="1" smtClean="0">
                <a:solidFill>
                  <a:schemeClr val="bg1"/>
                </a:solidFill>
              </a:rPr>
              <a:t>μί</a:t>
            </a:r>
            <a:r>
              <a:rPr lang="en-US" sz="2800" dirty="0" smtClean="0">
                <a:solidFill>
                  <a:schemeClr val="bg1"/>
                </a:solidFill>
              </a:rPr>
              <a:t>α</a:t>
            </a:r>
            <a:endParaRPr lang="en-US" sz="2800" dirty="0">
              <a:solidFill>
                <a:schemeClr val="bg1"/>
              </a:solidFill>
            </a:endParaRPr>
          </a:p>
          <a:p>
            <a:pPr lvl="0"/>
            <a:r>
              <a:rPr lang="el-GR" sz="2800" dirty="0" err="1" smtClean="0">
                <a:solidFill>
                  <a:schemeClr val="bg1"/>
                </a:solidFill>
              </a:rPr>
              <a:t>Ε</a:t>
            </a:r>
            <a:r>
              <a:rPr lang="en-US" sz="2800" dirty="0" err="1" smtClean="0">
                <a:solidFill>
                  <a:schemeClr val="bg1"/>
                </a:solidFill>
              </a:rPr>
              <a:t>φίδρωση</a:t>
            </a:r>
            <a:endParaRPr lang="en-US" sz="2800" dirty="0">
              <a:solidFill>
                <a:schemeClr val="bg1"/>
              </a:solidFill>
            </a:endParaRPr>
          </a:p>
          <a:p>
            <a:pPr lvl="0"/>
            <a:r>
              <a:rPr lang="el-GR" sz="2800" dirty="0" err="1" smtClean="0">
                <a:solidFill>
                  <a:schemeClr val="bg1"/>
                </a:solidFill>
              </a:rPr>
              <a:t>Ω</a:t>
            </a:r>
            <a:r>
              <a:rPr lang="en-US" sz="2800" dirty="0" err="1" smtClean="0">
                <a:solidFill>
                  <a:schemeClr val="bg1"/>
                </a:solidFill>
              </a:rPr>
              <a:t>χρότητ</a:t>
            </a:r>
            <a:r>
              <a:rPr lang="en-US" sz="2800" dirty="0" smtClean="0">
                <a:solidFill>
                  <a:schemeClr val="bg1"/>
                </a:solidFill>
              </a:rPr>
              <a:t>α </a:t>
            </a:r>
            <a:r>
              <a:rPr lang="en-US" sz="2800" dirty="0">
                <a:solidFill>
                  <a:schemeClr val="bg1"/>
                </a:solidFill>
              </a:rPr>
              <a:t>π</a:t>
            </a:r>
            <a:r>
              <a:rPr lang="en-US" sz="2800" dirty="0" err="1">
                <a:solidFill>
                  <a:schemeClr val="bg1"/>
                </a:solidFill>
              </a:rPr>
              <a:t>ροσώ</a:t>
            </a:r>
            <a:r>
              <a:rPr lang="en-US" sz="2800" dirty="0">
                <a:solidFill>
                  <a:schemeClr val="bg1"/>
                </a:solidFill>
              </a:rPr>
              <a:t>π</a:t>
            </a:r>
            <a:r>
              <a:rPr lang="en-US" sz="2800" dirty="0" err="1">
                <a:solidFill>
                  <a:schemeClr val="bg1"/>
                </a:solidFill>
              </a:rPr>
              <a:t>ου</a:t>
            </a:r>
            <a:endParaRPr lang="en-US" sz="2800" dirty="0">
              <a:solidFill>
                <a:schemeClr val="bg1"/>
              </a:solidFill>
            </a:endParaRPr>
          </a:p>
          <a:p>
            <a:pPr lvl="0"/>
            <a:r>
              <a:rPr lang="el-GR" sz="2800" dirty="0" err="1" smtClean="0">
                <a:solidFill>
                  <a:schemeClr val="bg1"/>
                </a:solidFill>
              </a:rPr>
              <a:t>Ν</a:t>
            </a:r>
            <a:r>
              <a:rPr lang="en-US" sz="2800" dirty="0" smtClean="0">
                <a:solidFill>
                  <a:schemeClr val="bg1"/>
                </a:solidFill>
              </a:rPr>
              <a:t>α</a:t>
            </a:r>
            <a:r>
              <a:rPr lang="en-US" sz="2800" dirty="0" err="1" smtClean="0">
                <a:solidFill>
                  <a:schemeClr val="bg1"/>
                </a:solidFill>
              </a:rPr>
              <a:t>υτί</a:t>
            </a:r>
            <a:r>
              <a:rPr lang="en-US" sz="2800" dirty="0" smtClean="0">
                <a:solidFill>
                  <a:schemeClr val="bg1"/>
                </a:solidFill>
              </a:rPr>
              <a:t>α</a:t>
            </a:r>
            <a:endParaRPr lang="en-US" sz="2800" dirty="0">
              <a:solidFill>
                <a:schemeClr val="bg1"/>
              </a:solidFill>
            </a:endParaRPr>
          </a:p>
          <a:p>
            <a:pPr lvl="0"/>
            <a:r>
              <a:rPr lang="el-GR" sz="2800" dirty="0" err="1" smtClean="0">
                <a:solidFill>
                  <a:schemeClr val="bg1"/>
                </a:solidFill>
              </a:rPr>
              <a:t>Τ</a:t>
            </a:r>
            <a:r>
              <a:rPr lang="en-US" sz="2800" dirty="0" smtClean="0">
                <a:solidFill>
                  <a:schemeClr val="bg1"/>
                </a:solidFill>
              </a:rPr>
              <a:t>α</a:t>
            </a:r>
            <a:r>
              <a:rPr lang="en-US" sz="2800" dirty="0" err="1" smtClean="0">
                <a:solidFill>
                  <a:schemeClr val="bg1"/>
                </a:solidFill>
              </a:rPr>
              <a:t>χυκ</a:t>
            </a:r>
            <a:r>
              <a:rPr lang="en-US" sz="2800" dirty="0" smtClean="0">
                <a:solidFill>
                  <a:schemeClr val="bg1"/>
                </a:solidFill>
              </a:rPr>
              <a:t>α</a:t>
            </a:r>
            <a:r>
              <a:rPr lang="en-US" sz="2800" dirty="0" err="1" smtClean="0">
                <a:solidFill>
                  <a:schemeClr val="bg1"/>
                </a:solidFill>
              </a:rPr>
              <a:t>ρδί</a:t>
            </a:r>
            <a:r>
              <a:rPr lang="en-US" sz="2800" dirty="0" smtClean="0">
                <a:solidFill>
                  <a:schemeClr val="bg1"/>
                </a:solidFill>
              </a:rPr>
              <a:t>α</a:t>
            </a:r>
            <a:endParaRPr lang="en-US" sz="2800" dirty="0">
              <a:solidFill>
                <a:schemeClr val="bg1"/>
              </a:solidFill>
            </a:endParaRPr>
          </a:p>
          <a:p>
            <a:pPr lvl="0"/>
            <a:r>
              <a:rPr lang="el-GR" sz="2800" dirty="0" err="1" smtClean="0">
                <a:solidFill>
                  <a:schemeClr val="bg1"/>
                </a:solidFill>
              </a:rPr>
              <a:t>Ε</a:t>
            </a:r>
            <a:r>
              <a:rPr lang="en-US" sz="2800" dirty="0" smtClean="0">
                <a:solidFill>
                  <a:schemeClr val="bg1"/>
                </a:solidFill>
              </a:rPr>
              <a:t>π</a:t>
            </a:r>
            <a:r>
              <a:rPr lang="en-US" sz="2800" dirty="0" err="1" smtClean="0">
                <a:solidFill>
                  <a:schemeClr val="bg1"/>
                </a:solidFill>
              </a:rPr>
              <a:t>ιτάχυνση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της</a:t>
            </a:r>
            <a:r>
              <a:rPr lang="en-US" sz="2800" dirty="0">
                <a:solidFill>
                  <a:schemeClr val="bg1"/>
                </a:solidFill>
              </a:rPr>
              <a:t> α</a:t>
            </a:r>
            <a:r>
              <a:rPr lang="en-US" sz="2800" dirty="0" err="1">
                <a:solidFill>
                  <a:schemeClr val="bg1"/>
                </a:solidFill>
              </a:rPr>
              <a:t>ν</a:t>
            </a:r>
            <a:r>
              <a:rPr lang="en-US" sz="2800" dirty="0">
                <a:solidFill>
                  <a:schemeClr val="bg1"/>
                </a:solidFill>
              </a:rPr>
              <a:t>απ</a:t>
            </a:r>
            <a:r>
              <a:rPr lang="en-US" sz="2800" dirty="0" err="1">
                <a:solidFill>
                  <a:schemeClr val="bg1"/>
                </a:solidFill>
              </a:rPr>
              <a:t>νοής</a:t>
            </a:r>
            <a:endParaRPr lang="en-US" sz="2800" dirty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5" name="Picture 4" descr="Untitled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5668" y="2026991"/>
            <a:ext cx="3185214" cy="1944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543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>
                <a:solidFill>
                  <a:srgbClr val="FF0000"/>
                </a:solidFill>
              </a:rPr>
              <a:t>Εάν νιώσετε λιποθυμική τάση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dirty="0" err="1">
                <a:solidFill>
                  <a:schemeClr val="bg1"/>
                </a:solidFill>
              </a:rPr>
              <a:t>Ξ</a:t>
            </a:r>
            <a:r>
              <a:rPr lang="en-US" sz="2400" dirty="0">
                <a:solidFill>
                  <a:schemeClr val="bg1"/>
                </a:solidFill>
              </a:rPr>
              <a:t>απ</a:t>
            </a:r>
            <a:r>
              <a:rPr lang="en-US" sz="2400" dirty="0" err="1">
                <a:solidFill>
                  <a:schemeClr val="bg1"/>
                </a:solidFill>
              </a:rPr>
              <a:t>λώστε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ή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κ</a:t>
            </a:r>
            <a:r>
              <a:rPr lang="en-US" sz="2400" dirty="0">
                <a:solidFill>
                  <a:schemeClr val="bg1"/>
                </a:solidFill>
              </a:rPr>
              <a:t>α</a:t>
            </a:r>
            <a:r>
              <a:rPr lang="en-US" sz="2400" dirty="0" err="1">
                <a:solidFill>
                  <a:schemeClr val="bg1"/>
                </a:solidFill>
              </a:rPr>
              <a:t>θίστε</a:t>
            </a:r>
            <a:r>
              <a:rPr lang="en-US" sz="2400" dirty="0">
                <a:solidFill>
                  <a:schemeClr val="bg1"/>
                </a:solidFill>
              </a:rPr>
              <a:t>. </a:t>
            </a:r>
            <a:r>
              <a:rPr lang="en-US" sz="2400" dirty="0" err="1">
                <a:solidFill>
                  <a:schemeClr val="bg1"/>
                </a:solidFill>
              </a:rPr>
              <a:t>Προς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μείωση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των</a:t>
            </a:r>
            <a:r>
              <a:rPr lang="en-US" sz="2400" dirty="0">
                <a:solidFill>
                  <a:schemeClr val="bg1"/>
                </a:solidFill>
              </a:rPr>
              <a:t> π</a:t>
            </a:r>
            <a:r>
              <a:rPr lang="en-US" sz="2400" dirty="0" err="1">
                <a:solidFill>
                  <a:schemeClr val="bg1"/>
                </a:solidFill>
              </a:rPr>
              <a:t>ιθ</a:t>
            </a:r>
            <a:r>
              <a:rPr lang="en-US" sz="2400" dirty="0">
                <a:solidFill>
                  <a:schemeClr val="bg1"/>
                </a:solidFill>
              </a:rPr>
              <a:t>α</a:t>
            </a:r>
            <a:r>
              <a:rPr lang="en-US" sz="2400" dirty="0" err="1">
                <a:solidFill>
                  <a:schemeClr val="bg1"/>
                </a:solidFill>
              </a:rPr>
              <a:t>νοτήτων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ε</a:t>
            </a:r>
            <a:r>
              <a:rPr lang="en-US" sz="2400" dirty="0">
                <a:solidFill>
                  <a:schemeClr val="bg1"/>
                </a:solidFill>
              </a:rPr>
              <a:t>πα</a:t>
            </a:r>
            <a:r>
              <a:rPr lang="en-US" sz="2400" dirty="0" err="1">
                <a:solidFill>
                  <a:schemeClr val="bg1"/>
                </a:solidFill>
              </a:rPr>
              <a:t>νάληψης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του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λι</a:t>
            </a:r>
            <a:r>
              <a:rPr lang="en-US" sz="2400" dirty="0">
                <a:solidFill>
                  <a:schemeClr val="bg1"/>
                </a:solidFill>
              </a:rPr>
              <a:t>π</a:t>
            </a:r>
            <a:r>
              <a:rPr lang="en-US" sz="2400" dirty="0" err="1">
                <a:solidFill>
                  <a:schemeClr val="bg1"/>
                </a:solidFill>
              </a:rPr>
              <a:t>οθυμικού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ε</a:t>
            </a:r>
            <a:r>
              <a:rPr lang="en-US" sz="2400" dirty="0">
                <a:solidFill>
                  <a:schemeClr val="bg1"/>
                </a:solidFill>
              </a:rPr>
              <a:t>π</a:t>
            </a:r>
            <a:r>
              <a:rPr lang="en-US" sz="2400" dirty="0" err="1">
                <a:solidFill>
                  <a:schemeClr val="bg1"/>
                </a:solidFill>
              </a:rPr>
              <a:t>εισοδίου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μη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λά</a:t>
            </a:r>
            <a:r>
              <a:rPr lang="en-US" sz="2400" dirty="0">
                <a:solidFill>
                  <a:schemeClr val="bg1"/>
                </a:solidFill>
              </a:rPr>
              <a:t>β</a:t>
            </a:r>
            <a:r>
              <a:rPr lang="en-US" sz="2400" dirty="0" err="1">
                <a:solidFill>
                  <a:schemeClr val="bg1"/>
                </a:solidFill>
              </a:rPr>
              <a:t>ετε</a:t>
            </a:r>
            <a:r>
              <a:rPr lang="en-US" sz="2400" dirty="0">
                <a:solidFill>
                  <a:schemeClr val="bg1"/>
                </a:solidFill>
              </a:rPr>
              <a:t> π</a:t>
            </a:r>
            <a:r>
              <a:rPr lang="en-US" sz="2400" dirty="0" err="1">
                <a:solidFill>
                  <a:schemeClr val="bg1"/>
                </a:solidFill>
              </a:rPr>
              <a:t>ολύ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σύντομ</a:t>
            </a:r>
            <a:r>
              <a:rPr lang="en-US" sz="2400" dirty="0">
                <a:solidFill>
                  <a:schemeClr val="bg1"/>
                </a:solidFill>
              </a:rPr>
              <a:t>α </a:t>
            </a:r>
            <a:r>
              <a:rPr lang="en-US" sz="2400" dirty="0" err="1">
                <a:solidFill>
                  <a:schemeClr val="bg1"/>
                </a:solidFill>
              </a:rPr>
              <a:t>όρθι</a:t>
            </a:r>
            <a:r>
              <a:rPr lang="en-US" sz="2400" dirty="0">
                <a:solidFill>
                  <a:schemeClr val="bg1"/>
                </a:solidFill>
              </a:rPr>
              <a:t>α </a:t>
            </a:r>
            <a:r>
              <a:rPr lang="en-US" sz="2400" dirty="0" err="1">
                <a:solidFill>
                  <a:schemeClr val="bg1"/>
                </a:solidFill>
              </a:rPr>
              <a:t>στάση</a:t>
            </a:r>
            <a:r>
              <a:rPr lang="en-US" sz="2400" dirty="0">
                <a:solidFill>
                  <a:schemeClr val="bg1"/>
                </a:solidFill>
              </a:rPr>
              <a:t>.</a:t>
            </a:r>
          </a:p>
          <a:p>
            <a:pPr lvl="0"/>
            <a:r>
              <a:rPr lang="en-US" sz="2400" dirty="0" err="1">
                <a:solidFill>
                  <a:schemeClr val="bg1"/>
                </a:solidFill>
              </a:rPr>
              <a:t>Εάν</a:t>
            </a:r>
            <a:r>
              <a:rPr lang="en-US" sz="2400" dirty="0">
                <a:solidFill>
                  <a:schemeClr val="bg1"/>
                </a:solidFill>
              </a:rPr>
              <a:t> β</a:t>
            </a:r>
            <a:r>
              <a:rPr lang="en-US" sz="2400" dirty="0" err="1">
                <a:solidFill>
                  <a:schemeClr val="bg1"/>
                </a:solidFill>
              </a:rPr>
              <a:t>ρίσκεστε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σε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κ</a:t>
            </a:r>
            <a:r>
              <a:rPr lang="en-US" sz="2400" dirty="0">
                <a:solidFill>
                  <a:schemeClr val="bg1"/>
                </a:solidFill>
              </a:rPr>
              <a:t>α</a:t>
            </a:r>
            <a:r>
              <a:rPr lang="en-US" sz="2400" dirty="0" err="1">
                <a:solidFill>
                  <a:schemeClr val="bg1"/>
                </a:solidFill>
              </a:rPr>
              <a:t>θιστή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θέση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</a:rPr>
              <a:t>το</a:t>
            </a:r>
            <a:r>
              <a:rPr lang="en-US" sz="2400" dirty="0" smtClean="0">
                <a:solidFill>
                  <a:schemeClr val="bg1"/>
                </a:solidFill>
              </a:rPr>
              <a:t>π</a:t>
            </a:r>
            <a:r>
              <a:rPr lang="en-US" sz="2400" dirty="0" err="1" smtClean="0">
                <a:solidFill>
                  <a:schemeClr val="bg1"/>
                </a:solidFill>
              </a:rPr>
              <a:t>οθετ</a:t>
            </a:r>
            <a:r>
              <a:rPr lang="el-GR" sz="2400" dirty="0" smtClean="0">
                <a:solidFill>
                  <a:schemeClr val="bg1"/>
                </a:solidFill>
              </a:rPr>
              <a:t>ή</a:t>
            </a:r>
            <a:r>
              <a:rPr lang="en-US" sz="2400" dirty="0" err="1" smtClean="0">
                <a:solidFill>
                  <a:schemeClr val="bg1"/>
                </a:solidFill>
              </a:rPr>
              <a:t>στε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την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κεφ</a:t>
            </a:r>
            <a:r>
              <a:rPr lang="en-US" sz="2400" dirty="0">
                <a:solidFill>
                  <a:schemeClr val="bg1"/>
                </a:solidFill>
              </a:rPr>
              <a:t>α</a:t>
            </a:r>
            <a:r>
              <a:rPr lang="en-US" sz="2400" dirty="0" err="1">
                <a:solidFill>
                  <a:schemeClr val="bg1"/>
                </a:solidFill>
              </a:rPr>
              <a:t>λή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μετ</a:t>
            </a:r>
            <a:r>
              <a:rPr lang="en-US" sz="2400" dirty="0">
                <a:solidFill>
                  <a:schemeClr val="bg1"/>
                </a:solidFill>
              </a:rPr>
              <a:t>α</a:t>
            </a:r>
            <a:r>
              <a:rPr lang="en-US" sz="2400" dirty="0" err="1">
                <a:solidFill>
                  <a:schemeClr val="bg1"/>
                </a:solidFill>
              </a:rPr>
              <a:t>ξύ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των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γονάτων</a:t>
            </a:r>
            <a:r>
              <a:rPr lang="en-US" sz="2400" dirty="0">
                <a:solidFill>
                  <a:schemeClr val="bg1"/>
                </a:solidFill>
              </a:rPr>
              <a:t>.</a:t>
            </a:r>
          </a:p>
          <a:p>
            <a:pPr lvl="0"/>
            <a:r>
              <a:rPr lang="en-US" sz="2400" dirty="0" err="1">
                <a:solidFill>
                  <a:schemeClr val="bg1"/>
                </a:solidFill>
              </a:rPr>
              <a:t>Αν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υ</a:t>
            </a:r>
            <a:r>
              <a:rPr lang="en-US" sz="2400" dirty="0">
                <a:solidFill>
                  <a:schemeClr val="bg1"/>
                </a:solidFill>
              </a:rPr>
              <a:t>π</a:t>
            </a:r>
            <a:r>
              <a:rPr lang="en-US" sz="2400" dirty="0" err="1">
                <a:solidFill>
                  <a:schemeClr val="bg1"/>
                </a:solidFill>
              </a:rPr>
              <a:t>άρχει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η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δυν</a:t>
            </a:r>
            <a:r>
              <a:rPr lang="en-US" sz="2400" dirty="0">
                <a:solidFill>
                  <a:schemeClr val="bg1"/>
                </a:solidFill>
              </a:rPr>
              <a:t>α</a:t>
            </a:r>
            <a:r>
              <a:rPr lang="en-US" sz="2400" dirty="0" err="1">
                <a:solidFill>
                  <a:schemeClr val="bg1"/>
                </a:solidFill>
              </a:rPr>
              <a:t>τότητ</a:t>
            </a:r>
            <a:r>
              <a:rPr lang="en-US" sz="2400" dirty="0">
                <a:solidFill>
                  <a:schemeClr val="bg1"/>
                </a:solidFill>
              </a:rPr>
              <a:t>α </a:t>
            </a:r>
            <a:r>
              <a:rPr lang="en-US" sz="2400" dirty="0" err="1">
                <a:solidFill>
                  <a:schemeClr val="bg1"/>
                </a:solidFill>
              </a:rPr>
              <a:t>ελέγξτε</a:t>
            </a:r>
            <a:r>
              <a:rPr lang="en-US" sz="2400" dirty="0">
                <a:solidFill>
                  <a:schemeClr val="bg1"/>
                </a:solidFill>
              </a:rPr>
              <a:t> α</a:t>
            </a:r>
            <a:r>
              <a:rPr lang="en-US" sz="2400" dirty="0" err="1">
                <a:solidFill>
                  <a:schemeClr val="bg1"/>
                </a:solidFill>
              </a:rPr>
              <a:t>ρτηρι</a:t>
            </a:r>
            <a:r>
              <a:rPr lang="en-US" sz="2400" dirty="0">
                <a:solidFill>
                  <a:schemeClr val="bg1"/>
                </a:solidFill>
              </a:rPr>
              <a:t>α</a:t>
            </a:r>
            <a:r>
              <a:rPr lang="en-US" sz="2400" dirty="0" err="1">
                <a:solidFill>
                  <a:schemeClr val="bg1"/>
                </a:solidFill>
              </a:rPr>
              <a:t>κή</a:t>
            </a:r>
            <a:r>
              <a:rPr lang="en-US" sz="2400" dirty="0">
                <a:solidFill>
                  <a:schemeClr val="bg1"/>
                </a:solidFill>
              </a:rPr>
              <a:t> π</a:t>
            </a:r>
            <a:r>
              <a:rPr lang="en-US" sz="2400" dirty="0" err="1">
                <a:solidFill>
                  <a:schemeClr val="bg1"/>
                </a:solidFill>
              </a:rPr>
              <a:t>ίεση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ρυθμό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ή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σε</a:t>
            </a:r>
            <a:r>
              <a:rPr lang="en-US" sz="2400" dirty="0">
                <a:solidFill>
                  <a:schemeClr val="bg1"/>
                </a:solidFill>
              </a:rPr>
              <a:t> π</a:t>
            </a:r>
            <a:r>
              <a:rPr lang="en-US" sz="2400" dirty="0" err="1">
                <a:solidFill>
                  <a:schemeClr val="bg1"/>
                </a:solidFill>
              </a:rPr>
              <a:t>ερί</a:t>
            </a:r>
            <a:r>
              <a:rPr lang="en-US" sz="2400" dirty="0">
                <a:solidFill>
                  <a:schemeClr val="bg1"/>
                </a:solidFill>
              </a:rPr>
              <a:t>π</a:t>
            </a:r>
            <a:r>
              <a:rPr lang="en-US" sz="2400" dirty="0" err="1">
                <a:solidFill>
                  <a:schemeClr val="bg1"/>
                </a:solidFill>
              </a:rPr>
              <a:t>τωση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γνωστού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σ</a:t>
            </a:r>
            <a:r>
              <a:rPr lang="en-US" sz="2400" dirty="0">
                <a:solidFill>
                  <a:schemeClr val="bg1"/>
                </a:solidFill>
              </a:rPr>
              <a:t>α</a:t>
            </a:r>
            <a:r>
              <a:rPr lang="en-US" sz="2400" dirty="0" err="1">
                <a:solidFill>
                  <a:schemeClr val="bg1"/>
                </a:solidFill>
              </a:rPr>
              <a:t>κχ</a:t>
            </a:r>
            <a:r>
              <a:rPr lang="en-US" sz="2400" dirty="0">
                <a:solidFill>
                  <a:schemeClr val="bg1"/>
                </a:solidFill>
              </a:rPr>
              <a:t>α</a:t>
            </a:r>
            <a:r>
              <a:rPr lang="en-US" sz="2400" dirty="0" err="1">
                <a:solidFill>
                  <a:schemeClr val="bg1"/>
                </a:solidFill>
              </a:rPr>
              <a:t>ρώδη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δι</a:t>
            </a:r>
            <a:r>
              <a:rPr lang="en-US" sz="2400" dirty="0">
                <a:solidFill>
                  <a:schemeClr val="bg1"/>
                </a:solidFill>
              </a:rPr>
              <a:t>αβ</a:t>
            </a:r>
            <a:r>
              <a:rPr lang="en-US" sz="2400" dirty="0" err="1">
                <a:solidFill>
                  <a:schemeClr val="bg1"/>
                </a:solidFill>
              </a:rPr>
              <a:t>ήτη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σάκχ</a:t>
            </a:r>
            <a:r>
              <a:rPr lang="en-US" sz="2400" dirty="0">
                <a:solidFill>
                  <a:schemeClr val="bg1"/>
                </a:solidFill>
              </a:rPr>
              <a:t>α</a:t>
            </a:r>
            <a:r>
              <a:rPr lang="en-US" sz="2400" dirty="0" err="1">
                <a:solidFill>
                  <a:schemeClr val="bg1"/>
                </a:solidFill>
              </a:rPr>
              <a:t>ρο</a:t>
            </a:r>
            <a:r>
              <a:rPr lang="en-US" sz="2400" dirty="0">
                <a:solidFill>
                  <a:schemeClr val="bg1"/>
                </a:solidFill>
              </a:rPr>
              <a:t> α</a:t>
            </a:r>
            <a:r>
              <a:rPr lang="en-US" sz="2400" dirty="0" err="1">
                <a:solidFill>
                  <a:schemeClr val="bg1"/>
                </a:solidFill>
              </a:rPr>
              <a:t>ίμ</a:t>
            </a:r>
            <a:r>
              <a:rPr lang="en-US" sz="2400" dirty="0">
                <a:solidFill>
                  <a:schemeClr val="bg1"/>
                </a:solidFill>
              </a:rPr>
              <a:t>α</a:t>
            </a:r>
            <a:r>
              <a:rPr lang="en-US" sz="2400" dirty="0" err="1">
                <a:solidFill>
                  <a:schemeClr val="bg1"/>
                </a:solidFill>
              </a:rPr>
              <a:t>τος</a:t>
            </a:r>
            <a:r>
              <a:rPr lang="en-US" sz="2400" dirty="0">
                <a:solidFill>
                  <a:schemeClr val="bg1"/>
                </a:solidFill>
              </a:rPr>
              <a:t> (</a:t>
            </a:r>
            <a:r>
              <a:rPr lang="en-US" sz="2400" dirty="0" err="1">
                <a:solidFill>
                  <a:schemeClr val="bg1"/>
                </a:solidFill>
              </a:rPr>
              <a:t>γι</a:t>
            </a:r>
            <a:r>
              <a:rPr lang="en-US" sz="2400" dirty="0">
                <a:solidFill>
                  <a:schemeClr val="bg1"/>
                </a:solidFill>
              </a:rPr>
              <a:t>α </a:t>
            </a:r>
            <a:r>
              <a:rPr lang="en-US" sz="2400" dirty="0" err="1">
                <a:solidFill>
                  <a:schemeClr val="bg1"/>
                </a:solidFill>
              </a:rPr>
              <a:t>τον</a:t>
            </a:r>
            <a:r>
              <a:rPr lang="en-US" sz="2400" dirty="0">
                <a:solidFill>
                  <a:schemeClr val="bg1"/>
                </a:solidFill>
              </a:rPr>
              <a:t> απ</a:t>
            </a:r>
            <a:r>
              <a:rPr lang="en-US" sz="2400" dirty="0" err="1">
                <a:solidFill>
                  <a:schemeClr val="bg1"/>
                </a:solidFill>
              </a:rPr>
              <a:t>οκλεισμό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υ</a:t>
            </a:r>
            <a:r>
              <a:rPr lang="en-US" sz="2400" dirty="0">
                <a:solidFill>
                  <a:schemeClr val="bg1"/>
                </a:solidFill>
              </a:rPr>
              <a:t>π</a:t>
            </a:r>
            <a:r>
              <a:rPr lang="en-US" sz="2400" dirty="0" err="1">
                <a:solidFill>
                  <a:schemeClr val="bg1"/>
                </a:solidFill>
              </a:rPr>
              <a:t>ογλυκ</a:t>
            </a:r>
            <a:r>
              <a:rPr lang="en-US" sz="2400" dirty="0">
                <a:solidFill>
                  <a:schemeClr val="bg1"/>
                </a:solidFill>
              </a:rPr>
              <a:t>α</a:t>
            </a:r>
            <a:r>
              <a:rPr lang="en-US" sz="2400" dirty="0" err="1">
                <a:solidFill>
                  <a:schemeClr val="bg1"/>
                </a:solidFill>
              </a:rPr>
              <a:t>ιμί</a:t>
            </a:r>
            <a:r>
              <a:rPr lang="en-US" sz="2400" dirty="0">
                <a:solidFill>
                  <a:schemeClr val="bg1"/>
                </a:solidFill>
              </a:rPr>
              <a:t>α</a:t>
            </a:r>
            <a:r>
              <a:rPr lang="en-US" sz="2400" dirty="0" err="1">
                <a:solidFill>
                  <a:schemeClr val="bg1"/>
                </a:solidFill>
              </a:rPr>
              <a:t>ς</a:t>
            </a:r>
            <a:r>
              <a:rPr lang="en-US" sz="2400" dirty="0">
                <a:solidFill>
                  <a:schemeClr val="bg1"/>
                </a:solidFill>
              </a:rPr>
              <a:t>)</a:t>
            </a:r>
          </a:p>
          <a:p>
            <a:pPr lvl="0"/>
            <a:r>
              <a:rPr lang="en-US" sz="2400" dirty="0" err="1">
                <a:solidFill>
                  <a:schemeClr val="bg1"/>
                </a:solidFill>
              </a:rPr>
              <a:t>Ε</a:t>
            </a:r>
            <a:r>
              <a:rPr lang="en-US" sz="2400" dirty="0">
                <a:solidFill>
                  <a:schemeClr val="bg1"/>
                </a:solidFill>
              </a:rPr>
              <a:t>π</a:t>
            </a:r>
            <a:r>
              <a:rPr lang="en-US" sz="2400" dirty="0" err="1">
                <a:solidFill>
                  <a:schemeClr val="bg1"/>
                </a:solidFill>
              </a:rPr>
              <a:t>ικοινωνήστε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με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το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γι</a:t>
            </a:r>
            <a:r>
              <a:rPr lang="en-US" sz="2400" dirty="0">
                <a:solidFill>
                  <a:schemeClr val="bg1"/>
                </a:solidFill>
              </a:rPr>
              <a:t>α</a:t>
            </a:r>
            <a:r>
              <a:rPr lang="en-US" sz="2400" dirty="0" err="1">
                <a:solidFill>
                  <a:schemeClr val="bg1"/>
                </a:solidFill>
              </a:rPr>
              <a:t>τρό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σ</a:t>
            </a:r>
            <a:r>
              <a:rPr lang="en-US" sz="2400" dirty="0">
                <a:solidFill>
                  <a:schemeClr val="bg1"/>
                </a:solidFill>
              </a:rPr>
              <a:t>α</a:t>
            </a:r>
            <a:r>
              <a:rPr lang="en-US" sz="2400" dirty="0" err="1">
                <a:solidFill>
                  <a:schemeClr val="bg1"/>
                </a:solidFill>
              </a:rPr>
              <a:t>ς</a:t>
            </a:r>
            <a:endParaRPr lang="en-US" sz="2400" dirty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6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>
                <a:solidFill>
                  <a:srgbClr val="FF0000"/>
                </a:solidFill>
              </a:rPr>
              <a:t>Εάν κάποιος έχει λιποθυμ</a:t>
            </a:r>
            <a:r>
              <a:rPr lang="el-GR" sz="3200" dirty="0">
                <a:solidFill>
                  <a:srgbClr val="FF0000"/>
                </a:solidFill>
              </a:rPr>
              <a:t>ή</a:t>
            </a:r>
            <a:r>
              <a:rPr lang="el-GR" sz="3200" dirty="0" smtClean="0">
                <a:solidFill>
                  <a:srgbClr val="FF0000"/>
                </a:solidFill>
              </a:rPr>
              <a:t>σει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000" dirty="0" err="1">
                <a:solidFill>
                  <a:schemeClr val="bg1"/>
                </a:solidFill>
              </a:rPr>
              <a:t>Ελέγξτε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τον</a:t>
            </a:r>
            <a:r>
              <a:rPr lang="en-US" sz="2000" dirty="0">
                <a:solidFill>
                  <a:schemeClr val="bg1"/>
                </a:solidFill>
              </a:rPr>
              <a:t> α</a:t>
            </a:r>
            <a:r>
              <a:rPr lang="en-US" sz="2000" dirty="0" err="1">
                <a:solidFill>
                  <a:schemeClr val="bg1"/>
                </a:solidFill>
              </a:rPr>
              <a:t>ερ</a:t>
            </a:r>
            <a:r>
              <a:rPr lang="en-US" sz="2000" dirty="0">
                <a:solidFill>
                  <a:schemeClr val="bg1"/>
                </a:solidFill>
              </a:rPr>
              <a:t>α</a:t>
            </a:r>
            <a:r>
              <a:rPr lang="en-US" sz="2000" dirty="0" err="1">
                <a:solidFill>
                  <a:schemeClr val="bg1"/>
                </a:solidFill>
              </a:rPr>
              <a:t>γωγό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κ</a:t>
            </a:r>
            <a:r>
              <a:rPr lang="en-US" sz="2000" dirty="0">
                <a:solidFill>
                  <a:schemeClr val="bg1"/>
                </a:solidFill>
              </a:rPr>
              <a:t>α</a:t>
            </a:r>
            <a:r>
              <a:rPr lang="en-US" sz="2000" dirty="0" err="1">
                <a:solidFill>
                  <a:schemeClr val="bg1"/>
                </a:solidFill>
              </a:rPr>
              <a:t>ι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την</a:t>
            </a:r>
            <a:r>
              <a:rPr lang="en-US" sz="2000" dirty="0">
                <a:solidFill>
                  <a:schemeClr val="bg1"/>
                </a:solidFill>
              </a:rPr>
              <a:t> α</a:t>
            </a:r>
            <a:r>
              <a:rPr lang="en-US" sz="2000" dirty="0" err="1">
                <a:solidFill>
                  <a:schemeClr val="bg1"/>
                </a:solidFill>
              </a:rPr>
              <a:t>ν</a:t>
            </a:r>
            <a:r>
              <a:rPr lang="en-US" sz="2000" dirty="0">
                <a:solidFill>
                  <a:schemeClr val="bg1"/>
                </a:solidFill>
              </a:rPr>
              <a:t>απ</a:t>
            </a:r>
            <a:r>
              <a:rPr lang="en-US" sz="2000" dirty="0" err="1">
                <a:solidFill>
                  <a:schemeClr val="bg1"/>
                </a:solidFill>
              </a:rPr>
              <a:t>νοή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του</a:t>
            </a:r>
            <a:r>
              <a:rPr lang="en-US" sz="2000" dirty="0">
                <a:solidFill>
                  <a:schemeClr val="bg1"/>
                </a:solidFill>
              </a:rPr>
              <a:t> α</a:t>
            </a:r>
            <a:r>
              <a:rPr lang="en-US" sz="2000" dirty="0" err="1">
                <a:solidFill>
                  <a:schemeClr val="bg1"/>
                </a:solidFill>
              </a:rPr>
              <a:t>τόμου</a:t>
            </a:r>
            <a:r>
              <a:rPr lang="en-US" sz="2000" dirty="0">
                <a:solidFill>
                  <a:schemeClr val="bg1"/>
                </a:solidFill>
              </a:rPr>
              <a:t>. </a:t>
            </a:r>
            <a:r>
              <a:rPr lang="en-US" sz="2000" dirty="0" err="1">
                <a:solidFill>
                  <a:schemeClr val="bg1"/>
                </a:solidFill>
              </a:rPr>
              <a:t>Εάν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είν</a:t>
            </a:r>
            <a:r>
              <a:rPr lang="en-US" sz="2000" dirty="0">
                <a:solidFill>
                  <a:schemeClr val="bg1"/>
                </a:solidFill>
              </a:rPr>
              <a:t>α</a:t>
            </a:r>
            <a:r>
              <a:rPr lang="en-US" sz="2000" dirty="0" err="1">
                <a:solidFill>
                  <a:schemeClr val="bg1"/>
                </a:solidFill>
              </a:rPr>
              <a:t>ι</a:t>
            </a:r>
            <a:r>
              <a:rPr lang="en-US" sz="2000" dirty="0">
                <a:solidFill>
                  <a:schemeClr val="bg1"/>
                </a:solidFill>
              </a:rPr>
              <a:t> απα</a:t>
            </a:r>
            <a:r>
              <a:rPr lang="en-US" sz="2000" dirty="0" err="1">
                <a:solidFill>
                  <a:schemeClr val="bg1"/>
                </a:solidFill>
              </a:rPr>
              <a:t>ρ</a:t>
            </a:r>
            <a:r>
              <a:rPr lang="en-US" sz="2000" dirty="0">
                <a:solidFill>
                  <a:schemeClr val="bg1"/>
                </a:solidFill>
              </a:rPr>
              <a:t>α</a:t>
            </a:r>
            <a:r>
              <a:rPr lang="en-US" sz="2000" dirty="0" err="1">
                <a:solidFill>
                  <a:schemeClr val="bg1"/>
                </a:solidFill>
              </a:rPr>
              <a:t>ίτητο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κ</a:t>
            </a:r>
            <a:r>
              <a:rPr lang="en-US" sz="2000" dirty="0">
                <a:solidFill>
                  <a:schemeClr val="bg1"/>
                </a:solidFill>
              </a:rPr>
              <a:t>α</a:t>
            </a:r>
            <a:r>
              <a:rPr lang="en-US" sz="2000" dirty="0" err="1">
                <a:solidFill>
                  <a:schemeClr val="bg1"/>
                </a:solidFill>
              </a:rPr>
              <a:t>λέστε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το</a:t>
            </a:r>
            <a:r>
              <a:rPr lang="en-US" sz="2000" dirty="0">
                <a:solidFill>
                  <a:schemeClr val="bg1"/>
                </a:solidFill>
              </a:rPr>
              <a:t> 166 </a:t>
            </a:r>
            <a:r>
              <a:rPr lang="en-US" sz="2000" dirty="0" err="1">
                <a:solidFill>
                  <a:schemeClr val="bg1"/>
                </a:solidFill>
              </a:rPr>
              <a:t>κ</a:t>
            </a:r>
            <a:r>
              <a:rPr lang="en-US" sz="2000" dirty="0">
                <a:solidFill>
                  <a:schemeClr val="bg1"/>
                </a:solidFill>
              </a:rPr>
              <a:t>α</a:t>
            </a:r>
            <a:r>
              <a:rPr lang="en-US" sz="2000" dirty="0" err="1">
                <a:solidFill>
                  <a:schemeClr val="bg1"/>
                </a:solidFill>
              </a:rPr>
              <a:t>ι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ξεκινήστε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τεχνητή</a:t>
            </a:r>
            <a:r>
              <a:rPr lang="en-US" sz="2000" dirty="0">
                <a:solidFill>
                  <a:schemeClr val="bg1"/>
                </a:solidFill>
              </a:rPr>
              <a:t> α</a:t>
            </a:r>
            <a:r>
              <a:rPr lang="en-US" sz="2000" dirty="0" err="1">
                <a:solidFill>
                  <a:schemeClr val="bg1"/>
                </a:solidFill>
              </a:rPr>
              <a:t>ν</a:t>
            </a:r>
            <a:r>
              <a:rPr lang="en-US" sz="2000" dirty="0">
                <a:solidFill>
                  <a:schemeClr val="bg1"/>
                </a:solidFill>
              </a:rPr>
              <a:t>απ</a:t>
            </a:r>
            <a:r>
              <a:rPr lang="en-US" sz="2000" dirty="0" err="1">
                <a:solidFill>
                  <a:schemeClr val="bg1"/>
                </a:solidFill>
              </a:rPr>
              <a:t>νοή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κ</a:t>
            </a:r>
            <a:r>
              <a:rPr lang="en-US" sz="2000" dirty="0">
                <a:solidFill>
                  <a:schemeClr val="bg1"/>
                </a:solidFill>
              </a:rPr>
              <a:t>α</a:t>
            </a:r>
            <a:r>
              <a:rPr lang="en-US" sz="2000" dirty="0" err="1">
                <a:solidFill>
                  <a:schemeClr val="bg1"/>
                </a:solidFill>
              </a:rPr>
              <a:t>ι</a:t>
            </a:r>
            <a:r>
              <a:rPr lang="en-US" sz="2000" dirty="0">
                <a:solidFill>
                  <a:schemeClr val="bg1"/>
                </a:solidFill>
              </a:rPr>
              <a:t> CPR.</a:t>
            </a:r>
          </a:p>
          <a:p>
            <a:pPr lvl="0"/>
            <a:r>
              <a:rPr lang="en-US" sz="2000" dirty="0" err="1">
                <a:solidFill>
                  <a:schemeClr val="bg1"/>
                </a:solidFill>
              </a:rPr>
              <a:t>Χ</a:t>
            </a:r>
            <a:r>
              <a:rPr lang="en-US" sz="2000" dirty="0">
                <a:solidFill>
                  <a:schemeClr val="bg1"/>
                </a:solidFill>
              </a:rPr>
              <a:t>α</a:t>
            </a:r>
            <a:r>
              <a:rPr lang="en-US" sz="2000" dirty="0" err="1">
                <a:solidFill>
                  <a:schemeClr val="bg1"/>
                </a:solidFill>
              </a:rPr>
              <a:t>λ</a:t>
            </a:r>
            <a:r>
              <a:rPr lang="en-US" sz="2000" dirty="0">
                <a:solidFill>
                  <a:schemeClr val="bg1"/>
                </a:solidFill>
              </a:rPr>
              <a:t>α</a:t>
            </a:r>
            <a:r>
              <a:rPr lang="en-US" sz="2000" dirty="0" err="1">
                <a:solidFill>
                  <a:schemeClr val="bg1"/>
                </a:solidFill>
              </a:rPr>
              <a:t>ρώστε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τ</a:t>
            </a:r>
            <a:r>
              <a:rPr lang="en-US" sz="2000" dirty="0">
                <a:solidFill>
                  <a:schemeClr val="bg1"/>
                </a:solidFill>
              </a:rPr>
              <a:t>α </a:t>
            </a:r>
            <a:r>
              <a:rPr lang="en-US" sz="2000" dirty="0" err="1">
                <a:solidFill>
                  <a:schemeClr val="bg1"/>
                </a:solidFill>
              </a:rPr>
              <a:t>στενά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ρούχ</a:t>
            </a:r>
            <a:r>
              <a:rPr lang="en-US" sz="2000" dirty="0">
                <a:solidFill>
                  <a:schemeClr val="bg1"/>
                </a:solidFill>
              </a:rPr>
              <a:t>α </a:t>
            </a:r>
            <a:r>
              <a:rPr lang="en-US" sz="2000" dirty="0" err="1">
                <a:solidFill>
                  <a:schemeClr val="bg1"/>
                </a:solidFill>
              </a:rPr>
              <a:t>γύρω</a:t>
            </a:r>
            <a:r>
              <a:rPr lang="en-US" sz="2000" dirty="0">
                <a:solidFill>
                  <a:schemeClr val="bg1"/>
                </a:solidFill>
              </a:rPr>
              <a:t> απ</a:t>
            </a:r>
            <a:r>
              <a:rPr lang="en-US" sz="2000" dirty="0" err="1">
                <a:solidFill>
                  <a:schemeClr val="bg1"/>
                </a:solidFill>
              </a:rPr>
              <a:t>ό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το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λ</a:t>
            </a:r>
            <a:r>
              <a:rPr lang="en-US" sz="2000" dirty="0">
                <a:solidFill>
                  <a:schemeClr val="bg1"/>
                </a:solidFill>
              </a:rPr>
              <a:t>α</a:t>
            </a:r>
            <a:r>
              <a:rPr lang="en-US" sz="2000" dirty="0" err="1">
                <a:solidFill>
                  <a:schemeClr val="bg1"/>
                </a:solidFill>
              </a:rPr>
              <a:t>ιμό</a:t>
            </a:r>
            <a:r>
              <a:rPr lang="en-US" sz="2000" dirty="0">
                <a:solidFill>
                  <a:schemeClr val="bg1"/>
                </a:solidFill>
              </a:rPr>
              <a:t>.</a:t>
            </a:r>
          </a:p>
          <a:p>
            <a:pPr lvl="0"/>
            <a:r>
              <a:rPr lang="en-US" sz="2000" dirty="0" err="1">
                <a:solidFill>
                  <a:schemeClr val="bg1"/>
                </a:solidFill>
              </a:rPr>
              <a:t>Σηκώστε</a:t>
            </a:r>
            <a:r>
              <a:rPr lang="en-US" sz="2000" dirty="0">
                <a:solidFill>
                  <a:schemeClr val="bg1"/>
                </a:solidFill>
              </a:rPr>
              <a:t> τα π</a:t>
            </a:r>
            <a:r>
              <a:rPr lang="en-US" sz="2000" dirty="0" err="1">
                <a:solidFill>
                  <a:schemeClr val="bg1"/>
                </a:solidFill>
              </a:rPr>
              <a:t>όδι</a:t>
            </a:r>
            <a:r>
              <a:rPr lang="en-US" sz="2000" dirty="0">
                <a:solidFill>
                  <a:schemeClr val="bg1"/>
                </a:solidFill>
              </a:rPr>
              <a:t>α του ατόμου πάνω από το επίπεδο της </a:t>
            </a:r>
            <a:r>
              <a:rPr lang="en-US" sz="2000" dirty="0" smtClean="0">
                <a:solidFill>
                  <a:schemeClr val="bg1"/>
                </a:solidFill>
              </a:rPr>
              <a:t>καρδιάς</a:t>
            </a:r>
            <a:r>
              <a:rPr lang="el-GR" sz="2000" dirty="0" smtClean="0">
                <a:solidFill>
                  <a:schemeClr val="bg1"/>
                </a:solidFill>
              </a:rPr>
              <a:t>.</a:t>
            </a:r>
            <a:endParaRPr lang="en-US" sz="2000" dirty="0">
              <a:solidFill>
                <a:schemeClr val="bg1"/>
              </a:solidFill>
            </a:endParaRPr>
          </a:p>
          <a:p>
            <a:pPr lvl="0"/>
            <a:r>
              <a:rPr lang="en-US" sz="2000" dirty="0" err="1">
                <a:solidFill>
                  <a:schemeClr val="bg1"/>
                </a:solidFill>
              </a:rPr>
              <a:t>Εάν</a:t>
            </a:r>
            <a:r>
              <a:rPr lang="en-US" sz="2000" dirty="0">
                <a:solidFill>
                  <a:schemeClr val="bg1"/>
                </a:solidFill>
              </a:rPr>
              <a:t> υπ</a:t>
            </a:r>
            <a:r>
              <a:rPr lang="en-US" sz="2000" dirty="0" err="1">
                <a:solidFill>
                  <a:schemeClr val="bg1"/>
                </a:solidFill>
              </a:rPr>
              <a:t>άρχει</a:t>
            </a:r>
            <a:r>
              <a:rPr lang="en-US" sz="2000" dirty="0">
                <a:solidFill>
                  <a:schemeClr val="bg1"/>
                </a:solidFill>
              </a:rPr>
              <a:t> και </a:t>
            </a:r>
            <a:r>
              <a:rPr lang="en-US" sz="2000" dirty="0" err="1">
                <a:solidFill>
                  <a:schemeClr val="bg1"/>
                </a:solidFill>
              </a:rPr>
              <a:t>έμετος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γυρίστε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το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άτομο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στο</a:t>
            </a:r>
            <a:r>
              <a:rPr lang="en-US" sz="2000" dirty="0">
                <a:solidFill>
                  <a:schemeClr val="bg1"/>
                </a:solidFill>
              </a:rPr>
              <a:t> π</a:t>
            </a:r>
            <a:r>
              <a:rPr lang="en-US" sz="2000" dirty="0" err="1">
                <a:solidFill>
                  <a:schemeClr val="bg1"/>
                </a:solidFill>
              </a:rPr>
              <a:t>λευρό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γι</a:t>
            </a:r>
            <a:r>
              <a:rPr lang="en-US" sz="2000" dirty="0">
                <a:solidFill>
                  <a:schemeClr val="bg1"/>
                </a:solidFill>
              </a:rPr>
              <a:t>α την πρόληψη </a:t>
            </a:r>
            <a:r>
              <a:rPr lang="en-US" sz="2000" dirty="0" smtClean="0">
                <a:solidFill>
                  <a:schemeClr val="bg1"/>
                </a:solidFill>
              </a:rPr>
              <a:t>τ</a:t>
            </a:r>
            <a:r>
              <a:rPr lang="el-GR" sz="2000" dirty="0" smtClean="0">
                <a:solidFill>
                  <a:schemeClr val="bg1"/>
                </a:solidFill>
              </a:rPr>
              <a:t>ης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l-GR" sz="2000" dirty="0" err="1" smtClean="0">
                <a:solidFill>
                  <a:schemeClr val="bg1"/>
                </a:solidFill>
              </a:rPr>
              <a:t>εισρόφησης</a:t>
            </a:r>
            <a:r>
              <a:rPr lang="en-US" sz="2000" dirty="0" smtClean="0">
                <a:solidFill>
                  <a:schemeClr val="bg1"/>
                </a:solidFill>
              </a:rPr>
              <a:t>.</a:t>
            </a:r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 err="1">
                <a:solidFill>
                  <a:schemeClr val="bg1"/>
                </a:solidFill>
              </a:rPr>
              <a:t>Κρ</a:t>
            </a:r>
            <a:r>
              <a:rPr lang="en-US" sz="2000" dirty="0">
                <a:solidFill>
                  <a:schemeClr val="bg1"/>
                </a:solidFill>
              </a:rPr>
              <a:t>α</a:t>
            </a:r>
            <a:r>
              <a:rPr lang="en-US" sz="2000" dirty="0" err="1">
                <a:solidFill>
                  <a:schemeClr val="bg1"/>
                </a:solidFill>
              </a:rPr>
              <a:t>τήστε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το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άτομο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ξ</a:t>
            </a:r>
            <a:r>
              <a:rPr lang="en-US" sz="2000" dirty="0">
                <a:solidFill>
                  <a:schemeClr val="bg1"/>
                </a:solidFill>
              </a:rPr>
              <a:t>απ</a:t>
            </a:r>
            <a:r>
              <a:rPr lang="en-US" sz="2000" dirty="0" err="1">
                <a:solidFill>
                  <a:schemeClr val="bg1"/>
                </a:solidFill>
              </a:rPr>
              <a:t>λωμένο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γι</a:t>
            </a:r>
            <a:r>
              <a:rPr lang="en-US" sz="2000" dirty="0">
                <a:solidFill>
                  <a:schemeClr val="bg1"/>
                </a:solidFill>
              </a:rPr>
              <a:t>α </a:t>
            </a:r>
            <a:r>
              <a:rPr lang="en-US" sz="2000" dirty="0" err="1">
                <a:solidFill>
                  <a:schemeClr val="bg1"/>
                </a:solidFill>
              </a:rPr>
              <a:t>τουλάχιστον</a:t>
            </a:r>
            <a:r>
              <a:rPr lang="en-US" sz="2000" dirty="0">
                <a:solidFill>
                  <a:schemeClr val="bg1"/>
                </a:solidFill>
              </a:rPr>
              <a:t> 10 – 15 </a:t>
            </a:r>
            <a:r>
              <a:rPr lang="en-US" sz="2000" dirty="0" err="1">
                <a:solidFill>
                  <a:schemeClr val="bg1"/>
                </a:solidFill>
              </a:rPr>
              <a:t>λε</a:t>
            </a:r>
            <a:r>
              <a:rPr lang="en-US" sz="2000" dirty="0">
                <a:solidFill>
                  <a:schemeClr val="bg1"/>
                </a:solidFill>
              </a:rPr>
              <a:t>π</a:t>
            </a:r>
            <a:r>
              <a:rPr lang="en-US" sz="2000" dirty="0" err="1">
                <a:solidFill>
                  <a:schemeClr val="bg1"/>
                </a:solidFill>
              </a:rPr>
              <a:t>τά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κ</a:t>
            </a:r>
            <a:r>
              <a:rPr lang="en-US" sz="2000" dirty="0">
                <a:solidFill>
                  <a:schemeClr val="bg1"/>
                </a:solidFill>
              </a:rPr>
              <a:t>α</a:t>
            </a:r>
            <a:r>
              <a:rPr lang="en-US" sz="2000" dirty="0" err="1">
                <a:solidFill>
                  <a:schemeClr val="bg1"/>
                </a:solidFill>
              </a:rPr>
              <a:t>τά</a:t>
            </a:r>
            <a:r>
              <a:rPr lang="en-US" sz="2000" dirty="0">
                <a:solidFill>
                  <a:schemeClr val="bg1"/>
                </a:solidFill>
              </a:rPr>
              <a:t> π</a:t>
            </a:r>
            <a:r>
              <a:rPr lang="en-US" sz="2000" dirty="0" err="1">
                <a:solidFill>
                  <a:schemeClr val="bg1"/>
                </a:solidFill>
              </a:rPr>
              <a:t>ροτίμηση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σε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έν</a:t>
            </a:r>
            <a:r>
              <a:rPr lang="en-US" sz="2000" dirty="0">
                <a:solidFill>
                  <a:schemeClr val="bg1"/>
                </a:solidFill>
              </a:rPr>
              <a:t>α </a:t>
            </a:r>
            <a:r>
              <a:rPr lang="en-US" sz="2000" dirty="0" err="1">
                <a:solidFill>
                  <a:schemeClr val="bg1"/>
                </a:solidFill>
              </a:rPr>
              <a:t>δροσερό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κ</a:t>
            </a:r>
            <a:r>
              <a:rPr lang="en-US" sz="2000" dirty="0">
                <a:solidFill>
                  <a:schemeClr val="bg1"/>
                </a:solidFill>
              </a:rPr>
              <a:t>α</a:t>
            </a:r>
            <a:r>
              <a:rPr lang="en-US" sz="2000" dirty="0" err="1">
                <a:solidFill>
                  <a:schemeClr val="bg1"/>
                </a:solidFill>
              </a:rPr>
              <a:t>ι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ήσυχο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χώρο</a:t>
            </a:r>
            <a:r>
              <a:rPr lang="en-US" sz="2000" dirty="0">
                <a:solidFill>
                  <a:schemeClr val="bg1"/>
                </a:solidFill>
              </a:rPr>
              <a:t>. </a:t>
            </a:r>
            <a:r>
              <a:rPr lang="en-US" sz="2000" dirty="0" err="1">
                <a:solidFill>
                  <a:schemeClr val="bg1"/>
                </a:solidFill>
              </a:rPr>
              <a:t>Εάν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δεν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είν</a:t>
            </a:r>
            <a:r>
              <a:rPr lang="en-US" sz="2000" dirty="0">
                <a:solidFill>
                  <a:schemeClr val="bg1"/>
                </a:solidFill>
              </a:rPr>
              <a:t>αι δυνατό, βάλτε το άτομο να καθίσει σκυμμένο, με το κεφάλι ανάμεσα στα </a:t>
            </a:r>
            <a:r>
              <a:rPr lang="en-US" sz="2000" dirty="0" smtClean="0">
                <a:solidFill>
                  <a:schemeClr val="bg1"/>
                </a:solidFill>
              </a:rPr>
              <a:t>πόδια</a:t>
            </a:r>
            <a:r>
              <a:rPr lang="el-GR" sz="2000" dirty="0" smtClean="0">
                <a:solidFill>
                  <a:schemeClr val="bg1"/>
                </a:solidFill>
              </a:rPr>
              <a:t>.</a:t>
            </a:r>
            <a:r>
              <a:rPr lang="en-US" sz="2000" dirty="0" smtClean="0">
                <a:solidFill>
                  <a:schemeClr val="bg1"/>
                </a:solidFill>
                <a:effectLst/>
              </a:rPr>
              <a:t> </a:t>
            </a: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8863" y="4797152"/>
            <a:ext cx="2866273" cy="1924796"/>
          </a:xfrm>
          <a:prstGeom prst="rect">
            <a:avLst/>
          </a:prstGeom>
        </p:spPr>
      </p:pic>
      <p:pic>
        <p:nvPicPr>
          <p:cNvPr id="5" name="Picture 4" descr="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0484" y="4921350"/>
            <a:ext cx="1930400" cy="1676400"/>
          </a:xfrm>
          <a:prstGeom prst="rect">
            <a:avLst/>
          </a:prstGeom>
        </p:spPr>
      </p:pic>
      <p:pic>
        <p:nvPicPr>
          <p:cNvPr id="6" name="Picture 5" descr="2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15" y="4921350"/>
            <a:ext cx="1892300" cy="157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050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>
                <a:solidFill>
                  <a:srgbClr val="FF0000"/>
                </a:solidFill>
              </a:rPr>
              <a:t>Πρέπει να αποφεύγονται τα εξής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sz="2400" dirty="0" err="1">
                <a:solidFill>
                  <a:schemeClr val="bg1"/>
                </a:solidFill>
              </a:rPr>
              <a:t>Μη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μετ</a:t>
            </a:r>
            <a:r>
              <a:rPr lang="en-US" sz="2400" dirty="0">
                <a:solidFill>
                  <a:schemeClr val="bg1"/>
                </a:solidFill>
              </a:rPr>
              <a:t>α</a:t>
            </a:r>
            <a:r>
              <a:rPr lang="en-US" sz="2400" dirty="0" err="1">
                <a:solidFill>
                  <a:schemeClr val="bg1"/>
                </a:solidFill>
              </a:rPr>
              <a:t>κινείτε</a:t>
            </a:r>
            <a:r>
              <a:rPr lang="en-US" sz="2400" dirty="0">
                <a:solidFill>
                  <a:schemeClr val="bg1"/>
                </a:solidFill>
              </a:rPr>
              <a:t> α</a:t>
            </a:r>
            <a:r>
              <a:rPr lang="en-US" sz="2400" dirty="0" err="1">
                <a:solidFill>
                  <a:schemeClr val="bg1"/>
                </a:solidFill>
              </a:rPr>
              <a:t>νεύθυν</a:t>
            </a:r>
            <a:r>
              <a:rPr lang="en-US" sz="2400" dirty="0">
                <a:solidFill>
                  <a:schemeClr val="bg1"/>
                </a:solidFill>
              </a:rPr>
              <a:t>α </a:t>
            </a:r>
            <a:r>
              <a:rPr lang="en-US" sz="2400" dirty="0" err="1">
                <a:solidFill>
                  <a:schemeClr val="bg1"/>
                </a:solidFill>
              </a:rPr>
              <a:t>το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άτομο</a:t>
            </a:r>
            <a:r>
              <a:rPr lang="en-US" sz="2400" dirty="0">
                <a:solidFill>
                  <a:schemeClr val="bg1"/>
                </a:solidFill>
              </a:rPr>
              <a:t> π</a:t>
            </a:r>
            <a:r>
              <a:rPr lang="en-US" sz="2400" dirty="0" err="1">
                <a:solidFill>
                  <a:schemeClr val="bg1"/>
                </a:solidFill>
              </a:rPr>
              <a:t>ου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έχει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υ</a:t>
            </a:r>
            <a:r>
              <a:rPr lang="en-US" sz="2400" dirty="0">
                <a:solidFill>
                  <a:schemeClr val="bg1"/>
                </a:solidFill>
              </a:rPr>
              <a:t>π</a:t>
            </a:r>
            <a:r>
              <a:rPr lang="en-US" sz="2400" dirty="0" err="1">
                <a:solidFill>
                  <a:schemeClr val="bg1"/>
                </a:solidFill>
              </a:rPr>
              <a:t>οστεί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λι</a:t>
            </a:r>
            <a:r>
              <a:rPr lang="en-US" sz="2400" dirty="0">
                <a:solidFill>
                  <a:schemeClr val="bg1"/>
                </a:solidFill>
              </a:rPr>
              <a:t>π</a:t>
            </a:r>
            <a:r>
              <a:rPr lang="en-US" sz="2400" dirty="0" err="1">
                <a:solidFill>
                  <a:schemeClr val="bg1"/>
                </a:solidFill>
              </a:rPr>
              <a:t>οθυμικό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ε</a:t>
            </a:r>
            <a:r>
              <a:rPr lang="en-US" sz="2400" dirty="0">
                <a:solidFill>
                  <a:schemeClr val="bg1"/>
                </a:solidFill>
              </a:rPr>
              <a:t>π</a:t>
            </a:r>
            <a:r>
              <a:rPr lang="en-US" sz="2400" dirty="0" err="1">
                <a:solidFill>
                  <a:schemeClr val="bg1"/>
                </a:solidFill>
              </a:rPr>
              <a:t>εισόδιο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κ</a:t>
            </a:r>
            <a:r>
              <a:rPr lang="en-US" sz="2400" dirty="0">
                <a:solidFill>
                  <a:schemeClr val="bg1"/>
                </a:solidFill>
              </a:rPr>
              <a:t>α</a:t>
            </a:r>
            <a:r>
              <a:rPr lang="en-US" sz="2400" dirty="0" err="1">
                <a:solidFill>
                  <a:schemeClr val="bg1"/>
                </a:solidFill>
              </a:rPr>
              <a:t>ι</a:t>
            </a:r>
            <a:r>
              <a:rPr lang="en-US" sz="2400" dirty="0">
                <a:solidFill>
                  <a:schemeClr val="bg1"/>
                </a:solidFill>
              </a:rPr>
              <a:t> π</a:t>
            </a:r>
            <a:r>
              <a:rPr lang="en-US" sz="2400" dirty="0" err="1">
                <a:solidFill>
                  <a:schemeClr val="bg1"/>
                </a:solidFill>
              </a:rPr>
              <a:t>ιθ</a:t>
            </a:r>
            <a:r>
              <a:rPr lang="en-US" sz="2400" dirty="0">
                <a:solidFill>
                  <a:schemeClr val="bg1"/>
                </a:solidFill>
              </a:rPr>
              <a:t>α</a:t>
            </a:r>
            <a:r>
              <a:rPr lang="en-US" sz="2400" dirty="0" err="1">
                <a:solidFill>
                  <a:schemeClr val="bg1"/>
                </a:solidFill>
              </a:rPr>
              <a:t>νότ</a:t>
            </a:r>
            <a:r>
              <a:rPr lang="en-US" sz="2400" dirty="0">
                <a:solidFill>
                  <a:schemeClr val="bg1"/>
                </a:solidFill>
              </a:rPr>
              <a:t>α</a:t>
            </a:r>
            <a:r>
              <a:rPr lang="en-US" sz="2400" dirty="0" err="1">
                <a:solidFill>
                  <a:schemeClr val="bg1"/>
                </a:solidFill>
              </a:rPr>
              <a:t>τ</a:t>
            </a:r>
            <a:r>
              <a:rPr lang="en-US" sz="2400" dirty="0">
                <a:solidFill>
                  <a:schemeClr val="bg1"/>
                </a:solidFill>
              </a:rPr>
              <a:t>α </a:t>
            </a:r>
            <a:r>
              <a:rPr lang="en-US" sz="2400" dirty="0" err="1">
                <a:solidFill>
                  <a:schemeClr val="bg1"/>
                </a:solidFill>
              </a:rPr>
              <a:t>έχει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τρ</a:t>
            </a:r>
            <a:r>
              <a:rPr lang="en-US" sz="2400" dirty="0">
                <a:solidFill>
                  <a:schemeClr val="bg1"/>
                </a:solidFill>
              </a:rPr>
              <a:t>α</a:t>
            </a:r>
            <a:r>
              <a:rPr lang="en-US" sz="2400" dirty="0" err="1">
                <a:solidFill>
                  <a:schemeClr val="bg1"/>
                </a:solidFill>
              </a:rPr>
              <a:t>υμ</a:t>
            </a:r>
            <a:r>
              <a:rPr lang="en-US" sz="2400" dirty="0">
                <a:solidFill>
                  <a:schemeClr val="bg1"/>
                </a:solidFill>
              </a:rPr>
              <a:t>α</a:t>
            </a:r>
            <a:r>
              <a:rPr lang="en-US" sz="2400" dirty="0" err="1">
                <a:solidFill>
                  <a:schemeClr val="bg1"/>
                </a:solidFill>
              </a:rPr>
              <a:t>τιστεί</a:t>
            </a:r>
            <a:r>
              <a:rPr lang="en-US" sz="2400" dirty="0">
                <a:solidFill>
                  <a:schemeClr val="bg1"/>
                </a:solidFill>
              </a:rPr>
              <a:t> απ</a:t>
            </a:r>
            <a:r>
              <a:rPr lang="en-US" sz="2400" dirty="0" err="1">
                <a:solidFill>
                  <a:schemeClr val="bg1"/>
                </a:solidFill>
              </a:rPr>
              <a:t>ό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την</a:t>
            </a:r>
            <a:r>
              <a:rPr lang="en-US" sz="2400" dirty="0">
                <a:solidFill>
                  <a:schemeClr val="bg1"/>
                </a:solidFill>
              </a:rPr>
              <a:t> π</a:t>
            </a:r>
            <a:r>
              <a:rPr lang="en-US" sz="2400" dirty="0" err="1">
                <a:solidFill>
                  <a:schemeClr val="bg1"/>
                </a:solidFill>
              </a:rPr>
              <a:t>τώση</a:t>
            </a:r>
            <a:r>
              <a:rPr lang="en-US" sz="2400" dirty="0">
                <a:solidFill>
                  <a:schemeClr val="bg1"/>
                </a:solidFill>
              </a:rPr>
              <a:t>. </a:t>
            </a:r>
            <a:r>
              <a:rPr lang="en-US" sz="2400" dirty="0" err="1">
                <a:solidFill>
                  <a:schemeClr val="bg1"/>
                </a:solidFill>
              </a:rPr>
              <a:t>Αν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υ</a:t>
            </a:r>
            <a:r>
              <a:rPr lang="en-US" sz="2400" dirty="0">
                <a:solidFill>
                  <a:schemeClr val="bg1"/>
                </a:solidFill>
              </a:rPr>
              <a:t>π</a:t>
            </a:r>
            <a:r>
              <a:rPr lang="en-US" sz="2400" dirty="0" err="1">
                <a:solidFill>
                  <a:schemeClr val="bg1"/>
                </a:solidFill>
              </a:rPr>
              <a:t>ο</a:t>
            </a:r>
            <a:r>
              <a:rPr lang="en-US" sz="2400" dirty="0">
                <a:solidFill>
                  <a:schemeClr val="bg1"/>
                </a:solidFill>
              </a:rPr>
              <a:t>π</a:t>
            </a:r>
            <a:r>
              <a:rPr lang="en-US" sz="2400" dirty="0" err="1">
                <a:solidFill>
                  <a:schemeClr val="bg1"/>
                </a:solidFill>
              </a:rPr>
              <a:t>τεύεστε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τρ</a:t>
            </a:r>
            <a:r>
              <a:rPr lang="en-US" sz="2400" dirty="0">
                <a:solidFill>
                  <a:schemeClr val="bg1"/>
                </a:solidFill>
              </a:rPr>
              <a:t>α</a:t>
            </a:r>
            <a:r>
              <a:rPr lang="en-US" sz="2400" dirty="0" err="1">
                <a:solidFill>
                  <a:schemeClr val="bg1"/>
                </a:solidFill>
              </a:rPr>
              <a:t>υμ</a:t>
            </a:r>
            <a:r>
              <a:rPr lang="en-US" sz="2400" dirty="0">
                <a:solidFill>
                  <a:schemeClr val="bg1"/>
                </a:solidFill>
              </a:rPr>
              <a:t>α</a:t>
            </a:r>
            <a:r>
              <a:rPr lang="en-US" sz="2400" dirty="0" err="1">
                <a:solidFill>
                  <a:schemeClr val="bg1"/>
                </a:solidFill>
              </a:rPr>
              <a:t>τισμό</a:t>
            </a:r>
            <a:r>
              <a:rPr lang="en-US" sz="2400" dirty="0">
                <a:solidFill>
                  <a:schemeClr val="bg1"/>
                </a:solidFill>
              </a:rPr>
              <a:t> απ</a:t>
            </a:r>
            <a:r>
              <a:rPr lang="en-US" sz="2400" dirty="0" err="1">
                <a:solidFill>
                  <a:schemeClr val="bg1"/>
                </a:solidFill>
              </a:rPr>
              <a:t>ό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την</a:t>
            </a:r>
            <a:r>
              <a:rPr lang="en-US" sz="2400" dirty="0">
                <a:solidFill>
                  <a:schemeClr val="bg1"/>
                </a:solidFill>
              </a:rPr>
              <a:t> π</a:t>
            </a:r>
            <a:r>
              <a:rPr lang="en-US" sz="2400" dirty="0" err="1">
                <a:solidFill>
                  <a:schemeClr val="bg1"/>
                </a:solidFill>
              </a:rPr>
              <a:t>τώση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ζητείστε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ι</a:t>
            </a:r>
            <a:r>
              <a:rPr lang="en-US" sz="2400" dirty="0">
                <a:solidFill>
                  <a:schemeClr val="bg1"/>
                </a:solidFill>
              </a:rPr>
              <a:t>α</a:t>
            </a:r>
            <a:r>
              <a:rPr lang="en-US" sz="2400" dirty="0" err="1">
                <a:solidFill>
                  <a:schemeClr val="bg1"/>
                </a:solidFill>
              </a:rPr>
              <a:t>τρική</a:t>
            </a:r>
            <a:r>
              <a:rPr lang="en-US" sz="2400" dirty="0">
                <a:solidFill>
                  <a:schemeClr val="bg1"/>
                </a:solidFill>
              </a:rPr>
              <a:t> β</a:t>
            </a:r>
            <a:r>
              <a:rPr lang="en-US" sz="2400" dirty="0" err="1">
                <a:solidFill>
                  <a:schemeClr val="bg1"/>
                </a:solidFill>
              </a:rPr>
              <a:t>οήθει</a:t>
            </a:r>
            <a:r>
              <a:rPr lang="en-US" sz="2400" dirty="0">
                <a:solidFill>
                  <a:schemeClr val="bg1"/>
                </a:solidFill>
              </a:rPr>
              <a:t>α.</a:t>
            </a:r>
            <a:br>
              <a:rPr lang="en-US" sz="2400" dirty="0">
                <a:solidFill>
                  <a:schemeClr val="bg1"/>
                </a:solidFill>
              </a:rPr>
            </a:br>
            <a:endParaRPr lang="en-US" sz="2400" dirty="0">
              <a:solidFill>
                <a:schemeClr val="bg1"/>
              </a:solidFill>
            </a:endParaRPr>
          </a:p>
          <a:p>
            <a:pPr lvl="0"/>
            <a:r>
              <a:rPr lang="en-US" sz="2400" dirty="0" err="1">
                <a:solidFill>
                  <a:schemeClr val="bg1"/>
                </a:solidFill>
              </a:rPr>
              <a:t>Μη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σκε</a:t>
            </a:r>
            <a:r>
              <a:rPr lang="en-US" sz="2400" dirty="0">
                <a:solidFill>
                  <a:schemeClr val="bg1"/>
                </a:solidFill>
              </a:rPr>
              <a:t>π</a:t>
            </a:r>
            <a:r>
              <a:rPr lang="en-US" sz="2400" dirty="0" err="1">
                <a:solidFill>
                  <a:schemeClr val="bg1"/>
                </a:solidFill>
              </a:rPr>
              <a:t>άζετε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με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κου</a:t>
            </a:r>
            <a:r>
              <a:rPr lang="en-US" sz="2400" dirty="0">
                <a:solidFill>
                  <a:schemeClr val="bg1"/>
                </a:solidFill>
              </a:rPr>
              <a:t>β</a:t>
            </a:r>
            <a:r>
              <a:rPr lang="en-US" sz="2400" dirty="0" err="1">
                <a:solidFill>
                  <a:schemeClr val="bg1"/>
                </a:solidFill>
              </a:rPr>
              <a:t>έρτες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ρούχ</a:t>
            </a:r>
            <a:r>
              <a:rPr lang="en-US" sz="2400" dirty="0">
                <a:solidFill>
                  <a:schemeClr val="bg1"/>
                </a:solidFill>
              </a:rPr>
              <a:t>α, </a:t>
            </a:r>
            <a:r>
              <a:rPr lang="en-US" sz="2400" dirty="0" err="1">
                <a:solidFill>
                  <a:schemeClr val="bg1"/>
                </a:solidFill>
              </a:rPr>
              <a:t>γι</a:t>
            </a:r>
            <a:r>
              <a:rPr lang="en-US" sz="2400" dirty="0">
                <a:solidFill>
                  <a:schemeClr val="bg1"/>
                </a:solidFill>
              </a:rPr>
              <a:t>α</a:t>
            </a:r>
            <a:r>
              <a:rPr lang="en-US" sz="2400" dirty="0" err="1">
                <a:solidFill>
                  <a:schemeClr val="bg1"/>
                </a:solidFill>
              </a:rPr>
              <a:t>τί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η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ζέστη</a:t>
            </a:r>
            <a:r>
              <a:rPr lang="en-US" sz="2400" dirty="0">
                <a:solidFill>
                  <a:schemeClr val="bg1"/>
                </a:solidFill>
              </a:rPr>
              <a:t> π</a:t>
            </a:r>
            <a:r>
              <a:rPr lang="en-US" sz="2400" dirty="0" err="1">
                <a:solidFill>
                  <a:schemeClr val="bg1"/>
                </a:solidFill>
              </a:rPr>
              <a:t>ροκ</a:t>
            </a:r>
            <a:r>
              <a:rPr lang="en-US" sz="2400" dirty="0">
                <a:solidFill>
                  <a:schemeClr val="bg1"/>
                </a:solidFill>
              </a:rPr>
              <a:t>α</a:t>
            </a:r>
            <a:r>
              <a:rPr lang="en-US" sz="2400" dirty="0" err="1">
                <a:solidFill>
                  <a:schemeClr val="bg1"/>
                </a:solidFill>
              </a:rPr>
              <a:t>λεί</a:t>
            </a:r>
            <a:r>
              <a:rPr lang="en-US" sz="2400" dirty="0">
                <a:solidFill>
                  <a:schemeClr val="bg1"/>
                </a:solidFill>
              </a:rPr>
              <a:t> α</a:t>
            </a:r>
            <a:r>
              <a:rPr lang="en-US" sz="2400" dirty="0" err="1">
                <a:solidFill>
                  <a:schemeClr val="bg1"/>
                </a:solidFill>
              </a:rPr>
              <a:t>γγειοδι</a:t>
            </a:r>
            <a:r>
              <a:rPr lang="en-US" sz="2400" dirty="0">
                <a:solidFill>
                  <a:schemeClr val="bg1"/>
                </a:solidFill>
              </a:rPr>
              <a:t>α</a:t>
            </a:r>
            <a:r>
              <a:rPr lang="en-US" sz="2400" dirty="0" err="1">
                <a:solidFill>
                  <a:schemeClr val="bg1"/>
                </a:solidFill>
              </a:rPr>
              <a:t>στολή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με</a:t>
            </a:r>
            <a:r>
              <a:rPr lang="en-US" sz="2400" dirty="0">
                <a:solidFill>
                  <a:schemeClr val="bg1"/>
                </a:solidFill>
              </a:rPr>
              <a:t> απ</a:t>
            </a:r>
            <a:r>
              <a:rPr lang="en-US" sz="2400" dirty="0" err="1">
                <a:solidFill>
                  <a:schemeClr val="bg1"/>
                </a:solidFill>
              </a:rPr>
              <a:t>οτέλεσμ</a:t>
            </a:r>
            <a:r>
              <a:rPr lang="en-US" sz="2400" dirty="0">
                <a:solidFill>
                  <a:schemeClr val="bg1"/>
                </a:solidFill>
              </a:rPr>
              <a:t>α </a:t>
            </a:r>
            <a:r>
              <a:rPr lang="en-US" sz="2400" dirty="0" err="1">
                <a:solidFill>
                  <a:schemeClr val="bg1"/>
                </a:solidFill>
              </a:rPr>
              <a:t>τη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μειωμένη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ροή</a:t>
            </a:r>
            <a:r>
              <a:rPr lang="en-US" sz="2400" dirty="0">
                <a:solidFill>
                  <a:schemeClr val="bg1"/>
                </a:solidFill>
              </a:rPr>
              <a:t> α</a:t>
            </a:r>
            <a:r>
              <a:rPr lang="en-US" sz="2400" dirty="0" err="1">
                <a:solidFill>
                  <a:schemeClr val="bg1"/>
                </a:solidFill>
              </a:rPr>
              <a:t>ίμ</a:t>
            </a:r>
            <a:r>
              <a:rPr lang="en-US" sz="2400" dirty="0">
                <a:solidFill>
                  <a:schemeClr val="bg1"/>
                </a:solidFill>
              </a:rPr>
              <a:t>α</a:t>
            </a:r>
            <a:r>
              <a:rPr lang="en-US" sz="2400" dirty="0" err="1">
                <a:solidFill>
                  <a:schemeClr val="bg1"/>
                </a:solidFill>
              </a:rPr>
              <a:t>τος</a:t>
            </a:r>
            <a:r>
              <a:rPr lang="en-US" sz="2400" dirty="0">
                <a:solidFill>
                  <a:schemeClr val="bg1"/>
                </a:solidFill>
              </a:rPr>
              <a:t> π</a:t>
            </a:r>
            <a:r>
              <a:rPr lang="en-US" sz="2400" dirty="0" err="1">
                <a:solidFill>
                  <a:schemeClr val="bg1"/>
                </a:solidFill>
              </a:rPr>
              <a:t>ρος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τον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εγκέφ</a:t>
            </a:r>
            <a:r>
              <a:rPr lang="en-US" sz="2400" dirty="0">
                <a:solidFill>
                  <a:schemeClr val="bg1"/>
                </a:solidFill>
              </a:rPr>
              <a:t>α</a:t>
            </a:r>
            <a:r>
              <a:rPr lang="en-US" sz="2400" dirty="0" err="1">
                <a:solidFill>
                  <a:schemeClr val="bg1"/>
                </a:solidFill>
              </a:rPr>
              <a:t>λο</a:t>
            </a:r>
            <a:r>
              <a:rPr lang="en-US" sz="2400" dirty="0">
                <a:solidFill>
                  <a:schemeClr val="bg1"/>
                </a:solidFill>
              </a:rPr>
              <a:t>.</a:t>
            </a:r>
          </a:p>
          <a:p>
            <a:endParaRPr lang="el-GR" sz="2400" dirty="0" smtClean="0">
              <a:solidFill>
                <a:schemeClr val="bg1"/>
              </a:solidFill>
            </a:endParaRPr>
          </a:p>
          <a:p>
            <a:r>
              <a:rPr lang="en-US" sz="2400" dirty="0" err="1" smtClean="0">
                <a:solidFill>
                  <a:schemeClr val="bg1"/>
                </a:solidFill>
              </a:rPr>
              <a:t>Α</a:t>
            </a:r>
            <a:r>
              <a:rPr lang="en-US" sz="2400" dirty="0" smtClean="0">
                <a:solidFill>
                  <a:schemeClr val="bg1"/>
                </a:solidFill>
              </a:rPr>
              <a:t>π</a:t>
            </a:r>
            <a:r>
              <a:rPr lang="en-US" sz="2400" dirty="0" err="1" smtClean="0">
                <a:solidFill>
                  <a:schemeClr val="bg1"/>
                </a:solidFill>
              </a:rPr>
              <a:t>οφύγετε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τη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χορήγηση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τροφής</a:t>
            </a:r>
            <a:r>
              <a:rPr lang="en-US" sz="2400" dirty="0" smtClean="0">
                <a:solidFill>
                  <a:schemeClr val="bg1"/>
                </a:solidFill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</a:rPr>
              <a:t>κ</a:t>
            </a:r>
            <a:r>
              <a:rPr lang="en-US" sz="2400" dirty="0" smtClean="0">
                <a:solidFill>
                  <a:schemeClr val="bg1"/>
                </a:solidFill>
              </a:rPr>
              <a:t>α</a:t>
            </a:r>
            <a:r>
              <a:rPr lang="en-US" sz="2400" dirty="0" err="1" smtClean="0">
                <a:solidFill>
                  <a:schemeClr val="bg1"/>
                </a:solidFill>
              </a:rPr>
              <a:t>φέ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κ</a:t>
            </a:r>
            <a:r>
              <a:rPr lang="en-US" sz="2400" dirty="0" smtClean="0">
                <a:solidFill>
                  <a:schemeClr val="bg1"/>
                </a:solidFill>
              </a:rPr>
              <a:t>α</a:t>
            </a:r>
            <a:r>
              <a:rPr lang="en-US" sz="2400" dirty="0" err="1" smtClean="0">
                <a:solidFill>
                  <a:schemeClr val="bg1"/>
                </a:solidFill>
              </a:rPr>
              <a:t>ι</a:t>
            </a:r>
            <a:r>
              <a:rPr lang="en-US" sz="2400" dirty="0" smtClean="0">
                <a:solidFill>
                  <a:schemeClr val="bg1"/>
                </a:solidFill>
              </a:rPr>
              <a:t> α</a:t>
            </a:r>
            <a:r>
              <a:rPr lang="en-US" sz="2400" dirty="0" err="1" smtClean="0">
                <a:solidFill>
                  <a:schemeClr val="bg1"/>
                </a:solidFill>
              </a:rPr>
              <a:t>λκοόλ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ή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άλλων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υγρών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σε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άτομο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με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μειωμένο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ε</a:t>
            </a:r>
            <a:r>
              <a:rPr lang="en-US" sz="2400" dirty="0" smtClean="0">
                <a:solidFill>
                  <a:schemeClr val="bg1"/>
                </a:solidFill>
              </a:rPr>
              <a:t>π</a:t>
            </a:r>
            <a:r>
              <a:rPr lang="en-US" sz="2400" dirty="0" err="1" smtClean="0">
                <a:solidFill>
                  <a:schemeClr val="bg1"/>
                </a:solidFill>
              </a:rPr>
              <a:t>ί</a:t>
            </a:r>
            <a:r>
              <a:rPr lang="en-US" sz="2400" dirty="0" smtClean="0">
                <a:solidFill>
                  <a:schemeClr val="bg1"/>
                </a:solidFill>
              </a:rPr>
              <a:t>π</a:t>
            </a:r>
            <a:r>
              <a:rPr lang="en-US" sz="2400" dirty="0" err="1" smtClean="0">
                <a:solidFill>
                  <a:schemeClr val="bg1"/>
                </a:solidFill>
              </a:rPr>
              <a:t>εδο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συνείδησης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γι</a:t>
            </a:r>
            <a:r>
              <a:rPr lang="en-US" sz="2400" dirty="0" smtClean="0">
                <a:solidFill>
                  <a:schemeClr val="bg1"/>
                </a:solidFill>
              </a:rPr>
              <a:t>α</a:t>
            </a:r>
            <a:r>
              <a:rPr lang="en-US" sz="2400" dirty="0" err="1" smtClean="0">
                <a:solidFill>
                  <a:schemeClr val="bg1"/>
                </a:solidFill>
              </a:rPr>
              <a:t>τί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σε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ενδεχόμενη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ε</a:t>
            </a:r>
            <a:r>
              <a:rPr lang="en-US" sz="2400" dirty="0" smtClean="0">
                <a:solidFill>
                  <a:schemeClr val="bg1"/>
                </a:solidFill>
              </a:rPr>
              <a:t>πα</a:t>
            </a:r>
            <a:r>
              <a:rPr lang="en-US" sz="2400" dirty="0" err="1" smtClean="0">
                <a:solidFill>
                  <a:schemeClr val="bg1"/>
                </a:solidFill>
              </a:rPr>
              <a:t>νάληψη</a:t>
            </a:r>
            <a:r>
              <a:rPr lang="el-GR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του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λι</a:t>
            </a:r>
            <a:r>
              <a:rPr lang="en-US" sz="2400" dirty="0">
                <a:solidFill>
                  <a:schemeClr val="bg1"/>
                </a:solidFill>
              </a:rPr>
              <a:t>π</a:t>
            </a:r>
            <a:r>
              <a:rPr lang="en-US" sz="2400" dirty="0" err="1">
                <a:solidFill>
                  <a:schemeClr val="bg1"/>
                </a:solidFill>
              </a:rPr>
              <a:t>οθυμικού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ε</a:t>
            </a:r>
            <a:r>
              <a:rPr lang="en-US" sz="2400" dirty="0">
                <a:solidFill>
                  <a:schemeClr val="bg1"/>
                </a:solidFill>
              </a:rPr>
              <a:t>π</a:t>
            </a:r>
            <a:r>
              <a:rPr lang="en-US" sz="2400" dirty="0" err="1">
                <a:solidFill>
                  <a:schemeClr val="bg1"/>
                </a:solidFill>
              </a:rPr>
              <a:t>εισοδίου</a:t>
            </a:r>
            <a:r>
              <a:rPr lang="en-US" sz="2400" dirty="0">
                <a:solidFill>
                  <a:schemeClr val="bg1"/>
                </a:solidFill>
              </a:rPr>
              <a:t> μπ</a:t>
            </a:r>
            <a:r>
              <a:rPr lang="en-US" sz="2400" dirty="0" err="1">
                <a:solidFill>
                  <a:schemeClr val="bg1"/>
                </a:solidFill>
              </a:rPr>
              <a:t>ορεί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ν</a:t>
            </a:r>
            <a:r>
              <a:rPr lang="en-US" sz="2400" dirty="0">
                <a:solidFill>
                  <a:schemeClr val="bg1"/>
                </a:solidFill>
              </a:rPr>
              <a:t>α π</a:t>
            </a:r>
            <a:r>
              <a:rPr lang="en-US" sz="2400" dirty="0" err="1">
                <a:solidFill>
                  <a:schemeClr val="bg1"/>
                </a:solidFill>
              </a:rPr>
              <a:t>ροκληθεί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εμετός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με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εισρόφηση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κ</a:t>
            </a:r>
            <a:r>
              <a:rPr lang="en-US" sz="2400" dirty="0">
                <a:solidFill>
                  <a:schemeClr val="bg1"/>
                </a:solidFill>
              </a:rPr>
              <a:t>α</a:t>
            </a:r>
            <a:r>
              <a:rPr lang="en-US" sz="2400" dirty="0" err="1">
                <a:solidFill>
                  <a:schemeClr val="bg1"/>
                </a:solidFill>
              </a:rPr>
              <a:t>ι</a:t>
            </a:r>
            <a:r>
              <a:rPr lang="en-US" sz="2400" dirty="0">
                <a:solidFill>
                  <a:schemeClr val="bg1"/>
                </a:solidFill>
              </a:rPr>
              <a:t> π</a:t>
            </a:r>
            <a:r>
              <a:rPr lang="en-US" sz="2400" dirty="0" err="1">
                <a:solidFill>
                  <a:schemeClr val="bg1"/>
                </a:solidFill>
              </a:rPr>
              <a:t>νιγμονή</a:t>
            </a:r>
            <a:r>
              <a:rPr lang="en-US" sz="2400" dirty="0">
                <a:solidFill>
                  <a:schemeClr val="bg1"/>
                </a:solidFill>
              </a:rPr>
              <a:t>.</a:t>
            </a:r>
            <a:r>
              <a:rPr lang="en-US" sz="2400" dirty="0" smtClean="0">
                <a:solidFill>
                  <a:schemeClr val="bg1"/>
                </a:solidFill>
                <a:effectLst/>
              </a:rPr>
              <a:t> 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464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>
                <a:solidFill>
                  <a:srgbClr val="FF0000"/>
                </a:solidFill>
              </a:rPr>
              <a:t>Καλέστε το 166 εάν το άτομο που λιποθύμισε: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2400" dirty="0" err="1">
                <a:solidFill>
                  <a:schemeClr val="bg1"/>
                </a:solidFill>
              </a:rPr>
              <a:t>Έ</a:t>
            </a:r>
            <a:r>
              <a:rPr lang="en-US" sz="2400" dirty="0">
                <a:solidFill>
                  <a:schemeClr val="bg1"/>
                </a:solidFill>
              </a:rPr>
              <a:t>π</a:t>
            </a:r>
            <a:r>
              <a:rPr lang="en-US" sz="2400" dirty="0" err="1">
                <a:solidFill>
                  <a:schemeClr val="bg1"/>
                </a:solidFill>
              </a:rPr>
              <a:t>εσε</a:t>
            </a:r>
            <a:r>
              <a:rPr lang="en-US" sz="2400" dirty="0">
                <a:solidFill>
                  <a:schemeClr val="bg1"/>
                </a:solidFill>
              </a:rPr>
              <a:t> απ</a:t>
            </a:r>
            <a:r>
              <a:rPr lang="en-US" sz="2400" dirty="0" err="1">
                <a:solidFill>
                  <a:schemeClr val="bg1"/>
                </a:solidFill>
              </a:rPr>
              <a:t>ό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ύψος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ιδι</a:t>
            </a:r>
            <a:r>
              <a:rPr lang="en-US" sz="2400" dirty="0">
                <a:solidFill>
                  <a:schemeClr val="bg1"/>
                </a:solidFill>
              </a:rPr>
              <a:t>α</a:t>
            </a:r>
            <a:r>
              <a:rPr lang="en-US" sz="2400" dirty="0" err="1">
                <a:solidFill>
                  <a:schemeClr val="bg1"/>
                </a:solidFill>
              </a:rPr>
              <a:t>ίτερ</a:t>
            </a:r>
            <a:r>
              <a:rPr lang="en-US" sz="2400" dirty="0">
                <a:solidFill>
                  <a:schemeClr val="bg1"/>
                </a:solidFill>
              </a:rPr>
              <a:t>α </a:t>
            </a:r>
            <a:r>
              <a:rPr lang="en-US" sz="2400" dirty="0" err="1">
                <a:solidFill>
                  <a:schemeClr val="bg1"/>
                </a:solidFill>
              </a:rPr>
              <a:t>εάν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τρ</a:t>
            </a:r>
            <a:r>
              <a:rPr lang="en-US" sz="2400" dirty="0">
                <a:solidFill>
                  <a:schemeClr val="bg1"/>
                </a:solidFill>
              </a:rPr>
              <a:t>α</a:t>
            </a:r>
            <a:r>
              <a:rPr lang="en-US" sz="2400" dirty="0" err="1">
                <a:solidFill>
                  <a:schemeClr val="bg1"/>
                </a:solidFill>
              </a:rPr>
              <a:t>υμ</a:t>
            </a:r>
            <a:r>
              <a:rPr lang="en-US" sz="2400" dirty="0">
                <a:solidFill>
                  <a:schemeClr val="bg1"/>
                </a:solidFill>
              </a:rPr>
              <a:t>α</a:t>
            </a:r>
            <a:r>
              <a:rPr lang="en-US" sz="2400" dirty="0" err="1">
                <a:solidFill>
                  <a:schemeClr val="bg1"/>
                </a:solidFill>
              </a:rPr>
              <a:t>τίστηκε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ή</a:t>
            </a:r>
            <a:r>
              <a:rPr lang="en-US" sz="2400" dirty="0">
                <a:solidFill>
                  <a:schemeClr val="bg1"/>
                </a:solidFill>
              </a:rPr>
              <a:t> α</a:t>
            </a:r>
            <a:r>
              <a:rPr lang="en-US" sz="2400" dirty="0" err="1">
                <a:solidFill>
                  <a:schemeClr val="bg1"/>
                </a:solidFill>
              </a:rPr>
              <a:t>ιμορρ</a:t>
            </a:r>
            <a:r>
              <a:rPr lang="en-US" sz="2400" dirty="0">
                <a:solidFill>
                  <a:schemeClr val="bg1"/>
                </a:solidFill>
              </a:rPr>
              <a:t>α</a:t>
            </a:r>
            <a:r>
              <a:rPr lang="en-US" sz="2400" dirty="0" err="1">
                <a:solidFill>
                  <a:schemeClr val="bg1"/>
                </a:solidFill>
              </a:rPr>
              <a:t>γεί</a:t>
            </a:r>
            <a:endParaRPr lang="en-US" sz="2400" dirty="0">
              <a:solidFill>
                <a:schemeClr val="bg1"/>
              </a:solidFill>
            </a:endParaRPr>
          </a:p>
          <a:p>
            <a:pPr lvl="0"/>
            <a:r>
              <a:rPr lang="en-US" sz="2400" dirty="0" err="1">
                <a:solidFill>
                  <a:schemeClr val="bg1"/>
                </a:solidFill>
              </a:rPr>
              <a:t>Δεν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συνέρχετ</a:t>
            </a:r>
            <a:r>
              <a:rPr lang="en-US" sz="2400" dirty="0">
                <a:solidFill>
                  <a:schemeClr val="bg1"/>
                </a:solidFill>
              </a:rPr>
              <a:t>α</a:t>
            </a:r>
            <a:r>
              <a:rPr lang="en-US" sz="2400" dirty="0" err="1">
                <a:solidFill>
                  <a:schemeClr val="bg1"/>
                </a:solidFill>
              </a:rPr>
              <a:t>ι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γρήγορ</a:t>
            </a:r>
            <a:r>
              <a:rPr lang="en-US" sz="2400" dirty="0">
                <a:solidFill>
                  <a:schemeClr val="bg1"/>
                </a:solidFill>
              </a:rPr>
              <a:t>α (</a:t>
            </a:r>
            <a:r>
              <a:rPr lang="en-US" sz="2400" dirty="0" err="1">
                <a:solidFill>
                  <a:schemeClr val="bg1"/>
                </a:solidFill>
              </a:rPr>
              <a:t>μέσ</a:t>
            </a:r>
            <a:r>
              <a:rPr lang="en-US" sz="2400" dirty="0">
                <a:solidFill>
                  <a:schemeClr val="bg1"/>
                </a:solidFill>
              </a:rPr>
              <a:t>α </a:t>
            </a:r>
            <a:r>
              <a:rPr lang="en-US" sz="2400" dirty="0" err="1">
                <a:solidFill>
                  <a:schemeClr val="bg1"/>
                </a:solidFill>
              </a:rPr>
              <a:t>σε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μερικά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λε</a:t>
            </a:r>
            <a:r>
              <a:rPr lang="en-US" sz="2400" dirty="0">
                <a:solidFill>
                  <a:schemeClr val="bg1"/>
                </a:solidFill>
              </a:rPr>
              <a:t>π</a:t>
            </a:r>
            <a:r>
              <a:rPr lang="en-US" sz="2400" dirty="0" err="1">
                <a:solidFill>
                  <a:schemeClr val="bg1"/>
                </a:solidFill>
              </a:rPr>
              <a:t>τά</a:t>
            </a:r>
            <a:r>
              <a:rPr lang="en-US" sz="2400" dirty="0">
                <a:solidFill>
                  <a:schemeClr val="bg1"/>
                </a:solidFill>
              </a:rPr>
              <a:t>)</a:t>
            </a:r>
          </a:p>
          <a:p>
            <a:pPr lvl="0"/>
            <a:r>
              <a:rPr lang="en-US" sz="2400" dirty="0" err="1">
                <a:solidFill>
                  <a:schemeClr val="bg1"/>
                </a:solidFill>
              </a:rPr>
              <a:t>Είν</a:t>
            </a:r>
            <a:r>
              <a:rPr lang="en-US" sz="2400" dirty="0">
                <a:solidFill>
                  <a:schemeClr val="bg1"/>
                </a:solidFill>
              </a:rPr>
              <a:t>α</a:t>
            </a:r>
            <a:r>
              <a:rPr lang="en-US" sz="2400" dirty="0" err="1">
                <a:solidFill>
                  <a:schemeClr val="bg1"/>
                </a:solidFill>
              </a:rPr>
              <a:t>ι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έγκυος</a:t>
            </a:r>
            <a:endParaRPr lang="en-US" sz="2400" dirty="0">
              <a:solidFill>
                <a:schemeClr val="bg1"/>
              </a:solidFill>
            </a:endParaRPr>
          </a:p>
          <a:p>
            <a:pPr lvl="0"/>
            <a:r>
              <a:rPr lang="en-US" sz="2400" dirty="0" err="1">
                <a:solidFill>
                  <a:schemeClr val="bg1"/>
                </a:solidFill>
              </a:rPr>
              <a:t>Είν</a:t>
            </a:r>
            <a:r>
              <a:rPr lang="en-US" sz="2400" dirty="0">
                <a:solidFill>
                  <a:schemeClr val="bg1"/>
                </a:solidFill>
              </a:rPr>
              <a:t>α</a:t>
            </a:r>
            <a:r>
              <a:rPr lang="en-US" sz="2400" dirty="0" err="1">
                <a:solidFill>
                  <a:schemeClr val="bg1"/>
                </a:solidFill>
              </a:rPr>
              <a:t>ι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άνω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των</a:t>
            </a:r>
            <a:r>
              <a:rPr lang="en-US" sz="2400" dirty="0">
                <a:solidFill>
                  <a:schemeClr val="bg1"/>
                </a:solidFill>
              </a:rPr>
              <a:t> 50 </a:t>
            </a:r>
            <a:r>
              <a:rPr lang="en-US" sz="2400" dirty="0" err="1">
                <a:solidFill>
                  <a:schemeClr val="bg1"/>
                </a:solidFill>
              </a:rPr>
              <a:t>ετών</a:t>
            </a:r>
            <a:endParaRPr lang="en-US" sz="2400" dirty="0">
              <a:solidFill>
                <a:schemeClr val="bg1"/>
              </a:solidFill>
            </a:endParaRPr>
          </a:p>
          <a:p>
            <a:pPr lvl="0"/>
            <a:r>
              <a:rPr lang="en-US" sz="2400" dirty="0" err="1">
                <a:solidFill>
                  <a:schemeClr val="bg1"/>
                </a:solidFill>
              </a:rPr>
              <a:t>Έχει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δι</a:t>
            </a:r>
            <a:r>
              <a:rPr lang="en-US" sz="2400" dirty="0">
                <a:solidFill>
                  <a:schemeClr val="bg1"/>
                </a:solidFill>
              </a:rPr>
              <a:t>αβ</a:t>
            </a:r>
            <a:r>
              <a:rPr lang="en-US" sz="2400" dirty="0" err="1">
                <a:solidFill>
                  <a:schemeClr val="bg1"/>
                </a:solidFill>
              </a:rPr>
              <a:t>ήτη</a:t>
            </a:r>
            <a:r>
              <a:rPr lang="en-US" sz="2400" dirty="0">
                <a:solidFill>
                  <a:schemeClr val="bg1"/>
                </a:solidFill>
              </a:rPr>
              <a:t> (</a:t>
            </a:r>
            <a:r>
              <a:rPr lang="en-US" sz="2400" dirty="0" err="1">
                <a:solidFill>
                  <a:schemeClr val="bg1"/>
                </a:solidFill>
              </a:rPr>
              <a:t>ελέγξτε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γι</a:t>
            </a:r>
            <a:r>
              <a:rPr lang="en-US" sz="2400" dirty="0">
                <a:solidFill>
                  <a:schemeClr val="bg1"/>
                </a:solidFill>
              </a:rPr>
              <a:t>α </a:t>
            </a:r>
            <a:r>
              <a:rPr lang="en-US" sz="2400" dirty="0" err="1">
                <a:solidFill>
                  <a:schemeClr val="bg1"/>
                </a:solidFill>
              </a:rPr>
              <a:t>ι</a:t>
            </a:r>
            <a:r>
              <a:rPr lang="en-US" sz="2400" dirty="0">
                <a:solidFill>
                  <a:schemeClr val="bg1"/>
                </a:solidFill>
              </a:rPr>
              <a:t>α</a:t>
            </a:r>
            <a:r>
              <a:rPr lang="en-US" sz="2400" dirty="0" err="1">
                <a:solidFill>
                  <a:schemeClr val="bg1"/>
                </a:solidFill>
              </a:rPr>
              <a:t>τρικές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τ</a:t>
            </a:r>
            <a:r>
              <a:rPr lang="en-US" sz="2400" dirty="0">
                <a:solidFill>
                  <a:schemeClr val="bg1"/>
                </a:solidFill>
              </a:rPr>
              <a:t>α</a:t>
            </a:r>
            <a:r>
              <a:rPr lang="en-US" sz="2400" dirty="0" err="1">
                <a:solidFill>
                  <a:schemeClr val="bg1"/>
                </a:solidFill>
              </a:rPr>
              <a:t>υτότητες</a:t>
            </a:r>
            <a:r>
              <a:rPr lang="en-US" sz="2400" dirty="0">
                <a:solidFill>
                  <a:schemeClr val="bg1"/>
                </a:solidFill>
              </a:rPr>
              <a:t>)</a:t>
            </a:r>
          </a:p>
          <a:p>
            <a:pPr lvl="0"/>
            <a:r>
              <a:rPr lang="en-US" sz="2400" dirty="0" err="1">
                <a:solidFill>
                  <a:schemeClr val="bg1"/>
                </a:solidFill>
              </a:rPr>
              <a:t>Αισθάνετ</a:t>
            </a:r>
            <a:r>
              <a:rPr lang="en-US" sz="2400" dirty="0">
                <a:solidFill>
                  <a:schemeClr val="bg1"/>
                </a:solidFill>
              </a:rPr>
              <a:t>α</a:t>
            </a:r>
            <a:r>
              <a:rPr lang="en-US" sz="2400" dirty="0" err="1">
                <a:solidFill>
                  <a:schemeClr val="bg1"/>
                </a:solidFill>
              </a:rPr>
              <a:t>ι</a:t>
            </a:r>
            <a:r>
              <a:rPr lang="en-US" sz="2400" dirty="0">
                <a:solidFill>
                  <a:schemeClr val="bg1"/>
                </a:solidFill>
              </a:rPr>
              <a:t> π</a:t>
            </a:r>
            <a:r>
              <a:rPr lang="en-US" sz="2400" dirty="0" err="1">
                <a:solidFill>
                  <a:schemeClr val="bg1"/>
                </a:solidFill>
              </a:rPr>
              <a:t>όνο</a:t>
            </a:r>
            <a:r>
              <a:rPr lang="en-US" sz="2400" dirty="0">
                <a:solidFill>
                  <a:schemeClr val="bg1"/>
                </a:solidFill>
              </a:rPr>
              <a:t>, π</a:t>
            </a:r>
            <a:r>
              <a:rPr lang="en-US" sz="2400" dirty="0" err="1">
                <a:solidFill>
                  <a:schemeClr val="bg1"/>
                </a:solidFill>
              </a:rPr>
              <a:t>ίεση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ή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δυσφορί</a:t>
            </a:r>
            <a:r>
              <a:rPr lang="en-US" sz="2400" dirty="0">
                <a:solidFill>
                  <a:schemeClr val="bg1"/>
                </a:solidFill>
              </a:rPr>
              <a:t>α </a:t>
            </a:r>
            <a:r>
              <a:rPr lang="en-US" sz="2400" dirty="0" err="1">
                <a:solidFill>
                  <a:schemeClr val="bg1"/>
                </a:solidFill>
              </a:rPr>
              <a:t>στο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θώρ</a:t>
            </a:r>
            <a:r>
              <a:rPr lang="en-US" sz="2400" dirty="0">
                <a:solidFill>
                  <a:schemeClr val="bg1"/>
                </a:solidFill>
              </a:rPr>
              <a:t>α</a:t>
            </a:r>
            <a:r>
              <a:rPr lang="en-US" sz="2400" dirty="0" err="1">
                <a:solidFill>
                  <a:schemeClr val="bg1"/>
                </a:solidFill>
              </a:rPr>
              <a:t>κ</a:t>
            </a:r>
            <a:r>
              <a:rPr lang="en-US" sz="2400" dirty="0">
                <a:solidFill>
                  <a:schemeClr val="bg1"/>
                </a:solidFill>
              </a:rPr>
              <a:t>α</a:t>
            </a:r>
          </a:p>
          <a:p>
            <a:pPr lvl="0"/>
            <a:r>
              <a:rPr lang="en-US" sz="2400" dirty="0" err="1">
                <a:solidFill>
                  <a:schemeClr val="bg1"/>
                </a:solidFill>
              </a:rPr>
              <a:t>Έχει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δυν</a:t>
            </a:r>
            <a:r>
              <a:rPr lang="en-US" sz="2400" dirty="0">
                <a:solidFill>
                  <a:schemeClr val="bg1"/>
                </a:solidFill>
              </a:rPr>
              <a:t>α</a:t>
            </a:r>
            <a:r>
              <a:rPr lang="en-US" sz="2400" dirty="0" err="1">
                <a:solidFill>
                  <a:schemeClr val="bg1"/>
                </a:solidFill>
              </a:rPr>
              <a:t>τό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ή</a:t>
            </a:r>
            <a:r>
              <a:rPr lang="en-US" sz="2400" dirty="0">
                <a:solidFill>
                  <a:schemeClr val="bg1"/>
                </a:solidFill>
              </a:rPr>
              <a:t> α</a:t>
            </a:r>
            <a:r>
              <a:rPr lang="en-US" sz="2400" dirty="0" err="1">
                <a:solidFill>
                  <a:schemeClr val="bg1"/>
                </a:solidFill>
              </a:rPr>
              <a:t>κ</a:t>
            </a:r>
            <a:r>
              <a:rPr lang="en-US" sz="2400" dirty="0">
                <a:solidFill>
                  <a:schemeClr val="bg1"/>
                </a:solidFill>
              </a:rPr>
              <a:t>α</a:t>
            </a:r>
            <a:r>
              <a:rPr lang="en-US" sz="2400" dirty="0" err="1">
                <a:solidFill>
                  <a:schemeClr val="bg1"/>
                </a:solidFill>
              </a:rPr>
              <a:t>νόνιστο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κ</a:t>
            </a:r>
            <a:r>
              <a:rPr lang="en-US" sz="2400" dirty="0">
                <a:solidFill>
                  <a:schemeClr val="bg1"/>
                </a:solidFill>
              </a:rPr>
              <a:t>α</a:t>
            </a:r>
            <a:r>
              <a:rPr lang="en-US" sz="2400" dirty="0" err="1">
                <a:solidFill>
                  <a:schemeClr val="bg1"/>
                </a:solidFill>
              </a:rPr>
              <a:t>ρδι</a:t>
            </a:r>
            <a:r>
              <a:rPr lang="en-US" sz="2400" dirty="0">
                <a:solidFill>
                  <a:schemeClr val="bg1"/>
                </a:solidFill>
              </a:rPr>
              <a:t>α</a:t>
            </a:r>
            <a:r>
              <a:rPr lang="en-US" sz="2400" dirty="0" err="1">
                <a:solidFill>
                  <a:schemeClr val="bg1"/>
                </a:solidFill>
              </a:rPr>
              <a:t>κό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ρυθμό</a:t>
            </a:r>
            <a:endParaRPr lang="en-US" sz="2400" dirty="0">
              <a:solidFill>
                <a:schemeClr val="bg1"/>
              </a:solidFill>
            </a:endParaRPr>
          </a:p>
          <a:p>
            <a:pPr lvl="0"/>
            <a:r>
              <a:rPr lang="en-US" sz="2400" dirty="0" err="1">
                <a:solidFill>
                  <a:schemeClr val="bg1"/>
                </a:solidFill>
              </a:rPr>
              <a:t>Έχει</a:t>
            </a:r>
            <a:r>
              <a:rPr lang="en-US" sz="2400" dirty="0">
                <a:solidFill>
                  <a:schemeClr val="bg1"/>
                </a:solidFill>
              </a:rPr>
              <a:t> απ</a:t>
            </a:r>
            <a:r>
              <a:rPr lang="en-US" sz="2400" dirty="0" err="1">
                <a:solidFill>
                  <a:schemeClr val="bg1"/>
                </a:solidFill>
              </a:rPr>
              <a:t>ώλει</a:t>
            </a:r>
            <a:r>
              <a:rPr lang="en-US" sz="2400" dirty="0">
                <a:solidFill>
                  <a:schemeClr val="bg1"/>
                </a:solidFill>
              </a:rPr>
              <a:t>α </a:t>
            </a:r>
            <a:r>
              <a:rPr lang="en-US" sz="2400" dirty="0" err="1">
                <a:solidFill>
                  <a:schemeClr val="bg1"/>
                </a:solidFill>
              </a:rPr>
              <a:t>ομιλί</a:t>
            </a:r>
            <a:r>
              <a:rPr lang="en-US" sz="2400" dirty="0">
                <a:solidFill>
                  <a:schemeClr val="bg1"/>
                </a:solidFill>
              </a:rPr>
              <a:t>α</a:t>
            </a:r>
            <a:r>
              <a:rPr lang="en-US" sz="2400" dirty="0" err="1">
                <a:solidFill>
                  <a:schemeClr val="bg1"/>
                </a:solidFill>
              </a:rPr>
              <a:t>ς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ο</a:t>
            </a:r>
            <a:r>
              <a:rPr lang="en-US" sz="2400" dirty="0">
                <a:solidFill>
                  <a:schemeClr val="bg1"/>
                </a:solidFill>
              </a:rPr>
              <a:t>π</a:t>
            </a:r>
            <a:r>
              <a:rPr lang="en-US" sz="2400" dirty="0" err="1">
                <a:solidFill>
                  <a:schemeClr val="bg1"/>
                </a:solidFill>
              </a:rPr>
              <a:t>τικές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δι</a:t>
            </a:r>
            <a:r>
              <a:rPr lang="en-US" sz="2400" dirty="0">
                <a:solidFill>
                  <a:schemeClr val="bg1"/>
                </a:solidFill>
              </a:rPr>
              <a:t>α</a:t>
            </a:r>
            <a:r>
              <a:rPr lang="en-US" sz="2400" dirty="0" err="1">
                <a:solidFill>
                  <a:schemeClr val="bg1"/>
                </a:solidFill>
              </a:rPr>
              <a:t>τ</a:t>
            </a:r>
            <a:r>
              <a:rPr lang="en-US" sz="2400" dirty="0">
                <a:solidFill>
                  <a:schemeClr val="bg1"/>
                </a:solidFill>
              </a:rPr>
              <a:t>α</a:t>
            </a:r>
            <a:r>
              <a:rPr lang="en-US" sz="2400" dirty="0" err="1">
                <a:solidFill>
                  <a:schemeClr val="bg1"/>
                </a:solidFill>
              </a:rPr>
              <a:t>ρ</a:t>
            </a:r>
            <a:r>
              <a:rPr lang="en-US" sz="2400" dirty="0">
                <a:solidFill>
                  <a:schemeClr val="bg1"/>
                </a:solidFill>
              </a:rPr>
              <a:t>α</a:t>
            </a:r>
            <a:r>
              <a:rPr lang="en-US" sz="2400" dirty="0" err="1">
                <a:solidFill>
                  <a:schemeClr val="bg1"/>
                </a:solidFill>
              </a:rPr>
              <a:t>χές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ή</a:t>
            </a:r>
            <a:r>
              <a:rPr lang="en-US" sz="2400" dirty="0">
                <a:solidFill>
                  <a:schemeClr val="bg1"/>
                </a:solidFill>
              </a:rPr>
              <a:t> α</a:t>
            </a:r>
            <a:r>
              <a:rPr lang="en-US" sz="2400" dirty="0" err="1">
                <a:solidFill>
                  <a:schemeClr val="bg1"/>
                </a:solidFill>
              </a:rPr>
              <a:t>δυν</a:t>
            </a:r>
            <a:r>
              <a:rPr lang="en-US" sz="2400" dirty="0">
                <a:solidFill>
                  <a:schemeClr val="bg1"/>
                </a:solidFill>
              </a:rPr>
              <a:t>α</a:t>
            </a:r>
            <a:r>
              <a:rPr lang="en-US" sz="2400" dirty="0" err="1">
                <a:solidFill>
                  <a:schemeClr val="bg1"/>
                </a:solidFill>
              </a:rPr>
              <a:t>μί</a:t>
            </a:r>
            <a:r>
              <a:rPr lang="en-US" sz="2400" dirty="0">
                <a:solidFill>
                  <a:schemeClr val="bg1"/>
                </a:solidFill>
              </a:rPr>
              <a:t>α </a:t>
            </a:r>
            <a:r>
              <a:rPr lang="en-US" sz="2400" dirty="0" err="1">
                <a:solidFill>
                  <a:schemeClr val="bg1"/>
                </a:solidFill>
              </a:rPr>
              <a:t>ν</a:t>
            </a:r>
            <a:r>
              <a:rPr lang="en-US" sz="2400" dirty="0">
                <a:solidFill>
                  <a:schemeClr val="bg1"/>
                </a:solidFill>
              </a:rPr>
              <a:t>α </a:t>
            </a:r>
            <a:r>
              <a:rPr lang="en-US" sz="2400" dirty="0" err="1">
                <a:solidFill>
                  <a:schemeClr val="bg1"/>
                </a:solidFill>
              </a:rPr>
              <a:t>κινήσει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έν</a:t>
            </a:r>
            <a:r>
              <a:rPr lang="en-US" sz="2400" dirty="0">
                <a:solidFill>
                  <a:schemeClr val="bg1"/>
                </a:solidFill>
              </a:rPr>
              <a:t>α </a:t>
            </a:r>
            <a:r>
              <a:rPr lang="en-US" sz="2400" dirty="0" err="1">
                <a:solidFill>
                  <a:schemeClr val="bg1"/>
                </a:solidFill>
              </a:rPr>
              <a:t>ή</a:t>
            </a:r>
            <a:r>
              <a:rPr lang="en-US" sz="2400" dirty="0">
                <a:solidFill>
                  <a:schemeClr val="bg1"/>
                </a:solidFill>
              </a:rPr>
              <a:t> π</a:t>
            </a:r>
            <a:r>
              <a:rPr lang="en-US" sz="2400" dirty="0" err="1">
                <a:solidFill>
                  <a:schemeClr val="bg1"/>
                </a:solidFill>
              </a:rPr>
              <a:t>ερισσότερ</a:t>
            </a:r>
            <a:r>
              <a:rPr lang="en-US" sz="2400" dirty="0">
                <a:solidFill>
                  <a:schemeClr val="bg1"/>
                </a:solidFill>
              </a:rPr>
              <a:t>α </a:t>
            </a:r>
            <a:r>
              <a:rPr lang="en-US" sz="2400" dirty="0" err="1">
                <a:solidFill>
                  <a:schemeClr val="bg1"/>
                </a:solidFill>
              </a:rPr>
              <a:t>άκρ</a:t>
            </a:r>
            <a:r>
              <a:rPr lang="en-US" sz="2400" dirty="0">
                <a:solidFill>
                  <a:schemeClr val="bg1"/>
                </a:solidFill>
              </a:rPr>
              <a:t>α</a:t>
            </a:r>
          </a:p>
          <a:p>
            <a:pPr lvl="0"/>
            <a:r>
              <a:rPr lang="en-US" sz="2400" dirty="0" err="1">
                <a:solidFill>
                  <a:schemeClr val="bg1"/>
                </a:solidFill>
              </a:rPr>
              <a:t>Έχει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συσ</a:t>
            </a:r>
            <a:r>
              <a:rPr lang="en-US" sz="2400" dirty="0">
                <a:solidFill>
                  <a:schemeClr val="bg1"/>
                </a:solidFill>
              </a:rPr>
              <a:t>π</a:t>
            </a:r>
            <a:r>
              <a:rPr lang="en-US" sz="2400" dirty="0" err="1">
                <a:solidFill>
                  <a:schemeClr val="bg1"/>
                </a:solidFill>
              </a:rPr>
              <a:t>άσεις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τρ</a:t>
            </a:r>
            <a:r>
              <a:rPr lang="en-US" sz="2400" dirty="0">
                <a:solidFill>
                  <a:schemeClr val="bg1"/>
                </a:solidFill>
              </a:rPr>
              <a:t>α</a:t>
            </a:r>
            <a:r>
              <a:rPr lang="en-US" sz="2400" dirty="0" err="1">
                <a:solidFill>
                  <a:schemeClr val="bg1"/>
                </a:solidFill>
              </a:rPr>
              <a:t>υμ</a:t>
            </a:r>
            <a:r>
              <a:rPr lang="en-US" sz="2400" dirty="0">
                <a:solidFill>
                  <a:schemeClr val="bg1"/>
                </a:solidFill>
              </a:rPr>
              <a:t>α</a:t>
            </a:r>
            <a:r>
              <a:rPr lang="en-US" sz="2400" dirty="0" err="1">
                <a:solidFill>
                  <a:schemeClr val="bg1"/>
                </a:solidFill>
              </a:rPr>
              <a:t>τισμό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της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γλώσσ</a:t>
            </a:r>
            <a:r>
              <a:rPr lang="en-US" sz="2400" dirty="0">
                <a:solidFill>
                  <a:schemeClr val="bg1"/>
                </a:solidFill>
              </a:rPr>
              <a:t>α</a:t>
            </a:r>
            <a:r>
              <a:rPr lang="en-US" sz="2400" dirty="0" err="1">
                <a:solidFill>
                  <a:schemeClr val="bg1"/>
                </a:solidFill>
              </a:rPr>
              <a:t>ς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ή</a:t>
            </a:r>
            <a:r>
              <a:rPr lang="en-US" sz="2400" dirty="0">
                <a:solidFill>
                  <a:schemeClr val="bg1"/>
                </a:solidFill>
              </a:rPr>
              <a:t> απ</a:t>
            </a:r>
            <a:r>
              <a:rPr lang="en-US" sz="2400" dirty="0" err="1">
                <a:solidFill>
                  <a:schemeClr val="bg1"/>
                </a:solidFill>
              </a:rPr>
              <a:t>ώλει</a:t>
            </a:r>
            <a:r>
              <a:rPr lang="en-US" sz="2400" dirty="0">
                <a:solidFill>
                  <a:schemeClr val="bg1"/>
                </a:solidFill>
              </a:rPr>
              <a:t>α </a:t>
            </a:r>
            <a:r>
              <a:rPr lang="en-US" sz="2400" dirty="0" err="1">
                <a:solidFill>
                  <a:schemeClr val="bg1"/>
                </a:solidFill>
              </a:rPr>
              <a:t>ελέγχου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της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κύστης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ή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του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εντέρου</a:t>
            </a:r>
            <a:endParaRPr lang="en-US" sz="2400" dirty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855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5436096" y="2816930"/>
            <a:ext cx="3384376" cy="2338531"/>
          </a:xfrm>
        </p:spPr>
        <p:txBody>
          <a:bodyPr>
            <a:noAutofit/>
          </a:bodyPr>
          <a:lstStyle/>
          <a:p>
            <a:pPr algn="l"/>
            <a:r>
              <a:rPr lang="el-GR" sz="1800" dirty="0">
                <a:solidFill>
                  <a:schemeClr val="bg1"/>
                </a:solidFill>
              </a:rPr>
              <a:t>ΥΠΕΥΘΥΝΗ ΚΑΘΗΓΗΤΡΙΑ: ΧΡΥΣΑΝΘΗ ΒΑΒΕΤΣΗ</a:t>
            </a:r>
            <a:br>
              <a:rPr lang="el-GR" sz="1800" dirty="0">
                <a:solidFill>
                  <a:schemeClr val="bg1"/>
                </a:solidFill>
              </a:rPr>
            </a:br>
            <a:r>
              <a:rPr lang="el-GR" sz="1400" dirty="0">
                <a:solidFill>
                  <a:schemeClr val="bg1"/>
                </a:solidFill>
              </a:rPr>
              <a:t/>
            </a:r>
            <a:br>
              <a:rPr lang="el-GR" sz="1400" dirty="0">
                <a:solidFill>
                  <a:schemeClr val="bg1"/>
                </a:solidFill>
              </a:rPr>
            </a:br>
            <a:r>
              <a:rPr lang="el-GR" sz="1400" dirty="0">
                <a:solidFill>
                  <a:schemeClr val="bg1"/>
                </a:solidFill>
              </a:rPr>
              <a:t>ΟΜΑΔΑ</a:t>
            </a:r>
            <a:r>
              <a:rPr lang="el-GR" sz="1400" dirty="0" smtClean="0">
                <a:solidFill>
                  <a:schemeClr val="bg1"/>
                </a:solidFill>
              </a:rPr>
              <a:t>:</a:t>
            </a:r>
            <a:br>
              <a:rPr lang="el-GR" sz="1400" dirty="0" smtClean="0">
                <a:solidFill>
                  <a:schemeClr val="bg1"/>
                </a:solidFill>
              </a:rPr>
            </a:br>
            <a:r>
              <a:rPr lang="el-GR" sz="1400" dirty="0" smtClean="0">
                <a:solidFill>
                  <a:schemeClr val="bg1"/>
                </a:solidFill>
              </a:rPr>
              <a:t>ΤΖΙΝΑ ΧΑΝΤΖΟΠΟΥΛΟΥ-ΠΡΟΕΔΡΟΣ</a:t>
            </a:r>
            <a:br>
              <a:rPr lang="el-GR" sz="1400" dirty="0" smtClean="0">
                <a:solidFill>
                  <a:schemeClr val="bg1"/>
                </a:solidFill>
              </a:rPr>
            </a:br>
            <a:r>
              <a:rPr lang="el-GR" sz="1400" dirty="0" smtClean="0">
                <a:solidFill>
                  <a:schemeClr val="bg1"/>
                </a:solidFill>
              </a:rPr>
              <a:t>ΣΤΑΘΗ ΟΛΓΑ-ΑΝΤΙΠΡΟΕΔΡΟΣ</a:t>
            </a:r>
            <a:br>
              <a:rPr lang="el-GR" sz="1400" dirty="0" smtClean="0">
                <a:solidFill>
                  <a:schemeClr val="bg1"/>
                </a:solidFill>
              </a:rPr>
            </a:br>
            <a:r>
              <a:rPr lang="el-GR" sz="1400" dirty="0" smtClean="0">
                <a:solidFill>
                  <a:schemeClr val="bg1"/>
                </a:solidFill>
              </a:rPr>
              <a:t>ΦΡΑΓΚΟΥΛΗ ΒΙΚΤΩΡΙΑ- ΓΡΑΜΜΑΤΕΑΣ</a:t>
            </a:r>
            <a:br>
              <a:rPr lang="el-GR" sz="1400" dirty="0" smtClean="0">
                <a:solidFill>
                  <a:schemeClr val="bg1"/>
                </a:solidFill>
              </a:rPr>
            </a:br>
            <a:r>
              <a:rPr lang="el-GR" sz="1400" dirty="0" smtClean="0">
                <a:solidFill>
                  <a:schemeClr val="bg1"/>
                </a:solidFill>
              </a:rPr>
              <a:t>ΜΠΑΡΚΟΝΙΚΟΥ ΑΝΝΑ-ΜΑΡΙΑ-ΑΡΧΕΙΟΘΕΤΗΣ</a:t>
            </a:r>
            <a:br>
              <a:rPr lang="el-GR" sz="1400" dirty="0" smtClean="0">
                <a:solidFill>
                  <a:schemeClr val="bg1"/>
                </a:solidFill>
              </a:rPr>
            </a:br>
            <a:r>
              <a:rPr lang="el-GR" sz="1400" dirty="0" smtClean="0">
                <a:solidFill>
                  <a:schemeClr val="bg1"/>
                </a:solidFill>
              </a:rPr>
              <a:t>ΚΟΝΤΟΝΙΚΑ ΕΛΕΝΗ- ΕΚΠΡΟΣΩΠΟΣ ΤΥΠΟΥ</a:t>
            </a:r>
            <a:br>
              <a:rPr lang="el-GR" sz="1400" dirty="0" smtClean="0">
                <a:solidFill>
                  <a:schemeClr val="bg1"/>
                </a:solidFill>
              </a:rPr>
            </a:br>
            <a:r>
              <a:rPr lang="el-GR" sz="1400" dirty="0" smtClean="0">
                <a:solidFill>
                  <a:schemeClr val="bg1"/>
                </a:solidFill>
              </a:rPr>
              <a:t>ΣΕΡΓΙΟΣ ΣΦΥΡΛΑΣ-ΧΕΙΡΙΣΤΗΣ Η/Υ</a:t>
            </a:r>
            <a:endParaRPr lang="el-GR" sz="14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117409"/>
            <a:ext cx="4991753" cy="3737575"/>
          </a:xfrm>
          <a:prstGeom prst="rect">
            <a:avLst/>
          </a:prstGeom>
        </p:spPr>
      </p:pic>
      <p:sp>
        <p:nvSpPr>
          <p:cNvPr id="5" name="1 - Τίτλος"/>
          <p:cNvSpPr txBox="1">
            <a:spLocks/>
          </p:cNvSpPr>
          <p:nvPr/>
        </p:nvSpPr>
        <p:spPr>
          <a:xfrm>
            <a:off x="683568" y="476672"/>
            <a:ext cx="7776864" cy="11967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6600" dirty="0" smtClean="0">
                <a:solidFill>
                  <a:srgbClr val="FF0000"/>
                </a:solidFill>
              </a:rPr>
              <a:t>ΑΙΜΟΡΡΑΓΙΕΣ</a:t>
            </a:r>
            <a:endParaRPr lang="en-GB" sz="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012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19572" y="3421"/>
            <a:ext cx="7776864" cy="1196752"/>
          </a:xfrm>
        </p:spPr>
        <p:txBody>
          <a:bodyPr>
            <a:normAutofit/>
          </a:bodyPr>
          <a:lstStyle/>
          <a:p>
            <a:r>
              <a:rPr lang="el-GR" sz="6000" dirty="0" smtClean="0">
                <a:solidFill>
                  <a:srgbClr val="FF0000"/>
                </a:solidFill>
              </a:rPr>
              <a:t>ΑΙΜΟΡΡΑΓΙΕΣ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215516" y="1340768"/>
            <a:ext cx="8712968" cy="532859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l-GR" sz="2600" i="1" dirty="0" smtClean="0">
                <a:solidFill>
                  <a:schemeClr val="bg1"/>
                </a:solidFill>
              </a:rPr>
              <a:t>─ Αιμορραγία </a:t>
            </a:r>
            <a:r>
              <a:rPr lang="el-GR" sz="2600" i="1" dirty="0">
                <a:solidFill>
                  <a:schemeClr val="bg1"/>
                </a:solidFill>
              </a:rPr>
              <a:t>είναι η διαφυγή αίματος από τις αρτηρίες, τις φλέβες ή τα τριχοειδή</a:t>
            </a:r>
            <a:r>
              <a:rPr lang="el-GR" sz="2600" i="1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el-GR" sz="2000" dirty="0" smtClean="0">
                <a:solidFill>
                  <a:schemeClr val="bg1"/>
                </a:solidFill>
              </a:rPr>
              <a:t> </a:t>
            </a:r>
            <a:r>
              <a:rPr lang="el-GR" sz="2600" b="1" dirty="0">
                <a:solidFill>
                  <a:schemeClr val="bg1"/>
                </a:solidFill>
              </a:rPr>
              <a:t>Μία αιμορραγία </a:t>
            </a:r>
            <a:r>
              <a:rPr lang="el-GR" sz="2600" b="1" dirty="0" smtClean="0">
                <a:solidFill>
                  <a:schemeClr val="bg1"/>
                </a:solidFill>
              </a:rPr>
              <a:t>μπορεί αν είναι:</a:t>
            </a:r>
          </a:p>
          <a:p>
            <a:pPr algn="just"/>
            <a:r>
              <a:rPr lang="el-GR" sz="2600" b="1" dirty="0" smtClean="0">
                <a:solidFill>
                  <a:schemeClr val="bg1"/>
                </a:solidFill>
              </a:rPr>
              <a:t>Α)</a:t>
            </a:r>
            <a:r>
              <a:rPr lang="en-US" sz="2600" b="1" dirty="0" smtClean="0">
                <a:solidFill>
                  <a:schemeClr val="bg1"/>
                </a:solidFill>
              </a:rPr>
              <a:t> </a:t>
            </a:r>
            <a:r>
              <a:rPr lang="el-GR" sz="2600" dirty="0" smtClean="0">
                <a:solidFill>
                  <a:schemeClr val="bg1"/>
                </a:solidFill>
              </a:rPr>
              <a:t>εξωτερική </a:t>
            </a:r>
          </a:p>
          <a:p>
            <a:pPr algn="just"/>
            <a:r>
              <a:rPr lang="el-GR" sz="2600" b="1" dirty="0" smtClean="0">
                <a:solidFill>
                  <a:schemeClr val="bg1"/>
                </a:solidFill>
              </a:rPr>
              <a:t>Β) </a:t>
            </a:r>
            <a:r>
              <a:rPr lang="el-GR" sz="2600" dirty="0" smtClean="0">
                <a:solidFill>
                  <a:schemeClr val="bg1"/>
                </a:solidFill>
              </a:rPr>
              <a:t>εσωτερική</a:t>
            </a:r>
            <a:r>
              <a:rPr lang="el-GR" sz="2000" dirty="0" smtClean="0">
                <a:solidFill>
                  <a:schemeClr val="bg1"/>
                </a:solidFill>
              </a:rPr>
              <a:t> </a:t>
            </a:r>
          </a:p>
          <a:p>
            <a:pPr algn="just"/>
            <a:endParaRPr lang="en-GB" sz="2000" dirty="0" smtClean="0">
              <a:solidFill>
                <a:schemeClr val="bg1"/>
              </a:solidFill>
            </a:endParaRPr>
          </a:p>
          <a:p>
            <a:pPr algn="just"/>
            <a:endParaRPr lang="en-GB" sz="2000" dirty="0">
              <a:solidFill>
                <a:schemeClr val="bg1"/>
              </a:solidFill>
            </a:endParaRPr>
          </a:p>
          <a:p>
            <a:pPr algn="just"/>
            <a:r>
              <a:rPr lang="el-GR" sz="3000" dirty="0">
                <a:solidFill>
                  <a:schemeClr val="bg1"/>
                </a:solidFill>
              </a:rPr>
              <a:t>Οι αιμορραγίες διακρίνονται σε: </a:t>
            </a:r>
            <a:endParaRPr lang="en-GB" sz="3000" dirty="0">
              <a:solidFill>
                <a:schemeClr val="bg1"/>
              </a:solidFill>
            </a:endParaRPr>
          </a:p>
          <a:p>
            <a:pPr lvl="0" algn="just"/>
            <a:r>
              <a:rPr lang="el-GR" sz="3000" b="1" dirty="0" smtClean="0">
                <a:solidFill>
                  <a:schemeClr val="bg1"/>
                </a:solidFill>
              </a:rPr>
              <a:t>● αρτηριακές</a:t>
            </a:r>
            <a:r>
              <a:rPr lang="el-GR" sz="3000" dirty="0" smtClean="0">
                <a:solidFill>
                  <a:schemeClr val="bg1"/>
                </a:solidFill>
              </a:rPr>
              <a:t>: </a:t>
            </a:r>
            <a:r>
              <a:rPr lang="el-GR" sz="3000" dirty="0">
                <a:solidFill>
                  <a:schemeClr val="bg1"/>
                </a:solidFill>
              </a:rPr>
              <a:t>το αίμα είναι ζωηρό κόκκινο και πετάγεται με ένταση από την πληγή </a:t>
            </a:r>
            <a:endParaRPr lang="en-GB" sz="3000" dirty="0">
              <a:solidFill>
                <a:schemeClr val="bg1"/>
              </a:solidFill>
            </a:endParaRPr>
          </a:p>
          <a:p>
            <a:pPr lvl="0" algn="just"/>
            <a:r>
              <a:rPr lang="el-GR" sz="3000" b="1" dirty="0" smtClean="0">
                <a:solidFill>
                  <a:schemeClr val="bg1"/>
                </a:solidFill>
              </a:rPr>
              <a:t>● φλεβικές: </a:t>
            </a:r>
            <a:r>
              <a:rPr lang="el-GR" sz="3000" dirty="0">
                <a:solidFill>
                  <a:schemeClr val="bg1"/>
                </a:solidFill>
              </a:rPr>
              <a:t>είναι σκούρο και απλώς κυλά έξω από την πληγή</a:t>
            </a:r>
            <a:endParaRPr lang="en-GB" sz="3000" dirty="0">
              <a:solidFill>
                <a:schemeClr val="bg1"/>
              </a:solidFill>
            </a:endParaRPr>
          </a:p>
          <a:p>
            <a:pPr lvl="0" algn="just"/>
            <a:r>
              <a:rPr lang="el-GR" sz="3000" b="1" dirty="0" smtClean="0">
                <a:solidFill>
                  <a:schemeClr val="bg1"/>
                </a:solidFill>
              </a:rPr>
              <a:t>● τριχοειδικές</a:t>
            </a:r>
            <a:r>
              <a:rPr lang="el-GR" sz="3000" dirty="0" smtClean="0">
                <a:solidFill>
                  <a:schemeClr val="bg1"/>
                </a:solidFill>
              </a:rPr>
              <a:t>: </a:t>
            </a:r>
            <a:r>
              <a:rPr lang="el-GR" sz="3000" dirty="0">
                <a:solidFill>
                  <a:schemeClr val="bg1"/>
                </a:solidFill>
              </a:rPr>
              <a:t>έχει κάποιο ενδιάμεσο χρώμα και απλώνεται γύρω από την πληγή</a:t>
            </a:r>
            <a:endParaRPr lang="en-GB" sz="3000" dirty="0">
              <a:solidFill>
                <a:schemeClr val="bg1"/>
              </a:solidFill>
            </a:endParaRPr>
          </a:p>
          <a:p>
            <a:pPr lvl="0" algn="just"/>
            <a:r>
              <a:rPr lang="el-GR" sz="3000" b="1" dirty="0" smtClean="0">
                <a:solidFill>
                  <a:schemeClr val="bg1"/>
                </a:solidFill>
              </a:rPr>
              <a:t>● μεικτές </a:t>
            </a:r>
            <a:endParaRPr lang="en-GB" sz="3000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://www.proprofs.com/flashcards/upload/a1024779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916832"/>
            <a:ext cx="2160240" cy="2038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73968" y="44624"/>
            <a:ext cx="8229600" cy="1714202"/>
          </a:xfrm>
        </p:spPr>
        <p:txBody>
          <a:bodyPr>
            <a:normAutofit/>
          </a:bodyPr>
          <a:lstStyle/>
          <a:p>
            <a:r>
              <a:rPr lang="el-GR" b="1" dirty="0">
                <a:solidFill>
                  <a:srgbClr val="FF0000"/>
                </a:solidFill>
              </a:rPr>
              <a:t>Συμπτώματα </a:t>
            </a:r>
            <a:r>
              <a:rPr lang="el-GR" b="1" dirty="0" smtClean="0">
                <a:solidFill>
                  <a:srgbClr val="FF0000"/>
                </a:solidFill>
              </a:rPr>
              <a:t>– σημεία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l-GR" b="1" dirty="0" smtClean="0">
                <a:solidFill>
                  <a:srgbClr val="FF0000"/>
                </a:solidFill>
              </a:rPr>
              <a:t>βαριάς </a:t>
            </a:r>
            <a:r>
              <a:rPr lang="el-GR" b="1" dirty="0">
                <a:solidFill>
                  <a:srgbClr val="FF0000"/>
                </a:solidFill>
              </a:rPr>
              <a:t>αιμορραγίας: 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73968" y="1844824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el-GR" sz="2800" dirty="0" smtClean="0">
                <a:solidFill>
                  <a:schemeClr val="bg1"/>
                </a:solidFill>
              </a:rPr>
              <a:t>Ωχρότητα </a:t>
            </a:r>
            <a:endParaRPr lang="en-GB" sz="2800" dirty="0">
              <a:solidFill>
                <a:schemeClr val="bg1"/>
              </a:solidFill>
            </a:endParaRPr>
          </a:p>
          <a:p>
            <a:pPr lvl="0"/>
            <a:r>
              <a:rPr lang="el-GR" sz="2800" dirty="0" smtClean="0">
                <a:solidFill>
                  <a:schemeClr val="bg1"/>
                </a:solidFill>
              </a:rPr>
              <a:t>Δέρμα </a:t>
            </a:r>
            <a:r>
              <a:rPr lang="el-GR" sz="2800" dirty="0">
                <a:solidFill>
                  <a:schemeClr val="bg1"/>
                </a:solidFill>
              </a:rPr>
              <a:t>ψυχρό και υγρό </a:t>
            </a:r>
            <a:endParaRPr lang="en-GB" sz="2800" dirty="0">
              <a:solidFill>
                <a:schemeClr val="bg1"/>
              </a:solidFill>
            </a:endParaRPr>
          </a:p>
          <a:p>
            <a:pPr lvl="0"/>
            <a:r>
              <a:rPr lang="el-GR" sz="2800" dirty="0" smtClean="0">
                <a:solidFill>
                  <a:schemeClr val="bg1"/>
                </a:solidFill>
              </a:rPr>
              <a:t>Επιπόλαιη </a:t>
            </a:r>
            <a:r>
              <a:rPr lang="el-GR" sz="2800" dirty="0">
                <a:solidFill>
                  <a:schemeClr val="bg1"/>
                </a:solidFill>
              </a:rPr>
              <a:t>αναπνοή </a:t>
            </a:r>
            <a:endParaRPr lang="en-GB" sz="2800" dirty="0">
              <a:solidFill>
                <a:schemeClr val="bg1"/>
              </a:solidFill>
            </a:endParaRPr>
          </a:p>
          <a:p>
            <a:pPr lvl="0"/>
            <a:r>
              <a:rPr lang="el-GR" sz="2800" dirty="0" smtClean="0">
                <a:solidFill>
                  <a:schemeClr val="bg1"/>
                </a:solidFill>
              </a:rPr>
              <a:t>Γρήγορος </a:t>
            </a:r>
            <a:r>
              <a:rPr lang="el-GR" sz="2800" dirty="0">
                <a:solidFill>
                  <a:schemeClr val="bg1"/>
                </a:solidFill>
              </a:rPr>
              <a:t>και </a:t>
            </a:r>
            <a:r>
              <a:rPr lang="el-GR" sz="2800" dirty="0" smtClean="0">
                <a:solidFill>
                  <a:schemeClr val="bg1"/>
                </a:solidFill>
              </a:rPr>
              <a:t>αδύναμος σφυγμός </a:t>
            </a:r>
            <a:endParaRPr lang="en-GB" sz="2800" dirty="0">
              <a:solidFill>
                <a:schemeClr val="bg1"/>
              </a:solidFill>
            </a:endParaRPr>
          </a:p>
          <a:p>
            <a:pPr lvl="0"/>
            <a:r>
              <a:rPr lang="el-GR" sz="2800" dirty="0" smtClean="0">
                <a:solidFill>
                  <a:schemeClr val="bg1"/>
                </a:solidFill>
              </a:rPr>
              <a:t>Δίψα </a:t>
            </a:r>
            <a:endParaRPr lang="en-GB" sz="2800" dirty="0">
              <a:solidFill>
                <a:schemeClr val="bg1"/>
              </a:solidFill>
            </a:endParaRPr>
          </a:p>
          <a:p>
            <a:pPr lvl="0"/>
            <a:r>
              <a:rPr lang="el-GR" sz="2800" dirty="0" smtClean="0">
                <a:solidFill>
                  <a:schemeClr val="bg1"/>
                </a:solidFill>
              </a:rPr>
              <a:t>Ανησυχία </a:t>
            </a:r>
            <a:endParaRPr lang="en-GB" sz="2800" dirty="0">
              <a:solidFill>
                <a:schemeClr val="bg1"/>
              </a:solidFill>
            </a:endParaRPr>
          </a:p>
          <a:p>
            <a:pPr lvl="0"/>
            <a:r>
              <a:rPr lang="el-GR" sz="2800" dirty="0" smtClean="0">
                <a:solidFill>
                  <a:schemeClr val="bg1"/>
                </a:solidFill>
              </a:rPr>
              <a:t>Πιθανή </a:t>
            </a:r>
            <a:r>
              <a:rPr lang="el-GR" sz="2800" dirty="0">
                <a:solidFill>
                  <a:schemeClr val="bg1"/>
                </a:solidFill>
              </a:rPr>
              <a:t>απώλεια των αισθήσεων</a:t>
            </a:r>
            <a:endParaRPr lang="en-GB" sz="2800" dirty="0">
              <a:solidFill>
                <a:schemeClr val="bg1"/>
              </a:solidFill>
            </a:endParaRPr>
          </a:p>
          <a:p>
            <a:pPr>
              <a:buNone/>
            </a:pPr>
            <a:endParaRPr lang="en-GB" sz="2800" dirty="0">
              <a:solidFill>
                <a:schemeClr val="bg1"/>
              </a:solidFill>
            </a:endParaRPr>
          </a:p>
        </p:txBody>
      </p:sp>
      <p:pic>
        <p:nvPicPr>
          <p:cNvPr id="4098" name="Picture 2" descr="http://www.officialpsds.com/images/thumbs/Bleeding-Heart-psd4166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276872"/>
            <a:ext cx="38100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512" y="548599"/>
            <a:ext cx="6264696" cy="1719064"/>
          </a:xfrm>
        </p:spPr>
        <p:txBody>
          <a:bodyPr>
            <a:norm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      Πρώτες Βοήθειες</a:t>
            </a:r>
            <a:br>
              <a:rPr lang="el-GR" b="1" dirty="0" smtClean="0">
                <a:solidFill>
                  <a:srgbClr val="FF0000"/>
                </a:solidFill>
              </a:rPr>
            </a:br>
            <a:r>
              <a:rPr lang="el-GR" b="1" dirty="0" smtClean="0">
                <a:solidFill>
                  <a:srgbClr val="FF0000"/>
                </a:solidFill>
              </a:rPr>
              <a:t>Εξωτερικών Αιμορραγιών 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39552" y="2996952"/>
            <a:ext cx="8229600" cy="3243173"/>
          </a:xfrm>
        </p:spPr>
        <p:txBody>
          <a:bodyPr>
            <a:noAutofit/>
          </a:bodyPr>
          <a:lstStyle/>
          <a:p>
            <a:pPr lvl="0"/>
            <a:r>
              <a:rPr lang="el-GR" sz="2400" dirty="0">
                <a:solidFill>
                  <a:schemeClr val="bg1"/>
                </a:solidFill>
              </a:rPr>
              <a:t>Φορέστε γάντια και πιέστε το σημείο που αιμορραγεί για 5΄-10΄, με τα δάχτυλα ή την παλάμη σας (άμεση πίεση) </a:t>
            </a:r>
            <a:endParaRPr lang="en-GB" sz="2400" dirty="0">
              <a:solidFill>
                <a:schemeClr val="bg1"/>
              </a:solidFill>
            </a:endParaRPr>
          </a:p>
          <a:p>
            <a:pPr lvl="0"/>
            <a:r>
              <a:rPr lang="el-GR" sz="2400" dirty="0">
                <a:solidFill>
                  <a:schemeClr val="bg1"/>
                </a:solidFill>
              </a:rPr>
              <a:t>Εφαρμόστε γάζες ή καθαρό ύφασμα πάνω στο τραύμα και </a:t>
            </a:r>
            <a:r>
              <a:rPr lang="el-GR" sz="2400" dirty="0" smtClean="0">
                <a:solidFill>
                  <a:schemeClr val="bg1"/>
                </a:solidFill>
              </a:rPr>
              <a:t>δέστε το </a:t>
            </a:r>
            <a:r>
              <a:rPr lang="el-GR" sz="2400" dirty="0">
                <a:solidFill>
                  <a:schemeClr val="bg1"/>
                </a:solidFill>
              </a:rPr>
              <a:t>με επίδεσμο. Εάν ο επίδεσμος ματώσει τοποθετείστε επιπλέον γάζες και συνεχίστε να δένετε με τον επίδεσμο χωρίς να αφαιρέσετε τις πρώτες </a:t>
            </a:r>
            <a:r>
              <a:rPr lang="el-GR" sz="2400" dirty="0" smtClean="0">
                <a:solidFill>
                  <a:schemeClr val="bg1"/>
                </a:solidFill>
              </a:rPr>
              <a:t>γάζες</a:t>
            </a:r>
            <a:endParaRPr lang="en-GB" sz="2400" dirty="0">
              <a:solidFill>
                <a:schemeClr val="bg1"/>
              </a:solidFill>
            </a:endParaRPr>
          </a:p>
          <a:p>
            <a:pPr lvl="0"/>
            <a:r>
              <a:rPr lang="el-GR" sz="2400" dirty="0">
                <a:solidFill>
                  <a:schemeClr val="bg1"/>
                </a:solidFill>
              </a:rPr>
              <a:t>Καλέστε ασθενοφόρο και φροντίστε για άμεση μεταφορά αν έχει χαθεί πολύ </a:t>
            </a:r>
            <a:r>
              <a:rPr lang="el-GR" sz="2400" dirty="0" smtClean="0">
                <a:solidFill>
                  <a:schemeClr val="bg1"/>
                </a:solidFill>
              </a:rPr>
              <a:t>αίμα</a:t>
            </a:r>
            <a:endParaRPr lang="en-GB" sz="2400" dirty="0">
              <a:solidFill>
                <a:schemeClr val="bg1"/>
              </a:solidFill>
            </a:endParaRPr>
          </a:p>
        </p:txBody>
      </p:sp>
      <p:pic>
        <p:nvPicPr>
          <p:cNvPr id="4" name="3 - Εικόνα" descr="C:\Users\erg-psb07\Pictures\αιμορραγιες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79079">
            <a:off x="6477250" y="1027892"/>
            <a:ext cx="2339753" cy="1700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98664" y="188640"/>
            <a:ext cx="5220072" cy="1152128"/>
          </a:xfrm>
        </p:spPr>
        <p:txBody>
          <a:bodyPr>
            <a:noAutofit/>
          </a:bodyPr>
          <a:lstStyle/>
          <a:p>
            <a:r>
              <a:rPr lang="el-GR" sz="3200" b="1" dirty="0">
                <a:solidFill>
                  <a:srgbClr val="FF0000"/>
                </a:solidFill>
              </a:rPr>
              <a:t>Πρώτες </a:t>
            </a:r>
            <a:r>
              <a:rPr lang="el-GR" sz="3200" b="1" dirty="0" smtClean="0">
                <a:solidFill>
                  <a:srgbClr val="FF0000"/>
                </a:solidFill>
              </a:rPr>
              <a:t>Βοήθειες</a:t>
            </a:r>
            <a:br>
              <a:rPr lang="el-GR" sz="3200" b="1" dirty="0" smtClean="0">
                <a:solidFill>
                  <a:srgbClr val="FF0000"/>
                </a:solidFill>
              </a:rPr>
            </a:br>
            <a:r>
              <a:rPr lang="el-GR" sz="3200" b="1" dirty="0" smtClean="0">
                <a:solidFill>
                  <a:srgbClr val="FF0000"/>
                </a:solidFill>
              </a:rPr>
              <a:t>Εσωτερικών </a:t>
            </a:r>
            <a:r>
              <a:rPr lang="el-GR" sz="3200" b="1" dirty="0">
                <a:solidFill>
                  <a:srgbClr val="FF0000"/>
                </a:solidFill>
              </a:rPr>
              <a:t>Αιμορραγιών 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1528247"/>
            <a:ext cx="7956376" cy="5331740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el-GR" sz="2000" b="1" dirty="0" smtClean="0">
                <a:solidFill>
                  <a:schemeClr val="bg1"/>
                </a:solidFill>
              </a:rPr>
              <a:t> Α. Ρινορραγία </a:t>
            </a:r>
            <a:r>
              <a:rPr lang="el-GR" sz="1800" dirty="0">
                <a:solidFill>
                  <a:schemeClr val="bg1"/>
                </a:solidFill>
              </a:rPr>
              <a:t> </a:t>
            </a:r>
            <a:endParaRPr lang="en-GB" sz="1800" dirty="0">
              <a:solidFill>
                <a:schemeClr val="bg1"/>
              </a:solidFill>
            </a:endParaRPr>
          </a:p>
          <a:p>
            <a:pPr lvl="0" algn="just"/>
            <a:r>
              <a:rPr lang="el-GR" sz="1800" dirty="0">
                <a:solidFill>
                  <a:schemeClr val="bg1"/>
                </a:solidFill>
              </a:rPr>
              <a:t>Βάλτε το άτομο να καθίσει με το κεφάλι </a:t>
            </a:r>
            <a:r>
              <a:rPr lang="el-GR" sz="1800" dirty="0" smtClean="0">
                <a:solidFill>
                  <a:schemeClr val="bg1"/>
                </a:solidFill>
              </a:rPr>
              <a:t>του</a:t>
            </a:r>
          </a:p>
          <a:p>
            <a:pPr lvl="0" algn="just">
              <a:buNone/>
            </a:pPr>
            <a:r>
              <a:rPr lang="el-GR" sz="1800" dirty="0" smtClean="0">
                <a:solidFill>
                  <a:schemeClr val="bg1"/>
                </a:solidFill>
              </a:rPr>
              <a:t>      ελαφρώς </a:t>
            </a:r>
            <a:r>
              <a:rPr lang="el-GR" sz="1800" dirty="0">
                <a:solidFill>
                  <a:schemeClr val="bg1"/>
                </a:solidFill>
              </a:rPr>
              <a:t>γερμένο μπροστά </a:t>
            </a:r>
            <a:endParaRPr lang="en-GB" sz="1800" dirty="0">
              <a:solidFill>
                <a:schemeClr val="bg1"/>
              </a:solidFill>
            </a:endParaRPr>
          </a:p>
          <a:p>
            <a:pPr lvl="0" algn="just"/>
            <a:r>
              <a:rPr lang="el-GR" sz="1800" dirty="0">
                <a:solidFill>
                  <a:schemeClr val="bg1"/>
                </a:solidFill>
              </a:rPr>
              <a:t>Πιέστε τα μαλακά μόρια της μύτης για 5΄-10</a:t>
            </a:r>
            <a:r>
              <a:rPr lang="el-GR" sz="1800" dirty="0" smtClean="0">
                <a:solidFill>
                  <a:schemeClr val="bg1"/>
                </a:solidFill>
              </a:rPr>
              <a:t>΄</a:t>
            </a:r>
            <a:endParaRPr lang="en-GB" sz="1800" dirty="0">
              <a:solidFill>
                <a:schemeClr val="bg1"/>
              </a:solidFill>
            </a:endParaRPr>
          </a:p>
          <a:p>
            <a:pPr lvl="0" algn="just"/>
            <a:r>
              <a:rPr lang="el-GR" sz="1800" dirty="0">
                <a:solidFill>
                  <a:schemeClr val="bg1"/>
                </a:solidFill>
              </a:rPr>
              <a:t>Αν η ρινορραγία δε σταματήσει, εφαρμόστε </a:t>
            </a:r>
            <a:r>
              <a:rPr lang="el-GR" sz="1800" dirty="0" smtClean="0">
                <a:solidFill>
                  <a:schemeClr val="bg1"/>
                </a:solidFill>
              </a:rPr>
              <a:t>πρόσθιο </a:t>
            </a:r>
            <a:r>
              <a:rPr lang="el-GR" sz="1800" dirty="0">
                <a:solidFill>
                  <a:schemeClr val="bg1"/>
                </a:solidFill>
              </a:rPr>
              <a:t>επιπωματισμό, με τη βοήθεια λαβίδας </a:t>
            </a:r>
            <a:r>
              <a:rPr lang="el-GR" sz="1800" dirty="0" smtClean="0">
                <a:solidFill>
                  <a:schemeClr val="bg1"/>
                </a:solidFill>
              </a:rPr>
              <a:t>και </a:t>
            </a:r>
            <a:r>
              <a:rPr lang="el-GR" sz="1800" dirty="0">
                <a:solidFill>
                  <a:schemeClr val="bg1"/>
                </a:solidFill>
              </a:rPr>
              <a:t>γάζα εμποτισμένη σε οξυζενέ. Οι </a:t>
            </a:r>
            <a:r>
              <a:rPr lang="el-GR" sz="1800" dirty="0" smtClean="0">
                <a:solidFill>
                  <a:schemeClr val="bg1"/>
                </a:solidFill>
              </a:rPr>
              <a:t>γάζες πρέπει </a:t>
            </a:r>
            <a:r>
              <a:rPr lang="el-GR" sz="1800" dirty="0">
                <a:solidFill>
                  <a:schemeClr val="bg1"/>
                </a:solidFill>
              </a:rPr>
              <a:t>να αφαιρεθούν μέσα σε 24 ώρες για </a:t>
            </a:r>
            <a:r>
              <a:rPr lang="el-GR" sz="1800" dirty="0" smtClean="0">
                <a:solidFill>
                  <a:schemeClr val="bg1"/>
                </a:solidFill>
              </a:rPr>
              <a:t>αποφυγή μόλυνσης</a:t>
            </a:r>
            <a:endParaRPr lang="en-GB" sz="1800" dirty="0">
              <a:solidFill>
                <a:schemeClr val="bg1"/>
              </a:solidFill>
            </a:endParaRPr>
          </a:p>
          <a:p>
            <a:pPr lvl="0" algn="just"/>
            <a:r>
              <a:rPr lang="el-GR" sz="1800" dirty="0">
                <a:solidFill>
                  <a:schemeClr val="bg1"/>
                </a:solidFill>
              </a:rPr>
              <a:t>Αν η αιμορραγία συνεχίζεται, φροντίστε για </a:t>
            </a:r>
            <a:r>
              <a:rPr lang="el-GR" sz="1800" dirty="0" smtClean="0">
                <a:solidFill>
                  <a:schemeClr val="bg1"/>
                </a:solidFill>
              </a:rPr>
              <a:t>τη μεταφορά </a:t>
            </a:r>
            <a:r>
              <a:rPr lang="el-GR" sz="1800" dirty="0">
                <a:solidFill>
                  <a:schemeClr val="bg1"/>
                </a:solidFill>
              </a:rPr>
              <a:t>στο νοσοκομείο </a:t>
            </a:r>
            <a:endParaRPr lang="el-GR" sz="1800" dirty="0" smtClean="0">
              <a:solidFill>
                <a:schemeClr val="bg1"/>
              </a:solidFill>
            </a:endParaRPr>
          </a:p>
          <a:p>
            <a:pPr algn="just">
              <a:buNone/>
            </a:pPr>
            <a:endParaRPr lang="el-GR" sz="1800" dirty="0" smtClean="0">
              <a:solidFill>
                <a:schemeClr val="bg1"/>
              </a:solidFill>
            </a:endParaRPr>
          </a:p>
          <a:p>
            <a:pPr algn="just">
              <a:buNone/>
            </a:pPr>
            <a:r>
              <a:rPr lang="el-GR" sz="1800" b="1" dirty="0" smtClean="0">
                <a:solidFill>
                  <a:schemeClr val="bg1"/>
                </a:solidFill>
              </a:rPr>
              <a:t>Β</a:t>
            </a:r>
            <a:r>
              <a:rPr lang="el-GR" sz="1800" b="1" dirty="0">
                <a:solidFill>
                  <a:schemeClr val="bg1"/>
                </a:solidFill>
              </a:rPr>
              <a:t>.  Εγκεφαλική Αιμορραγία </a:t>
            </a:r>
            <a:endParaRPr lang="en-GB" sz="1800" dirty="0">
              <a:solidFill>
                <a:schemeClr val="bg1"/>
              </a:solidFill>
            </a:endParaRPr>
          </a:p>
          <a:p>
            <a:pPr lvl="0" algn="just"/>
            <a:r>
              <a:rPr lang="el-GR" sz="1800" dirty="0">
                <a:solidFill>
                  <a:schemeClr val="bg1"/>
                </a:solidFill>
              </a:rPr>
              <a:t>Τοποθετείστε τον ασθενή στο κρεβάτι με μαξιλάρι κάτω </a:t>
            </a:r>
            <a:endParaRPr lang="el-GR" sz="1800" dirty="0" smtClean="0">
              <a:solidFill>
                <a:schemeClr val="bg1"/>
              </a:solidFill>
            </a:endParaRPr>
          </a:p>
          <a:p>
            <a:pPr marL="0" lvl="0" indent="0" algn="just">
              <a:buNone/>
            </a:pPr>
            <a:r>
              <a:rPr lang="el-GR" sz="1800" dirty="0" smtClean="0">
                <a:solidFill>
                  <a:schemeClr val="bg1"/>
                </a:solidFill>
              </a:rPr>
              <a:t>     </a:t>
            </a:r>
            <a:r>
              <a:rPr lang="el-GR" sz="2400" dirty="0" smtClean="0">
                <a:solidFill>
                  <a:schemeClr val="bg1"/>
                </a:solidFill>
              </a:rPr>
              <a:t> </a:t>
            </a:r>
            <a:r>
              <a:rPr lang="el-GR" sz="1800" dirty="0" smtClean="0">
                <a:solidFill>
                  <a:schemeClr val="bg1"/>
                </a:solidFill>
              </a:rPr>
              <a:t>από </a:t>
            </a:r>
            <a:r>
              <a:rPr lang="el-GR" sz="1800" dirty="0">
                <a:solidFill>
                  <a:schemeClr val="bg1"/>
                </a:solidFill>
              </a:rPr>
              <a:t>το κεφάλι του  </a:t>
            </a:r>
            <a:endParaRPr lang="en-GB" sz="1800" dirty="0">
              <a:solidFill>
                <a:schemeClr val="bg1"/>
              </a:solidFill>
            </a:endParaRPr>
          </a:p>
          <a:p>
            <a:pPr lvl="0" algn="just"/>
            <a:r>
              <a:rPr lang="el-GR" sz="1800" dirty="0">
                <a:solidFill>
                  <a:schemeClr val="bg1"/>
                </a:solidFill>
              </a:rPr>
              <a:t>Χαλαρώστε τα ρούχα του </a:t>
            </a:r>
            <a:endParaRPr lang="en-GB" sz="1800" dirty="0">
              <a:solidFill>
                <a:schemeClr val="bg1"/>
              </a:solidFill>
            </a:endParaRPr>
          </a:p>
          <a:p>
            <a:pPr lvl="0" algn="just"/>
            <a:r>
              <a:rPr lang="el-GR" sz="1800" dirty="0">
                <a:solidFill>
                  <a:schemeClr val="bg1"/>
                </a:solidFill>
              </a:rPr>
              <a:t>Σκεπάστε τον ασθενή και φροντίστε για την </a:t>
            </a:r>
            <a:r>
              <a:rPr lang="el-GR" sz="1800" dirty="0" smtClean="0">
                <a:solidFill>
                  <a:schemeClr val="bg1"/>
                </a:solidFill>
              </a:rPr>
              <a:t>μεταφορά</a:t>
            </a:r>
          </a:p>
          <a:p>
            <a:pPr marL="0" lvl="0" indent="0" algn="just">
              <a:buNone/>
            </a:pPr>
            <a:r>
              <a:rPr lang="el-GR" sz="1800" dirty="0" smtClean="0">
                <a:solidFill>
                  <a:schemeClr val="bg1"/>
                </a:solidFill>
              </a:rPr>
              <a:t>      του </a:t>
            </a:r>
            <a:r>
              <a:rPr lang="el-GR" sz="1800" dirty="0">
                <a:solidFill>
                  <a:schemeClr val="bg1"/>
                </a:solidFill>
              </a:rPr>
              <a:t>στο </a:t>
            </a:r>
            <a:r>
              <a:rPr lang="el-GR" sz="1800" dirty="0" smtClean="0">
                <a:solidFill>
                  <a:schemeClr val="bg1"/>
                </a:solidFill>
              </a:rPr>
              <a:t>νοσοκομείο</a:t>
            </a:r>
            <a:endParaRPr lang="en-GB" sz="1800" dirty="0">
              <a:solidFill>
                <a:schemeClr val="bg1"/>
              </a:solidFill>
            </a:endParaRPr>
          </a:p>
        </p:txBody>
      </p:sp>
      <p:pic>
        <p:nvPicPr>
          <p:cNvPr id="7" name="6 - Εικόνα" descr="C:\Users\erg-psb07\Pictures\rinorragiew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5204" y="825897"/>
            <a:ext cx="2232248" cy="180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365104"/>
            <a:ext cx="1533204" cy="202383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72616" y="692696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el-GR" b="1" dirty="0">
                <a:solidFill>
                  <a:srgbClr val="FF0000"/>
                </a:solidFill>
              </a:rPr>
              <a:t>Γενικές οδηγίες για την αντιμετώπιση των εσωτερικών αιμορραγιών 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41784" y="2276872"/>
            <a:ext cx="8460432" cy="3600400"/>
          </a:xfrm>
        </p:spPr>
        <p:txBody>
          <a:bodyPr>
            <a:normAutofit/>
          </a:bodyPr>
          <a:lstStyle/>
          <a:p>
            <a:pPr lvl="0"/>
            <a:r>
              <a:rPr lang="el-GR" sz="2400" dirty="0">
                <a:solidFill>
                  <a:schemeClr val="bg1"/>
                </a:solidFill>
              </a:rPr>
              <a:t>Τοποθετείστε το θύμα </a:t>
            </a:r>
            <a:r>
              <a:rPr lang="el-GR" sz="2400" dirty="0" smtClean="0">
                <a:solidFill>
                  <a:schemeClr val="bg1"/>
                </a:solidFill>
              </a:rPr>
              <a:t>σε ασφαλή θέση</a:t>
            </a:r>
            <a:endParaRPr lang="en-GB" sz="2400" dirty="0">
              <a:solidFill>
                <a:schemeClr val="bg1"/>
              </a:solidFill>
            </a:endParaRPr>
          </a:p>
          <a:p>
            <a:pPr lvl="0"/>
            <a:r>
              <a:rPr lang="el-GR" sz="2400" dirty="0">
                <a:solidFill>
                  <a:schemeClr val="bg1"/>
                </a:solidFill>
              </a:rPr>
              <a:t>Χαλαρώστε τα σφιχτά ρούχα</a:t>
            </a:r>
            <a:endParaRPr lang="en-GB" sz="2400" dirty="0">
              <a:solidFill>
                <a:schemeClr val="bg1"/>
              </a:solidFill>
            </a:endParaRPr>
          </a:p>
          <a:p>
            <a:pPr lvl="0"/>
            <a:r>
              <a:rPr lang="el-GR" sz="2400" dirty="0">
                <a:solidFill>
                  <a:schemeClr val="bg1"/>
                </a:solidFill>
              </a:rPr>
              <a:t>Διατηρείστε το θύμα ζεστό</a:t>
            </a:r>
            <a:endParaRPr lang="en-GB" sz="2400" dirty="0">
              <a:solidFill>
                <a:schemeClr val="bg1"/>
              </a:solidFill>
            </a:endParaRPr>
          </a:p>
          <a:p>
            <a:pPr lvl="0"/>
            <a:r>
              <a:rPr lang="el-GR" sz="2400" dirty="0">
                <a:solidFill>
                  <a:schemeClr val="bg1"/>
                </a:solidFill>
              </a:rPr>
              <a:t>Τονώστε το ηθικό του</a:t>
            </a:r>
            <a:endParaRPr lang="en-GB" sz="2400" dirty="0">
              <a:solidFill>
                <a:schemeClr val="bg1"/>
              </a:solidFill>
            </a:endParaRPr>
          </a:p>
          <a:p>
            <a:pPr lvl="0"/>
            <a:r>
              <a:rPr lang="el-GR" sz="2400" dirty="0">
                <a:solidFill>
                  <a:schemeClr val="bg1"/>
                </a:solidFill>
              </a:rPr>
              <a:t>Μην δίνετε τίποτα από το στόμα</a:t>
            </a:r>
            <a:endParaRPr lang="en-GB" sz="2400" dirty="0">
              <a:solidFill>
                <a:schemeClr val="bg1"/>
              </a:solidFill>
            </a:endParaRPr>
          </a:p>
          <a:p>
            <a:pPr lvl="0"/>
            <a:r>
              <a:rPr lang="el-GR" sz="2400" dirty="0">
                <a:solidFill>
                  <a:schemeClr val="bg1"/>
                </a:solidFill>
              </a:rPr>
              <a:t>Ελέγχετε τα ζωτικά του σημεία κάθε 10΄</a:t>
            </a:r>
            <a:endParaRPr lang="en-GB" sz="2400" dirty="0">
              <a:solidFill>
                <a:schemeClr val="bg1"/>
              </a:solidFill>
            </a:endParaRPr>
          </a:p>
          <a:p>
            <a:pPr lvl="0"/>
            <a:r>
              <a:rPr lang="el-GR" sz="2400" dirty="0">
                <a:solidFill>
                  <a:schemeClr val="bg1"/>
                </a:solidFill>
              </a:rPr>
              <a:t>Φροντίστε για την γρήγορη μεταφορά του στο νοσοκομείο</a:t>
            </a:r>
            <a:endParaRPr lang="en-GB" sz="2400" dirty="0">
              <a:solidFill>
                <a:schemeClr val="bg1"/>
              </a:solidFill>
            </a:endParaRPr>
          </a:p>
          <a:p>
            <a:pPr lvl="0"/>
            <a:r>
              <a:rPr lang="el-GR" sz="2400" dirty="0">
                <a:solidFill>
                  <a:schemeClr val="bg1"/>
                </a:solidFill>
              </a:rPr>
              <a:t>Αν σταματήσουν αναπνοή και σφυγμός αρχίστε αμέσως </a:t>
            </a:r>
            <a:r>
              <a:rPr lang="el-GR" sz="2400" dirty="0" smtClean="0">
                <a:solidFill>
                  <a:schemeClr val="bg1"/>
                </a:solidFill>
              </a:rPr>
              <a:t>ΚΑΡΠΑ</a:t>
            </a:r>
            <a:endParaRPr lang="en-GB" sz="2400" dirty="0">
              <a:solidFill>
                <a:schemeClr val="bg1"/>
              </a:solidFill>
            </a:endParaRPr>
          </a:p>
        </p:txBody>
      </p:sp>
      <p:pic>
        <p:nvPicPr>
          <p:cNvPr id="2050" name="Picture 2" descr="http://i297.photobucket.com/albums/mm228/lisalabanana/cpr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240868"/>
            <a:ext cx="2376264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1470025"/>
          </a:xfrm>
        </p:spPr>
        <p:txBody>
          <a:bodyPr/>
          <a:lstStyle/>
          <a:p>
            <a:r>
              <a:rPr lang="el-GR" sz="4800" dirty="0" smtClean="0">
                <a:solidFill>
                  <a:srgbClr val="FF0000"/>
                </a:solidFill>
              </a:rPr>
              <a:t>ΛΙΠΟΘΥΜΙΕΣ</a:t>
            </a:r>
            <a:endParaRPr lang="en-US" sz="4800" dirty="0">
              <a:solidFill>
                <a:srgbClr val="FF0000"/>
              </a:solidFill>
            </a:endParaRPr>
          </a:p>
        </p:txBody>
      </p:sp>
      <p:pic>
        <p:nvPicPr>
          <p:cNvPr id="4" name="Picture 3" descr="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5688" y="2852936"/>
            <a:ext cx="4232624" cy="2816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336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>
                <a:solidFill>
                  <a:srgbClr val="FF0000"/>
                </a:solidFill>
              </a:rPr>
              <a:t>Ορισμός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>
                <a:solidFill>
                  <a:schemeClr val="bg1"/>
                </a:solidFill>
              </a:rPr>
              <a:t>Η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π</a:t>
            </a:r>
            <a:r>
              <a:rPr lang="en-US" sz="2400" dirty="0" err="1">
                <a:solidFill>
                  <a:schemeClr val="bg1"/>
                </a:solidFill>
              </a:rPr>
              <a:t>ροσωρινή</a:t>
            </a:r>
            <a:r>
              <a:rPr lang="en-US" sz="2400" dirty="0">
                <a:solidFill>
                  <a:schemeClr val="bg1"/>
                </a:solidFill>
              </a:rPr>
              <a:t> απ</a:t>
            </a:r>
            <a:r>
              <a:rPr lang="en-US" sz="2400" dirty="0" err="1">
                <a:solidFill>
                  <a:schemeClr val="bg1"/>
                </a:solidFill>
              </a:rPr>
              <a:t>ώλει</a:t>
            </a:r>
            <a:r>
              <a:rPr lang="en-US" sz="2400" dirty="0">
                <a:solidFill>
                  <a:schemeClr val="bg1"/>
                </a:solidFill>
              </a:rPr>
              <a:t>α </a:t>
            </a:r>
            <a:r>
              <a:rPr lang="en-US" sz="2400" dirty="0" err="1">
                <a:solidFill>
                  <a:schemeClr val="bg1"/>
                </a:solidFill>
              </a:rPr>
              <a:t>της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συνείδησης</a:t>
            </a:r>
            <a:r>
              <a:rPr lang="en-US" sz="2400" dirty="0">
                <a:solidFill>
                  <a:schemeClr val="bg1"/>
                </a:solidFill>
              </a:rPr>
              <a:t> π</a:t>
            </a:r>
            <a:r>
              <a:rPr lang="en-US" sz="2400" dirty="0" err="1">
                <a:solidFill>
                  <a:schemeClr val="bg1"/>
                </a:solidFill>
              </a:rPr>
              <a:t>ου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οφείλετ</a:t>
            </a:r>
            <a:r>
              <a:rPr lang="en-US" sz="2400" dirty="0">
                <a:solidFill>
                  <a:schemeClr val="bg1"/>
                </a:solidFill>
              </a:rPr>
              <a:t>α</a:t>
            </a:r>
            <a:r>
              <a:rPr lang="en-US" sz="2400" dirty="0" err="1">
                <a:solidFill>
                  <a:schemeClr val="bg1"/>
                </a:solidFill>
              </a:rPr>
              <a:t>ι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σε</a:t>
            </a:r>
            <a:r>
              <a:rPr lang="en-US" sz="2400" dirty="0">
                <a:solidFill>
                  <a:schemeClr val="bg1"/>
                </a:solidFill>
              </a:rPr>
              <a:t> π</a:t>
            </a:r>
            <a:r>
              <a:rPr lang="en-US" sz="2400" dirty="0" err="1">
                <a:solidFill>
                  <a:schemeClr val="bg1"/>
                </a:solidFill>
              </a:rPr>
              <a:t>τώση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της</a:t>
            </a:r>
            <a:r>
              <a:rPr lang="en-US" sz="2400" dirty="0">
                <a:solidFill>
                  <a:schemeClr val="bg1"/>
                </a:solidFill>
              </a:rPr>
              <a:t> α</a:t>
            </a:r>
            <a:r>
              <a:rPr lang="en-US" sz="2400" dirty="0" err="1">
                <a:solidFill>
                  <a:schemeClr val="bg1"/>
                </a:solidFill>
              </a:rPr>
              <a:t>ιμ</a:t>
            </a:r>
            <a:r>
              <a:rPr lang="en-US" sz="2400" dirty="0">
                <a:solidFill>
                  <a:schemeClr val="bg1"/>
                </a:solidFill>
              </a:rPr>
              <a:t>α</a:t>
            </a:r>
            <a:r>
              <a:rPr lang="en-US" sz="2400" dirty="0" err="1">
                <a:solidFill>
                  <a:schemeClr val="bg1"/>
                </a:solidFill>
              </a:rPr>
              <a:t>τικής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ροής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στον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εγκέφ</a:t>
            </a:r>
            <a:r>
              <a:rPr lang="en-US" sz="2400" dirty="0" smtClean="0">
                <a:solidFill>
                  <a:schemeClr val="bg1"/>
                </a:solidFill>
              </a:rPr>
              <a:t>α</a:t>
            </a:r>
            <a:r>
              <a:rPr lang="en-US" sz="2400" dirty="0" err="1" smtClean="0">
                <a:solidFill>
                  <a:schemeClr val="bg1"/>
                </a:solidFill>
              </a:rPr>
              <a:t>λο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  <a:endParaRPr lang="el-GR" sz="2400" dirty="0">
              <a:solidFill>
                <a:schemeClr val="bg1"/>
              </a:solidFill>
            </a:endParaRPr>
          </a:p>
          <a:p>
            <a:r>
              <a:rPr lang="en-US" sz="2400" dirty="0" err="1" smtClean="0">
                <a:solidFill>
                  <a:schemeClr val="bg1"/>
                </a:solidFill>
              </a:rPr>
              <a:t>Είν</a:t>
            </a:r>
            <a:r>
              <a:rPr lang="en-US" sz="2400" dirty="0" smtClean="0">
                <a:solidFill>
                  <a:schemeClr val="bg1"/>
                </a:solidFill>
              </a:rPr>
              <a:t>α</a:t>
            </a:r>
            <a:r>
              <a:rPr lang="en-US" sz="2400" dirty="0" err="1" smtClean="0">
                <a:solidFill>
                  <a:schemeClr val="bg1"/>
                </a:solidFill>
              </a:rPr>
              <a:t>ι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α</a:t>
            </a:r>
            <a:r>
              <a:rPr lang="en-US" sz="2400" dirty="0" err="1">
                <a:solidFill>
                  <a:schemeClr val="bg1"/>
                </a:solidFill>
              </a:rPr>
              <a:t>ρκετά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συχνή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κ</a:t>
            </a:r>
            <a:r>
              <a:rPr lang="en-US" sz="2400" dirty="0">
                <a:solidFill>
                  <a:schemeClr val="bg1"/>
                </a:solidFill>
              </a:rPr>
              <a:t>α</a:t>
            </a:r>
            <a:r>
              <a:rPr lang="en-US" sz="2400" dirty="0" err="1">
                <a:solidFill>
                  <a:schemeClr val="bg1"/>
                </a:solidFill>
              </a:rPr>
              <a:t>θώς</a:t>
            </a:r>
            <a:r>
              <a:rPr lang="en-US" sz="2400" dirty="0">
                <a:solidFill>
                  <a:schemeClr val="bg1"/>
                </a:solidFill>
              </a:rPr>
              <a:t> π</a:t>
            </a:r>
            <a:r>
              <a:rPr lang="en-US" sz="2400" dirty="0" err="1">
                <a:solidFill>
                  <a:schemeClr val="bg1"/>
                </a:solidFill>
              </a:rPr>
              <a:t>ερί</a:t>
            </a:r>
            <a:r>
              <a:rPr lang="en-US" sz="2400" dirty="0">
                <a:solidFill>
                  <a:schemeClr val="bg1"/>
                </a:solidFill>
              </a:rPr>
              <a:t>π</a:t>
            </a:r>
            <a:r>
              <a:rPr lang="en-US" sz="2400" dirty="0" err="1">
                <a:solidFill>
                  <a:schemeClr val="bg1"/>
                </a:solidFill>
              </a:rPr>
              <a:t>ου</a:t>
            </a:r>
            <a:r>
              <a:rPr lang="en-US" sz="2400" dirty="0">
                <a:solidFill>
                  <a:schemeClr val="bg1"/>
                </a:solidFill>
              </a:rPr>
              <a:t> 1 </a:t>
            </a:r>
            <a:r>
              <a:rPr lang="en-US" sz="2400" dirty="0" err="1">
                <a:solidFill>
                  <a:schemeClr val="bg1"/>
                </a:solidFill>
              </a:rPr>
              <a:t>στους</a:t>
            </a:r>
            <a:r>
              <a:rPr lang="en-US" sz="2400" dirty="0">
                <a:solidFill>
                  <a:schemeClr val="bg1"/>
                </a:solidFill>
              </a:rPr>
              <a:t> 3 α</a:t>
            </a:r>
            <a:r>
              <a:rPr lang="en-US" sz="2400" dirty="0" err="1">
                <a:solidFill>
                  <a:schemeClr val="bg1"/>
                </a:solidFill>
              </a:rPr>
              <a:t>νθρώ</a:t>
            </a:r>
            <a:r>
              <a:rPr lang="en-US" sz="2400" dirty="0">
                <a:solidFill>
                  <a:schemeClr val="bg1"/>
                </a:solidFill>
              </a:rPr>
              <a:t>π</a:t>
            </a:r>
            <a:r>
              <a:rPr lang="en-US" sz="2400" dirty="0" err="1">
                <a:solidFill>
                  <a:schemeClr val="bg1"/>
                </a:solidFill>
              </a:rPr>
              <a:t>ους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θ</a:t>
            </a:r>
            <a:r>
              <a:rPr lang="en-US" sz="2400" dirty="0">
                <a:solidFill>
                  <a:schemeClr val="bg1"/>
                </a:solidFill>
              </a:rPr>
              <a:t>α </a:t>
            </a:r>
            <a:r>
              <a:rPr lang="en-US" sz="2400" dirty="0" err="1">
                <a:solidFill>
                  <a:schemeClr val="bg1"/>
                </a:solidFill>
              </a:rPr>
              <a:t>υ</a:t>
            </a:r>
            <a:r>
              <a:rPr lang="en-US" sz="2400" dirty="0">
                <a:solidFill>
                  <a:schemeClr val="bg1"/>
                </a:solidFill>
              </a:rPr>
              <a:t>π</a:t>
            </a:r>
            <a:r>
              <a:rPr lang="en-US" sz="2400" dirty="0" err="1">
                <a:solidFill>
                  <a:schemeClr val="bg1"/>
                </a:solidFill>
              </a:rPr>
              <a:t>οστούν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κά</a:t>
            </a:r>
            <a:r>
              <a:rPr lang="en-US" sz="2400" dirty="0">
                <a:solidFill>
                  <a:schemeClr val="bg1"/>
                </a:solidFill>
              </a:rPr>
              <a:t>π</a:t>
            </a:r>
            <a:r>
              <a:rPr lang="en-US" sz="2400" dirty="0" err="1">
                <a:solidFill>
                  <a:schemeClr val="bg1"/>
                </a:solidFill>
              </a:rPr>
              <a:t>οι</a:t>
            </a:r>
            <a:r>
              <a:rPr lang="en-US" sz="2400" dirty="0">
                <a:solidFill>
                  <a:schemeClr val="bg1"/>
                </a:solidFill>
              </a:rPr>
              <a:t>α </a:t>
            </a:r>
            <a:r>
              <a:rPr lang="en-US" sz="2400" dirty="0" err="1">
                <a:solidFill>
                  <a:schemeClr val="bg1"/>
                </a:solidFill>
              </a:rPr>
              <a:t>στιγμή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στη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ζωή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τους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έν</a:t>
            </a:r>
            <a:r>
              <a:rPr lang="en-US" sz="2400" dirty="0">
                <a:solidFill>
                  <a:schemeClr val="bg1"/>
                </a:solidFill>
              </a:rPr>
              <a:t>α </a:t>
            </a:r>
            <a:r>
              <a:rPr lang="en-US" sz="2400" dirty="0" err="1">
                <a:solidFill>
                  <a:schemeClr val="bg1"/>
                </a:solidFill>
              </a:rPr>
              <a:t>λι</a:t>
            </a:r>
            <a:r>
              <a:rPr lang="en-US" sz="2400" dirty="0">
                <a:solidFill>
                  <a:schemeClr val="bg1"/>
                </a:solidFill>
              </a:rPr>
              <a:t>π</a:t>
            </a:r>
            <a:r>
              <a:rPr lang="en-US" sz="2400" dirty="0" err="1">
                <a:solidFill>
                  <a:schemeClr val="bg1"/>
                </a:solidFill>
              </a:rPr>
              <a:t>οθυμικό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ε</a:t>
            </a:r>
            <a:r>
              <a:rPr lang="en-US" sz="2400" dirty="0">
                <a:solidFill>
                  <a:schemeClr val="bg1"/>
                </a:solidFill>
              </a:rPr>
              <a:t>π</a:t>
            </a:r>
            <a:r>
              <a:rPr lang="en-US" sz="2400" dirty="0" err="1">
                <a:solidFill>
                  <a:schemeClr val="bg1"/>
                </a:solidFill>
              </a:rPr>
              <a:t>εισόδιο</a:t>
            </a:r>
            <a:r>
              <a:rPr lang="en-US" sz="2400" dirty="0">
                <a:solidFill>
                  <a:schemeClr val="bg1"/>
                </a:solidFill>
              </a:rPr>
              <a:t>.</a:t>
            </a:r>
            <a:r>
              <a:rPr lang="en-US" sz="2400" dirty="0" smtClean="0">
                <a:solidFill>
                  <a:schemeClr val="bg1"/>
                </a:solidFill>
                <a:effectLst/>
              </a:rPr>
              <a:t> 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://www.diattorney.com/wp-content/uploads/2011/05/syncope-disability-clai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4077072"/>
            <a:ext cx="28575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4774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</TotalTime>
  <Words>655</Words>
  <Application>Microsoft Office PowerPoint</Application>
  <PresentationFormat>Προβολή στην οθόνη (4:3)</PresentationFormat>
  <Paragraphs>99</Paragraphs>
  <Slides>15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16" baseType="lpstr">
      <vt:lpstr>Θέμα του Office</vt:lpstr>
      <vt:lpstr>Ερευνητική εργασία για τη Β΄ Λυκείου 2014-2015      ΠΡΩΤΕΣ ΒΟΗΘΕΙΕΣ  «Προστατεύω εσένα και εμένα, μαθαίνω τις πρώτες βοήθειες»</vt:lpstr>
      <vt:lpstr>ΥΠΕΥΘΥΝΗ ΚΑΘΗΓΗΤΡΙΑ: ΧΡΥΣΑΝΘΗ ΒΑΒΕΤΣΗ  ΟΜΑΔΑ: ΤΖΙΝΑ ΧΑΝΤΖΟΠΟΥΛΟΥ-ΠΡΟΕΔΡΟΣ ΣΤΑΘΗ ΟΛΓΑ-ΑΝΤΙΠΡΟΕΔΡΟΣ ΦΡΑΓΚΟΥΛΗ ΒΙΚΤΩΡΙΑ- ΓΡΑΜΜΑΤΕΑΣ ΜΠΑΡΚΟΝΙΚΟΥ ΑΝΝΑ-ΜΑΡΙΑ-ΑΡΧΕΙΟΘΕΤΗΣ ΚΟΝΤΟΝΙΚΑ ΕΛΕΝΗ- ΕΚΠΡΟΣΩΠΟΣ ΤΥΠΟΥ ΣΕΡΓΙΟΣ ΣΦΥΡΛΑΣ-ΧΕΙΡΙΣΤΗΣ Η/Υ</vt:lpstr>
      <vt:lpstr>ΑΙΜΟΡΡΑΓΙΕΣ</vt:lpstr>
      <vt:lpstr>Συμπτώματα – σημεία βαριάς αιμορραγίας: </vt:lpstr>
      <vt:lpstr>      Πρώτες Βοήθειες Εξωτερικών Αιμορραγιών </vt:lpstr>
      <vt:lpstr>Πρώτες Βοήθειες Εσωτερικών Αιμορραγιών </vt:lpstr>
      <vt:lpstr>Γενικές οδηγίες για την αντιμετώπιση των εσωτερικών αιμορραγιών </vt:lpstr>
      <vt:lpstr>ΛΙΠΟΘΥΜΙΕΣ</vt:lpstr>
      <vt:lpstr>Ορισμός</vt:lpstr>
      <vt:lpstr>Αίτια</vt:lpstr>
      <vt:lpstr>Συμπτώματα</vt:lpstr>
      <vt:lpstr>Εάν νιώσετε λιποθυμική τάση</vt:lpstr>
      <vt:lpstr>Εάν κάποιος έχει λιποθυμήσει</vt:lpstr>
      <vt:lpstr>Πρέπει να αποφεύγονται τα εξής</vt:lpstr>
      <vt:lpstr>Καλέστε το 166 εάν το άτομο που λιποθύμισε: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ΑΙΜΟΡΡΑΓΙΕΣ</dc:title>
  <dc:creator>victoria frag</dc:creator>
  <cp:lastModifiedBy>Β' Αρσάκειο Γενικό Λύκειο Ψυχικού - Αίθουσα προβολών</cp:lastModifiedBy>
  <cp:revision>16</cp:revision>
  <dcterms:created xsi:type="dcterms:W3CDTF">2015-01-12T18:01:57Z</dcterms:created>
  <dcterms:modified xsi:type="dcterms:W3CDTF">2015-01-20T09:15:04Z</dcterms:modified>
</cp:coreProperties>
</file>