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71" r:id="rId5"/>
    <p:sldId id="272" r:id="rId6"/>
    <p:sldId id="273" r:id="rId7"/>
    <p:sldId id="264" r:id="rId8"/>
    <p:sldId id="274" r:id="rId9"/>
    <p:sldId id="275" r:id="rId10"/>
    <p:sldId id="267"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2976170" cy="456898"/>
          </a:xfrm>
          <a:prstGeom prst="rect">
            <a:avLst/>
          </a:prstGeom>
          <a:noFill/>
          <a:ln>
            <a:noFill/>
          </a:ln>
        </p:spPr>
        <p:txBody>
          <a:bodyPr vert="horz" wrap="square" lIns="78903" tIns="39456" rIns="78903" bIns="39456"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200" b="0" i="0" u="none" strike="noStrike" kern="1200" cap="none" spc="0" baseline="0">
              <a:solidFill>
                <a:srgbClr val="000000"/>
              </a:solidFill>
              <a:uFillTx/>
              <a:latin typeface="Arial" pitchFamily="18"/>
              <a:ea typeface="Microsoft YaHei" pitchFamily="2"/>
              <a:cs typeface="Mangal" pitchFamily="2"/>
            </a:endParaRPr>
          </a:p>
        </p:txBody>
      </p:sp>
      <p:sp>
        <p:nvSpPr>
          <p:cNvPr id="3" name="Θέση ημερομηνίας 2"/>
          <p:cNvSpPr txBox="1">
            <a:spLocks noGrp="1"/>
          </p:cNvSpPr>
          <p:nvPr>
            <p:ph type="dt" sz="quarter" idx="1"/>
          </p:nvPr>
        </p:nvSpPr>
        <p:spPr>
          <a:xfrm>
            <a:off x="3881792" y="0"/>
            <a:ext cx="2976170" cy="456898"/>
          </a:xfrm>
          <a:prstGeom prst="rect">
            <a:avLst/>
          </a:prstGeom>
          <a:noFill/>
          <a:ln>
            <a:noFill/>
          </a:ln>
        </p:spPr>
        <p:txBody>
          <a:bodyPr vert="horz" wrap="square" lIns="78903" tIns="39456" rIns="78903" bIns="39456"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200" b="0" i="0" u="none" strike="noStrike" kern="1200" cap="none" spc="0" baseline="0">
              <a:solidFill>
                <a:srgbClr val="000000"/>
              </a:solidFill>
              <a:uFillTx/>
              <a:latin typeface="Arial" pitchFamily="18"/>
              <a:ea typeface="Microsoft YaHei" pitchFamily="2"/>
              <a:cs typeface="Mangal" pitchFamily="2"/>
            </a:endParaRPr>
          </a:p>
        </p:txBody>
      </p:sp>
      <p:sp>
        <p:nvSpPr>
          <p:cNvPr id="4" name="Θέση υποσέλιδου 3"/>
          <p:cNvSpPr txBox="1">
            <a:spLocks noGrp="1"/>
          </p:cNvSpPr>
          <p:nvPr>
            <p:ph type="ftr" sz="quarter" idx="2"/>
          </p:nvPr>
        </p:nvSpPr>
        <p:spPr>
          <a:xfrm>
            <a:off x="0" y="8686955"/>
            <a:ext cx="2976170" cy="456898"/>
          </a:xfrm>
          <a:prstGeom prst="rect">
            <a:avLst/>
          </a:prstGeom>
          <a:noFill/>
          <a:ln>
            <a:noFill/>
          </a:ln>
        </p:spPr>
        <p:txBody>
          <a:bodyPr vert="horz" wrap="square" lIns="78903" tIns="39456" rIns="78903" bIns="39456"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200" b="0" i="0" u="none" strike="noStrike" kern="1200" cap="none" spc="0" baseline="0">
              <a:solidFill>
                <a:srgbClr val="000000"/>
              </a:solidFill>
              <a:uFillTx/>
              <a:latin typeface="Arial" pitchFamily="18"/>
              <a:ea typeface="Microsoft YaHei" pitchFamily="2"/>
              <a:cs typeface="Mangal" pitchFamily="2"/>
            </a:endParaRPr>
          </a:p>
        </p:txBody>
      </p:sp>
      <p:sp>
        <p:nvSpPr>
          <p:cNvPr id="5" name="Θέση αριθμού διαφάνειας 4"/>
          <p:cNvSpPr txBox="1">
            <a:spLocks noGrp="1"/>
          </p:cNvSpPr>
          <p:nvPr>
            <p:ph type="sldNum" sz="quarter" idx="3"/>
          </p:nvPr>
        </p:nvSpPr>
        <p:spPr>
          <a:xfrm>
            <a:off x="3881792" y="8686955"/>
            <a:ext cx="2976170" cy="456898"/>
          </a:xfrm>
          <a:prstGeom prst="rect">
            <a:avLst/>
          </a:prstGeom>
          <a:noFill/>
          <a:ln>
            <a:noFill/>
          </a:ln>
        </p:spPr>
        <p:txBody>
          <a:bodyPr vert="horz" wrap="square" lIns="78903" tIns="39456" rIns="78903" bIns="39456"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4ADEAC22-0E83-4905-A070-A2178646A9F3}" type="slidenum">
              <a:rPr/>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t>‹#›</a:t>
            </a:fld>
            <a:endParaRPr lang="el-GR" sz="1200" b="0" i="0" u="none" strike="noStrike" kern="120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 xmlns:p14="http://schemas.microsoft.com/office/powerpoint/2010/main" val="171621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0">
              <a:lnSpc>
                <a:spcPct val="100000"/>
              </a:lnSpc>
              <a:spcBef>
                <a:spcPts val="0"/>
              </a:spcBef>
              <a:spcAft>
                <a:spcPts val="0"/>
              </a:spcAft>
              <a:buNone/>
              <a:tabLst/>
              <a:defRPr lang="el-GR" sz="2400" b="0" i="0" u="none" strike="noStrike" kern="1200" cap="none" spc="0" baseline="0">
                <a:solidFill>
                  <a:srgbClr val="000000"/>
                </a:solidFill>
                <a:uFillTx/>
                <a:latin typeface="Times New Roman" pitchFamily="18"/>
                <a:ea typeface="Arial" pitchFamily="2"/>
                <a:cs typeface="Tahoma" pitchFamily="2"/>
              </a:defRPr>
            </a:lvl1pPr>
          </a:lstStyle>
          <a:p>
            <a:pPr lvl="0"/>
            <a:endParaRPr lang="el-GR"/>
          </a:p>
        </p:txBody>
      </p:sp>
      <p:sp>
        <p:nvSpPr>
          <p:cNvPr id="3" name="Θέση ημερομηνίας 2"/>
          <p:cNvSpPr txBox="1">
            <a:spLocks noGrp="1"/>
          </p:cNvSpPr>
          <p:nvPr>
            <p:ph type="dt" idx="1"/>
          </p:nvPr>
        </p:nvSpPr>
        <p:spPr>
          <a:xfrm>
            <a:off x="3884755"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Arial" pitchFamily="2"/>
                <a:cs typeface="Tahoma" pitchFamily="2"/>
              </a:defRPr>
            </a:lvl1pPr>
          </a:lstStyle>
          <a:p>
            <a:pPr lvl="0"/>
            <a:fld id="{B4203EA2-9054-43A5-9899-93AD474121BC}" type="datetime1">
              <a:rPr lang="el-GR"/>
              <a:pPr lvl="0"/>
              <a:t>6/5/2015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a:noFill/>
            <a:prstDash val="solid"/>
          </a:ln>
        </p:spPr>
      </p:sp>
      <p:sp>
        <p:nvSpPr>
          <p:cNvPr id="5" name="Θέση σημειώσεων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txBox="1">
            <a:spLocks noGrp="1"/>
          </p:cNvSpPr>
          <p:nvPr>
            <p:ph type="ftr" sz="quarter" idx="4"/>
          </p:nvPr>
        </p:nvSpPr>
        <p:spPr>
          <a:xfrm>
            <a:off x="0" y="8685364"/>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0">
              <a:lnSpc>
                <a:spcPct val="100000"/>
              </a:lnSpc>
              <a:spcBef>
                <a:spcPts val="0"/>
              </a:spcBef>
              <a:spcAft>
                <a:spcPts val="0"/>
              </a:spcAft>
              <a:buNone/>
              <a:tabLst/>
              <a:defRPr lang="el-GR" sz="2400" b="0" i="0" u="none" strike="noStrike" kern="1200" cap="none" spc="0" baseline="0">
                <a:solidFill>
                  <a:srgbClr val="000000"/>
                </a:solidFill>
                <a:uFillTx/>
                <a:latin typeface="Times New Roman" pitchFamily="18"/>
                <a:ea typeface="Arial" pitchFamily="2"/>
                <a:cs typeface="Tahoma" pitchFamily="2"/>
              </a:defRPr>
            </a:lvl1pPr>
          </a:lstStyle>
          <a:p>
            <a:pPr lvl="0"/>
            <a:endParaRPr lang="el-GR"/>
          </a:p>
        </p:txBody>
      </p:sp>
      <p:sp>
        <p:nvSpPr>
          <p:cNvPr id="7" name="Θέση αριθμού διαφάνειας 6"/>
          <p:cNvSpPr txBox="1">
            <a:spLocks noGrp="1"/>
          </p:cNvSpPr>
          <p:nvPr>
            <p:ph type="sldNum" sz="quarter" idx="5"/>
          </p:nvPr>
        </p:nvSpPr>
        <p:spPr>
          <a:xfrm>
            <a:off x="3884755" y="8685364"/>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Arial" pitchFamily="2"/>
                <a:cs typeface="Tahoma" pitchFamily="2"/>
              </a:defRPr>
            </a:lvl1pPr>
          </a:lstStyle>
          <a:p>
            <a:pPr lvl="0"/>
            <a:fld id="{5D16BBA4-8139-473C-A3B9-1636978152CB}" type="slidenum">
              <a:rPr/>
              <a:pPr lvl="0"/>
              <a:t>‹#›</a:t>
            </a:fld>
            <a:endParaRPr lang="el-GR"/>
          </a:p>
        </p:txBody>
      </p:sp>
    </p:spTree>
    <p:extLst>
      <p:ext uri="{BB962C8B-B14F-4D97-AF65-F5344CB8AC3E}">
        <p14:creationId xmlns="" xmlns:p14="http://schemas.microsoft.com/office/powerpoint/2010/main" val="221839940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Microsoft YaHei" pitchFamily="2"/>
        <a:cs typeface="Mangal" pitchFamily="2"/>
      </a:defRPr>
    </a:lvl1pPr>
    <a:lvl2pPr marL="457200" marR="0" lvl="1"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Microsoft YaHei" pitchFamily="2"/>
        <a:cs typeface="Mangal" pitchFamily="2"/>
      </a:defRPr>
    </a:lvl2pPr>
    <a:lvl3pPr marL="914400" marR="0" lvl="2"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Microsoft YaHei" pitchFamily="2"/>
        <a:cs typeface="Mangal" pitchFamily="2"/>
      </a:defRPr>
    </a:lvl3pPr>
    <a:lvl4pPr marL="1371600" marR="0" lvl="3"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Microsoft YaHei" pitchFamily="2"/>
        <a:cs typeface="Mangal" pitchFamily="2"/>
      </a:defRPr>
    </a:lvl4pPr>
    <a:lvl5pPr marL="1828800" marR="0" lvl="4"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pitchFamily="18"/>
        <a:ea typeface="Microsoft YaHei" pitchFamily="2"/>
        <a:cs typeface="Mangal" pitchFamily="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ημερομηνίας 2"/>
          <p:cNvSpPr txBox="1"/>
          <p:nvPr/>
        </p:nvSpPr>
        <p:spPr>
          <a:xfrm>
            <a:off x="3884755" y="0"/>
            <a:ext cx="2971800" cy="457200"/>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19B7427-54DE-4EBF-92B7-1BD38A2D3FF7}" type="datetime1">
              <a:rPr lang="el-GR" sz="1200" b="0" i="0" u="none" strike="noStrike" kern="1200" cap="none" spc="0" baseline="0">
                <a:solidFill>
                  <a:srgbClr val="000000"/>
                </a:solidFill>
                <a:uFillTx/>
                <a:latin typeface="Calibri" pitchFamily="18"/>
                <a:ea typeface="Arial"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6/5/2015</a:t>
            </a:fld>
            <a:endParaRPr lang="el-GR" sz="1200" b="0" i="0" u="none" strike="noStrike" kern="1200" cap="none" spc="0" baseline="0">
              <a:solidFill>
                <a:srgbClr val="000000"/>
              </a:solidFill>
              <a:uFillTx/>
              <a:latin typeface="Calibri" pitchFamily="18"/>
              <a:ea typeface="Arial" pitchFamily="2"/>
              <a:cs typeface="Tahoma" pitchFamily="2"/>
            </a:endParaRPr>
          </a:p>
        </p:txBody>
      </p:sp>
      <p:sp>
        <p:nvSpPr>
          <p:cNvPr id="3" name="Θέση εικόνας διαφάνειας 1"/>
          <p:cNvSpPr>
            <a:spLocks noGrp="1" noRot="1" noChangeAspect="1"/>
          </p:cNvSpPr>
          <p:nvPr>
            <p:ph type="sldImg"/>
          </p:nvPr>
        </p:nvSpPr>
        <p:spPr>
          <a:xfrm>
            <a:off x="1106488" y="812800"/>
            <a:ext cx="5345112" cy="4008438"/>
          </a:xfrm>
          <a:solidFill>
            <a:srgbClr val="4F81BD"/>
          </a:solidFill>
          <a:ln w="25557">
            <a:solidFill>
              <a:srgbClr val="385D8A"/>
            </a:solidFill>
            <a:prstDash val="solid"/>
          </a:ln>
        </p:spPr>
      </p:sp>
      <p:sp>
        <p:nvSpPr>
          <p:cNvPr id="4" name="Θέση σημειώσεων 2"/>
          <p:cNvSpPr txBox="1">
            <a:spLocks noGrp="1"/>
          </p:cNvSpPr>
          <p:nvPr>
            <p:ph type="body" sz="quarter" idx="1"/>
          </p:nvPr>
        </p:nvSpPr>
        <p:spPr>
          <a:xfrm>
            <a:off x="755998" y="5078522"/>
            <a:ext cx="6047640" cy="4811042"/>
          </a:xfrm>
        </p:spPr>
        <p:txBody>
          <a:bodyPr lIns="0" tIns="0" rIns="0" bIns="0"/>
          <a:lstStyle/>
          <a:p>
            <a:endParaRPr lang="en-US"/>
          </a:p>
        </p:txBody>
      </p:sp>
    </p:spTree>
    <p:extLst>
      <p:ext uri="{BB962C8B-B14F-4D97-AF65-F5344CB8AC3E}">
        <p14:creationId xmlns="" xmlns:p14="http://schemas.microsoft.com/office/powerpoint/2010/main" val="2151110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ημερομηνίας 2"/>
          <p:cNvSpPr txBox="1"/>
          <p:nvPr/>
        </p:nvSpPr>
        <p:spPr>
          <a:xfrm>
            <a:off x="3884755" y="0"/>
            <a:ext cx="2971800" cy="457200"/>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0CBE6F-E3E6-4BCD-A1CA-0390682F992E}" type="datetime1">
              <a:rPr lang="el-GR" sz="1200" b="0" i="0" u="none" strike="noStrike" kern="1200" cap="none" spc="0" baseline="0">
                <a:solidFill>
                  <a:srgbClr val="000000"/>
                </a:solidFill>
                <a:uFillTx/>
                <a:latin typeface="Calibri" pitchFamily="18"/>
                <a:ea typeface="Arial"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6/5/2015</a:t>
            </a:fld>
            <a:endParaRPr lang="el-GR" sz="1200" b="0" i="0" u="none" strike="noStrike" kern="1200" cap="none" spc="0" baseline="0">
              <a:solidFill>
                <a:srgbClr val="000000"/>
              </a:solidFill>
              <a:uFillTx/>
              <a:latin typeface="Calibri" pitchFamily="18"/>
              <a:ea typeface="Arial" pitchFamily="2"/>
              <a:cs typeface="Tahoma" pitchFamily="2"/>
            </a:endParaRPr>
          </a:p>
        </p:txBody>
      </p:sp>
      <p:sp>
        <p:nvSpPr>
          <p:cNvPr id="3" name="Θέση εικόνας διαφάνειας 1"/>
          <p:cNvSpPr>
            <a:spLocks noGrp="1" noRot="1" noChangeAspect="1"/>
          </p:cNvSpPr>
          <p:nvPr>
            <p:ph type="sldImg"/>
          </p:nvPr>
        </p:nvSpPr>
        <p:spPr>
          <a:solidFill>
            <a:srgbClr val="4F81BD"/>
          </a:solidFill>
          <a:ln w="25557">
            <a:solidFill>
              <a:srgbClr val="385D8A"/>
            </a:solidFill>
            <a:prstDash val="solid"/>
          </a:ln>
        </p:spPr>
      </p:sp>
      <p:sp>
        <p:nvSpPr>
          <p:cNvPr id="4" name="Θέση σημειώσεων 2"/>
          <p:cNvSpPr txBox="1">
            <a:spLocks noGrp="1"/>
          </p:cNvSpPr>
          <p:nvPr>
            <p:ph type="body" sz="quarter" idx="1"/>
          </p:nvPr>
        </p:nvSpPr>
        <p:spPr>
          <a:xfrm>
            <a:off x="685800" y="4343400"/>
            <a:ext cx="5486400" cy="4115156"/>
          </a:xfrm>
        </p:spPr>
        <p:txBody>
          <a:bodyPr lIns="0" tIns="0" rIns="0" bIns="0"/>
          <a:lstStyle/>
          <a:p>
            <a:endParaRPr lang="en-US"/>
          </a:p>
        </p:txBody>
      </p:sp>
    </p:spTree>
    <p:extLst>
      <p:ext uri="{BB962C8B-B14F-4D97-AF65-F5344CB8AC3E}">
        <p14:creationId xmlns="" xmlns:p14="http://schemas.microsoft.com/office/powerpoint/2010/main" val="319364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ημερομηνίας 2"/>
          <p:cNvSpPr txBox="1"/>
          <p:nvPr/>
        </p:nvSpPr>
        <p:spPr>
          <a:xfrm>
            <a:off x="3884755" y="0"/>
            <a:ext cx="2971800" cy="457200"/>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587200-B6E8-4F79-82B4-090CB5F701DC}" type="datetime1">
              <a:rPr lang="el-GR" sz="1200" b="0" i="0" u="none" strike="noStrike" kern="1200" cap="none" spc="0" baseline="0">
                <a:solidFill>
                  <a:srgbClr val="000000"/>
                </a:solidFill>
                <a:uFillTx/>
                <a:latin typeface="Calibri" pitchFamily="18"/>
                <a:ea typeface="Arial"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6/5/2015</a:t>
            </a:fld>
            <a:endParaRPr lang="el-GR" sz="1200" b="0" i="0" u="none" strike="noStrike" kern="1200" cap="none" spc="0" baseline="0">
              <a:solidFill>
                <a:srgbClr val="000000"/>
              </a:solidFill>
              <a:uFillTx/>
              <a:latin typeface="Calibri" pitchFamily="18"/>
              <a:ea typeface="Arial" pitchFamily="2"/>
              <a:cs typeface="Tahoma" pitchFamily="2"/>
            </a:endParaRPr>
          </a:p>
        </p:txBody>
      </p:sp>
      <p:sp>
        <p:nvSpPr>
          <p:cNvPr id="3" name="Θέση εικόνας διαφάνειας 1"/>
          <p:cNvSpPr>
            <a:spLocks noGrp="1" noRot="1" noChangeAspect="1"/>
          </p:cNvSpPr>
          <p:nvPr>
            <p:ph type="sldImg"/>
          </p:nvPr>
        </p:nvSpPr>
        <p:spPr>
          <a:solidFill>
            <a:srgbClr val="4F81BD"/>
          </a:solidFill>
          <a:ln w="25557">
            <a:solidFill>
              <a:srgbClr val="385D8A"/>
            </a:solidFill>
            <a:prstDash val="solid"/>
          </a:ln>
        </p:spPr>
      </p:sp>
      <p:sp>
        <p:nvSpPr>
          <p:cNvPr id="4" name="Θέση σημειώσεων 2"/>
          <p:cNvSpPr txBox="1">
            <a:spLocks noGrp="1"/>
          </p:cNvSpPr>
          <p:nvPr>
            <p:ph type="body" sz="quarter" idx="1"/>
          </p:nvPr>
        </p:nvSpPr>
        <p:spPr/>
        <p:txBody>
          <a:bodyPr/>
          <a:lstStyle/>
          <a:p>
            <a:endParaRPr lang="en-US"/>
          </a:p>
        </p:txBody>
      </p:sp>
      <p:sp>
        <p:nvSpPr>
          <p:cNvPr id="5" name="Θέση αριθμού διαφάνειας 3"/>
          <p:cNvSpPr txBox="1"/>
          <p:nvPr/>
        </p:nvSpPr>
        <p:spPr>
          <a:xfrm>
            <a:off x="3884755" y="8685364"/>
            <a:ext cx="2971800" cy="457200"/>
          </a:xfrm>
          <a:prstGeom prst="rect">
            <a:avLst/>
          </a:prstGeom>
          <a:noFill/>
          <a:ln>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A35031D-206D-4C8D-B27B-4A263ACE7ED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l-GR" sz="1200" b="0" i="0" u="none" strike="noStrike" kern="1200" cap="none" spc="0" baseline="0">
              <a:solidFill>
                <a:srgbClr val="000000"/>
              </a:solidFill>
              <a:uFillTx/>
              <a:latin typeface="Calibri" pitchFamily="18"/>
              <a:ea typeface="Microsoft YaHei" pitchFamily="2"/>
              <a:cs typeface="Mangal" pitchFamily="2"/>
            </a:endParaRPr>
          </a:p>
        </p:txBody>
      </p:sp>
    </p:spTree>
    <p:extLst>
      <p:ext uri="{BB962C8B-B14F-4D97-AF65-F5344CB8AC3E}">
        <p14:creationId xmlns="" xmlns:p14="http://schemas.microsoft.com/office/powerpoint/2010/main" val="1095527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17" name="Θέση υποσέλιδου 16"/>
          <p:cNvSpPr>
            <a:spLocks noGrp="1"/>
          </p:cNvSpPr>
          <p:nvPr>
            <p:ph type="ftr" sz="quarter" idx="11"/>
          </p:nvPr>
        </p:nvSpPr>
        <p:spPr/>
        <p:txBody>
          <a:bodyPr/>
          <a:lstStyle/>
          <a:p>
            <a:pPr lvl="0"/>
            <a:endParaRPr lang="el-GR"/>
          </a:p>
        </p:txBody>
      </p:sp>
      <p:sp>
        <p:nvSpPr>
          <p:cNvPr id="29" name="Θέση αριθμού διαφάνειας 28"/>
          <p:cNvSpPr>
            <a:spLocks noGrp="1"/>
          </p:cNvSpPr>
          <p:nvPr>
            <p:ph type="sldNum" sz="quarter" idx="12"/>
          </p:nvPr>
        </p:nvSpPr>
        <p:spPr/>
        <p:txBody>
          <a:bodyPr/>
          <a:lstStyle/>
          <a:p>
            <a:pPr lvl="0"/>
            <a:fld id="{D60E8066-E42B-46EA-81A3-65FCC7A67B59}" type="slidenum">
              <a:rPr lang="el-GR" smtClean="0"/>
              <a:pPr lvl="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lvl="0"/>
            <a:fld id="{66441D49-2DC0-4E04-A007-CB6D2A3FCBBF}" type="datetime1">
              <a:rPr lang="el-GR" smtClean="0"/>
              <a:pPr lvl="0"/>
              <a:t>6/5/2015</a:t>
            </a:fld>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ABC09A13-17D2-4077-9A9A-17FC17915041}" type="slidenum">
              <a:rPr lang="el-GR" smtClean="0"/>
              <a:pPr lvl="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lvl="0"/>
            <a:fld id="{4A52D8A6-9475-416E-B9DB-4A0532F4CFB9}" type="datetime1">
              <a:rPr lang="el-GR" smtClean="0"/>
              <a:pPr lvl="0"/>
              <a:t>6/5/2015</a:t>
            </a:fld>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9EF095A4-C564-48FF-8092-06252FD49EFC}" type="slidenum">
              <a:rPr lang="el-GR" smtClean="0"/>
              <a:pPr lvl="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Διαφάνεια τίτλου">
    <p:spTree>
      <p:nvGrpSpPr>
        <p:cNvPr id="1" name=""/>
        <p:cNvGrpSpPr/>
        <p:nvPr/>
      </p:nvGrpSpPr>
      <p:grpSpPr>
        <a:xfrm>
          <a:off x="0" y="0"/>
          <a:ext cx="0" cy="0"/>
          <a:chOff x="0" y="0"/>
          <a:chExt cx="0" cy="0"/>
        </a:xfrm>
      </p:grpSpPr>
      <p:sp>
        <p:nvSpPr>
          <p:cNvPr id="2" name="Τίτλος 1"/>
          <p:cNvSpPr txBox="1">
            <a:spLocks noGrp="1"/>
          </p:cNvSpPr>
          <p:nvPr>
            <p:ph type="ctrTitle"/>
          </p:nvPr>
        </p:nvSpPr>
        <p:spPr>
          <a:xfrm>
            <a:off x="685800" y="2130478"/>
            <a:ext cx="7772400" cy="1469879"/>
          </a:xfrm>
        </p:spPr>
        <p:txBody>
          <a:bodyPr/>
          <a:lstStyle>
            <a:lvl1pPr>
              <a:defRPr/>
            </a:lvl1pPr>
          </a:lstStyle>
          <a:p>
            <a:pPr lvl="0"/>
            <a:r>
              <a:rPr lang="el-GR"/>
              <a:t>Στυλ κύριου τίτλου</a:t>
            </a:r>
          </a:p>
        </p:txBody>
      </p:sp>
      <p:sp>
        <p:nvSpPr>
          <p:cNvPr id="3" name="Υπότιτλος 2"/>
          <p:cNvSpPr txBox="1">
            <a:spLocks noGrp="1"/>
          </p:cNvSpPr>
          <p:nvPr>
            <p:ph type="subTitle" idx="1"/>
          </p:nvPr>
        </p:nvSpPr>
        <p:spPr>
          <a:xfrm>
            <a:off x="1371600" y="3886200"/>
            <a:ext cx="6400800" cy="1752475"/>
          </a:xfrm>
        </p:spPr>
        <p:txBody>
          <a:bodyPr anchorCtr="1"/>
          <a:lstStyle>
            <a:lvl1pPr marL="0" indent="0" algn="ctr">
              <a:buNone/>
              <a:defRPr>
                <a:solidFill>
                  <a:srgbClr val="898989"/>
                </a:solidFill>
                <a:latin typeface="Calibri" pitchFamily="18"/>
              </a:defRPr>
            </a:lvl1pPr>
          </a:lstStyle>
          <a:p>
            <a:pPr lvl="0"/>
            <a:r>
              <a:rPr lang="el-GR"/>
              <a:t>Στυλ κύριου υπότιτλου</a:t>
            </a:r>
          </a:p>
        </p:txBody>
      </p:sp>
      <p:sp>
        <p:nvSpPr>
          <p:cNvPr id="4" name="Θέση ημερομηνίας 3"/>
          <p:cNvSpPr txBox="1">
            <a:spLocks noGrp="1"/>
          </p:cNvSpPr>
          <p:nvPr>
            <p:ph type="dt" sz="half" idx="7"/>
          </p:nvPr>
        </p:nvSpPr>
        <p:spPr/>
        <p:txBody>
          <a:bodyPr/>
          <a:lstStyle>
            <a:lvl1pPr>
              <a:defRPr/>
            </a:lvl1pPr>
          </a:lstStyle>
          <a:p>
            <a:pPr lvl="0"/>
            <a:fld id="{68C671B5-8625-438E-97A3-5282764E2DC2}" type="datetime1">
              <a:rPr lang="el-GR"/>
              <a:pPr lvl="0"/>
              <a:t>6/5/2015</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DA734E28-ED3C-4E41-9FF2-8621F5B181FC}" type="slidenum">
              <a:rPr/>
              <a:pPr lvl="0"/>
              <a:t>‹#›</a:t>
            </a:fld>
            <a:endParaRPr lang="el-GR"/>
          </a:p>
        </p:txBody>
      </p:sp>
      <p:sp>
        <p:nvSpPr>
          <p:cNvPr id="7" name="Θέση κειμένου 6"/>
          <p:cNvSpPr txBox="1">
            <a:spLocks noGrp="1"/>
          </p:cNvSpPr>
          <p:nvPr>
            <p:ph type="body" idx="4294967295"/>
          </p:nvPr>
        </p:nvSpPr>
        <p:spPr>
          <a:xfrm>
            <a:off x="457200" y="1604515"/>
            <a:ext cx="8229243" cy="4525923"/>
          </a:xfrm>
        </p:spPr>
        <p:txBody>
          <a:bodyPr lIns="0" tIns="0" rIns="0" bIns="0"/>
          <a:lstStyle>
            <a:lvl1pPr hangingPunct="0">
              <a:defRPr/>
            </a:lvl1pPr>
          </a:lstStyle>
          <a:p>
            <a:pPr lvl="0"/>
            <a:endParaRPr lang="el-GR"/>
          </a:p>
        </p:txBody>
      </p:sp>
    </p:spTree>
    <p:extLst>
      <p:ext uri="{BB962C8B-B14F-4D97-AF65-F5344CB8AC3E}">
        <p14:creationId xmlns="" xmlns:p14="http://schemas.microsoft.com/office/powerpoint/2010/main" val="192841077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Τίτλος και Περιεχό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περιεχομένου 2"/>
          <p:cNvSpPr txBox="1">
            <a:spLocks noGrp="1"/>
          </p:cNvSpPr>
          <p:nvPr>
            <p:ph type="title" idx="4294967295"/>
          </p:nvPr>
        </p:nvSpPr>
        <p:spPr>
          <a:xfrm>
            <a:off x="457200" y="1600200"/>
            <a:ext cx="8229600" cy="4525923"/>
          </a:xfrm>
        </p:spPr>
        <p:txBody>
          <a:bodyPr anchor="t" anchorCtr="0"/>
          <a:lstStyle>
            <a:lvl1pPr marL="343082" indent="-343082" algn="l">
              <a:spcBef>
                <a:spcPts val="800"/>
              </a:spcBef>
              <a:buSzPct val="100000"/>
              <a:buFont typeface="Arial" pitchFamily="34"/>
              <a:buChar char="•"/>
              <a:defRPr sz="3200"/>
            </a:lvl1pPr>
          </a:lstStyle>
          <a:p>
            <a:pPr lvl="0"/>
            <a:r>
              <a:rPr lang="el-GR"/>
              <a:t>Στυλ υποδείγματος κειμένου</a:t>
            </a:r>
            <a:br>
              <a:rPr lang="el-GR"/>
            </a:br>
            <a:r>
              <a:rPr lang="el-GR"/>
              <a:t>Δεύτερου επιπέδου</a:t>
            </a:r>
            <a:br>
              <a:rPr lang="el-GR"/>
            </a:br>
            <a:r>
              <a:rPr lang="el-GR"/>
              <a:t>Τρίτου επιπέδου</a:t>
            </a:r>
            <a:br>
              <a:rPr lang="el-GR"/>
            </a:br>
            <a:r>
              <a:rPr lang="el-GR"/>
              <a:t>Τέταρτου επιπέδου</a:t>
            </a:r>
            <a:br>
              <a:rPr lang="el-GR"/>
            </a:br>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pPr lvl="0"/>
            <a:fld id="{B0BBBF03-016D-4B10-862A-5B3BA478592E}" type="datetime1">
              <a:rPr lang="el-GR"/>
              <a:pPr lvl="0"/>
              <a:t>6/5/2015</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12456BB3-A32A-4440-A159-87ABCC6D30C7}" type="slidenum">
              <a:rPr/>
              <a:pPr lvl="0"/>
              <a:t>‹#›</a:t>
            </a:fld>
            <a:endParaRPr lang="el-GR"/>
          </a:p>
        </p:txBody>
      </p:sp>
      <p:sp>
        <p:nvSpPr>
          <p:cNvPr id="7" name="Θέση περιεχομένου 6"/>
          <p:cNvSpPr txBox="1">
            <a:spLocks noGrp="1"/>
          </p:cNvSpPr>
          <p:nvPr>
            <p:ph idx="1"/>
          </p:nvPr>
        </p:nvSpPr>
        <p:spPr>
          <a:xfrm>
            <a:off x="457200" y="1604515"/>
            <a:ext cx="8229243" cy="4525923"/>
          </a:xfrm>
        </p:spPr>
        <p:txBody>
          <a:bodyPr lIns="0" tIns="0" rIns="0" bIns="0"/>
          <a:lstStyle>
            <a:lvl1pPr hangingPunct="0">
              <a:defRPr/>
            </a:lvl1pPr>
          </a:lstStyle>
          <a:p>
            <a:pPr lvl="0"/>
            <a:endParaRPr lang="el-GR"/>
          </a:p>
        </p:txBody>
      </p:sp>
    </p:spTree>
    <p:extLst>
      <p:ext uri="{BB962C8B-B14F-4D97-AF65-F5344CB8AC3E}">
        <p14:creationId xmlns="" xmlns:p14="http://schemas.microsoft.com/office/powerpoint/2010/main" val="32562386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D60E8066-E42B-46EA-81A3-65FCC7A67B59}" type="slidenum">
              <a:rPr lang="el-GR" smtClean="0"/>
              <a:pPr lvl="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pPr lvl="0"/>
            <a:fld id="{9689736C-F387-4ADC-9B59-192ED2E31F49}" type="datetime1">
              <a:rPr lang="el-GR" smtClean="0"/>
              <a:pPr lvl="0"/>
              <a:t>6/5/2015</a:t>
            </a:fld>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pPr lvl="0"/>
            <a:fld id="{9D586DA3-5D41-42BE-873C-CA19B8141D8F}" type="slidenum">
              <a:rPr lang="el-GR" smtClean="0"/>
              <a:pPr lvl="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D60E8066-E42B-46EA-81A3-65FCC7A67B59}" type="slidenum">
              <a:rPr lang="el-GR" smtClean="0"/>
              <a:pPr lvl="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D60E8066-E42B-46EA-81A3-65FCC7A67B59}" type="slidenum">
              <a:rPr lang="el-GR" smtClean="0"/>
              <a:pPr lvl="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pPr lvl="0"/>
            <a:fld id="{B4175A84-F19E-4240-AF15-3152A0851792}" type="datetime1">
              <a:rPr lang="el-GR" smtClean="0"/>
              <a:pPr lvl="0"/>
              <a:t>6/5/2015</a:t>
            </a:fld>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1DFF4E0A-A347-409F-89BF-DB7E74C75127}" type="slidenum">
              <a:rPr lang="el-GR" smtClean="0"/>
              <a:pPr lvl="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fld id="{3F72E931-1EEA-496C-856A-45EF4F8BD498}" type="datetime1">
              <a:rPr lang="el-GR" smtClean="0"/>
              <a:pPr lvl="0"/>
              <a:t>6/5/2015</a:t>
            </a:fld>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500919B8-41B7-4851-A444-9FC30CDEF38B}" type="slidenum">
              <a:rPr lang="el-GR" smtClean="0"/>
              <a:pPr lvl="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D60E8066-E42B-46EA-81A3-65FCC7A67B59}" type="slidenum">
              <a:rPr lang="el-GR" smtClean="0"/>
              <a:pPr lvl="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pPr lvl="0"/>
            <a:fld id="{11B8717F-826D-438C-85A1-9B95F9064D19}" type="datetime1">
              <a:rPr lang="el-GR" smtClean="0"/>
              <a:pPr lvl="0"/>
              <a:t>6/5/2015</a:t>
            </a:fld>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D60E8066-E42B-46EA-81A3-65FCC7A67B59}" type="slidenum">
              <a:rPr lang="el-GR" smtClean="0"/>
              <a:pPr lvl="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lvl="0"/>
            <a:fld id="{11B8717F-826D-438C-85A1-9B95F9064D19}" type="datetime1">
              <a:rPr lang="el-GR" smtClean="0"/>
              <a:pPr lvl="0"/>
              <a:t>6/5/2015</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lvl="0"/>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lvl="0"/>
            <a:fld id="{D60E8066-E42B-46EA-81A3-65FCC7A67B59}" type="slidenum">
              <a:rPr lang="el-GR" smtClean="0"/>
              <a:pPr lvl="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p:cNvSpPr txBox="1">
            <a:spLocks noGrp="1"/>
          </p:cNvSpPr>
          <p:nvPr>
            <p:ph type="ctrTitle"/>
          </p:nvPr>
        </p:nvSpPr>
        <p:spPr>
          <a:xfrm>
            <a:off x="683642" y="147783"/>
            <a:ext cx="7772400" cy="1173017"/>
          </a:xfrm>
        </p:spPr>
        <p:txBody>
          <a:bodyPr/>
          <a:lstStyle/>
          <a:p>
            <a:pPr lvl="0">
              <a:buNone/>
            </a:pPr>
            <a:r>
              <a:rPr lang="en-US" sz="2800" b="1" u="sng" dirty="0">
                <a:latin typeface="Times New Roman" pitchFamily="18" charset="0"/>
                <a:cs typeface="Times New Roman" pitchFamily="18" charset="0"/>
              </a:rPr>
              <a:t>PROJECT</a:t>
            </a:r>
          </a:p>
        </p:txBody>
      </p:sp>
      <p:sp>
        <p:nvSpPr>
          <p:cNvPr id="3" name="Υπότιτλος 2"/>
          <p:cNvSpPr txBox="1">
            <a:spLocks noGrp="1"/>
          </p:cNvSpPr>
          <p:nvPr>
            <p:ph type="subTitle" idx="1"/>
          </p:nvPr>
        </p:nvSpPr>
        <p:spPr>
          <a:xfrm>
            <a:off x="1259640" y="2565001"/>
            <a:ext cx="6400800" cy="1752475"/>
          </a:xfrm>
        </p:spPr>
        <p:txBody>
          <a:bodyPr anchorCtr="0"/>
          <a:lstStyle/>
          <a:p>
            <a:pPr lvl="0" algn="l">
              <a:lnSpc>
                <a:spcPct val="80000"/>
              </a:lnSpc>
              <a:spcBef>
                <a:spcPts val="500"/>
              </a:spcBef>
              <a:spcAft>
                <a:spcPts val="0"/>
              </a:spcAft>
            </a:pPr>
            <a:r>
              <a:rPr lang="el-GR" sz="2000" dirty="0">
                <a:solidFill>
                  <a:srgbClr val="FFFF00"/>
                </a:solidFill>
                <a:latin typeface="Arial Black" panose="020B0A04020102020204" pitchFamily="34" charset="0"/>
              </a:rPr>
              <a:t>Ηλίας Δημάκης</a:t>
            </a:r>
          </a:p>
          <a:p>
            <a:pPr algn="l">
              <a:lnSpc>
                <a:spcPct val="80000"/>
              </a:lnSpc>
              <a:spcBef>
                <a:spcPts val="500"/>
              </a:spcBef>
              <a:spcAft>
                <a:spcPts val="0"/>
              </a:spcAft>
            </a:pPr>
            <a:r>
              <a:rPr sz="2000" dirty="0" err="1" smtClean="0">
                <a:solidFill>
                  <a:srgbClr val="FFFF00"/>
                </a:solidFill>
                <a:latin typeface="Arial Black" panose="020B0A04020102020204" pitchFamily="34" charset="0"/>
              </a:rPr>
              <a:t>Φίλι</a:t>
            </a:r>
            <a:r>
              <a:rPr sz="2000" dirty="0" smtClean="0">
                <a:solidFill>
                  <a:srgbClr val="FFFF00"/>
                </a:solidFill>
                <a:latin typeface="Arial Black" panose="020B0A04020102020204" pitchFamily="34" charset="0"/>
              </a:rPr>
              <a:t>ππος Γκοτσόπουλος</a:t>
            </a:r>
            <a:endParaRPr lang="el-GR" sz="2000" dirty="0" smtClean="0">
              <a:solidFill>
                <a:srgbClr val="FFFF00"/>
              </a:solidFill>
              <a:latin typeface="Arial Black" panose="020B0A04020102020204" pitchFamily="34" charset="0"/>
            </a:endParaRPr>
          </a:p>
          <a:p>
            <a:pPr lvl="0" algn="l">
              <a:lnSpc>
                <a:spcPct val="80000"/>
              </a:lnSpc>
              <a:spcBef>
                <a:spcPts val="500"/>
              </a:spcBef>
              <a:spcAft>
                <a:spcPts val="0"/>
              </a:spcAft>
            </a:pPr>
            <a:r>
              <a:rPr lang="el-GR" sz="2000" dirty="0" smtClean="0">
                <a:solidFill>
                  <a:srgbClr val="FFFF00"/>
                </a:solidFill>
                <a:latin typeface="Arial Black" panose="020B0A04020102020204" pitchFamily="34" charset="0"/>
              </a:rPr>
              <a:t>Λευτέρης </a:t>
            </a:r>
            <a:r>
              <a:rPr lang="el-GR" sz="2000" dirty="0">
                <a:solidFill>
                  <a:srgbClr val="FFFF00"/>
                </a:solidFill>
                <a:latin typeface="Arial Black" panose="020B0A04020102020204" pitchFamily="34" charset="0"/>
              </a:rPr>
              <a:t>Λαζαρίδης Κυρολίβανος</a:t>
            </a:r>
          </a:p>
          <a:p>
            <a:pPr lvl="0" algn="l">
              <a:lnSpc>
                <a:spcPct val="80000"/>
              </a:lnSpc>
              <a:spcBef>
                <a:spcPts val="500"/>
              </a:spcBef>
              <a:spcAft>
                <a:spcPts val="0"/>
              </a:spcAft>
            </a:pPr>
            <a:r>
              <a:rPr lang="el-GR" sz="2000" dirty="0" smtClean="0">
                <a:solidFill>
                  <a:srgbClr val="FFFF00"/>
                </a:solidFill>
                <a:latin typeface="Arial Black" panose="020B0A04020102020204" pitchFamily="34" charset="0"/>
              </a:rPr>
              <a:t>Μαρκέλλα </a:t>
            </a:r>
            <a:r>
              <a:rPr lang="el-GR" sz="2000" dirty="0">
                <a:solidFill>
                  <a:srgbClr val="FFFF00"/>
                </a:solidFill>
                <a:latin typeface="Arial Black" panose="020B0A04020102020204" pitchFamily="34" charset="0"/>
              </a:rPr>
              <a:t>Διγενή</a:t>
            </a:r>
          </a:p>
          <a:p>
            <a:pPr algn="l">
              <a:lnSpc>
                <a:spcPct val="80000"/>
              </a:lnSpc>
              <a:spcBef>
                <a:spcPts val="600"/>
              </a:spcBef>
              <a:spcAft>
                <a:spcPts val="0"/>
              </a:spcAft>
            </a:pPr>
            <a:r>
              <a:rPr sz="2000" dirty="0" err="1" smtClean="0">
                <a:solidFill>
                  <a:srgbClr val="FFFF00"/>
                </a:solidFill>
                <a:latin typeface="Arial Black" panose="020B0A04020102020204" pitchFamily="34" charset="0"/>
              </a:rPr>
              <a:t>Μάιρ</a:t>
            </a:r>
            <a:r>
              <a:rPr sz="2000" dirty="0" smtClean="0">
                <a:solidFill>
                  <a:srgbClr val="FFFF00"/>
                </a:solidFill>
                <a:latin typeface="Arial Black" panose="020B0A04020102020204" pitchFamily="34" charset="0"/>
              </a:rPr>
              <a:t>α Δρυμούση</a:t>
            </a:r>
          </a:p>
          <a:p>
            <a:pPr lvl="0" algn="l">
              <a:lnSpc>
                <a:spcPct val="80000"/>
              </a:lnSpc>
              <a:spcBef>
                <a:spcPts val="600"/>
              </a:spcBef>
              <a:spcAft>
                <a:spcPts val="0"/>
              </a:spcAft>
            </a:pPr>
            <a:endParaRPr lang="el-GR" sz="2700" dirty="0">
              <a:solidFill>
                <a:srgbClr val="FFFF00"/>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64" y="129310"/>
            <a:ext cx="8229600" cy="969818"/>
          </a:xfrm>
        </p:spPr>
        <p:txBody>
          <a:bodyPr>
            <a:normAutofit/>
          </a:bodyPr>
          <a:lstStyle/>
          <a:p>
            <a:pPr>
              <a:buNone/>
            </a:pPr>
            <a:r>
              <a:rPr lang="el-GR" sz="2500" b="1" u="sng" dirty="0" smtClean="0">
                <a:latin typeface="Times New Roman" pitchFamily="18" charset="0"/>
                <a:cs typeface="Times New Roman" pitchFamily="18" charset="0"/>
              </a:rPr>
              <a:t>ΣΗΜΑΣΙΑ ΕΛΑΣΤΙΚΟΤΗΤΑΣ</a:t>
            </a:r>
            <a:endParaRPr lang="en-US" sz="2500" b="1" u="sng" dirty="0">
              <a:latin typeface="Times New Roman" pitchFamily="18" charset="0"/>
              <a:cs typeface="Times New Roman" pitchFamily="18" charset="0"/>
            </a:endParaRPr>
          </a:p>
        </p:txBody>
      </p:sp>
      <p:sp>
        <p:nvSpPr>
          <p:cNvPr id="3" name="Title 2"/>
          <p:cNvSpPr>
            <a:spLocks noGrp="1"/>
          </p:cNvSpPr>
          <p:nvPr>
            <p:ph type="title" idx="4294967295"/>
          </p:nvPr>
        </p:nvSpPr>
        <p:spPr>
          <a:xfrm>
            <a:off x="420056" y="1791855"/>
            <a:ext cx="8389369" cy="2758111"/>
          </a:xfrm>
        </p:spPr>
        <p:txBody>
          <a:bodyPr>
            <a:noAutofit/>
          </a:bodyPr>
          <a:lstStyle/>
          <a:p>
            <a:pPr algn="l">
              <a:buNone/>
            </a:pPr>
            <a:r>
              <a:rPr lang="el-GR" sz="1800" b="0" dirty="0" smtClean="0">
                <a:solidFill>
                  <a:schemeClr val="tx1"/>
                </a:solidFill>
                <a:latin typeface="Arial" panose="020B0604020202020204" pitchFamily="34" charset="0"/>
                <a:cs typeface="Arial" panose="020B0604020202020204" pitchFamily="34" charset="0"/>
              </a:rPr>
              <a:t/>
            </a:r>
            <a:br>
              <a:rPr lang="el-GR" sz="1800" b="0" dirty="0" smtClean="0">
                <a:solidFill>
                  <a:schemeClr val="tx1"/>
                </a:solidFill>
                <a:latin typeface="Arial" panose="020B0604020202020204" pitchFamily="34" charset="0"/>
                <a:cs typeface="Arial" panose="020B0604020202020204" pitchFamily="34" charset="0"/>
              </a:rPr>
            </a:br>
            <a:endParaRPr lang="en-US" sz="1800" b="0" dirty="0">
              <a:solidFill>
                <a:schemeClr val="tx1"/>
              </a:solidFill>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81857" y="3253219"/>
            <a:ext cx="3856615" cy="28887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4 - Ορθογώνιο"/>
          <p:cNvSpPr/>
          <p:nvPr/>
        </p:nvSpPr>
        <p:spPr>
          <a:xfrm>
            <a:off x="674255" y="1443841"/>
            <a:ext cx="6585527" cy="1477328"/>
          </a:xfrm>
          <a:prstGeom prst="rect">
            <a:avLst/>
          </a:prstGeom>
        </p:spPr>
        <p:txBody>
          <a:bodyPr wrap="square">
            <a:spAutoFit/>
          </a:bodyPr>
          <a:lstStyle/>
          <a:p>
            <a:pPr algn="just"/>
            <a:r>
              <a:rPr lang="el-GR" dirty="0" smtClean="0">
                <a:latin typeface="Arial" panose="020B0604020202020204" pitchFamily="34" charset="0"/>
                <a:cs typeface="Arial" panose="020B0604020202020204" pitchFamily="34" charset="0"/>
              </a:rPr>
              <a:t>Η παραγόμενη δύναμη από ένα ελαστικό μυϊκό σύστημα είναι μεγαλύτερη από την αντίστοιχη δύναμη που παράγεται από ένα σκληρό και δύσκαμπτο μυϊκό σύστημα κατά την κίνηση.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l-GR" dirty="0"/>
          </a:p>
        </p:txBody>
      </p:sp>
    </p:spTree>
    <p:extLst>
      <p:ext uri="{BB962C8B-B14F-4D97-AF65-F5344CB8AC3E}">
        <p14:creationId xmlns="" xmlns:p14="http://schemas.microsoft.com/office/powerpoint/2010/main" val="2723673218"/>
      </p:ext>
    </p:extLst>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307"/>
          </a:xfrm>
        </p:spPr>
        <p:txBody>
          <a:bodyPr>
            <a:normAutofit/>
          </a:bodyPr>
          <a:lstStyle/>
          <a:p>
            <a:pPr>
              <a:buNone/>
            </a:pPr>
            <a:r>
              <a:rPr lang="el-GR" sz="2500" b="1" u="sng" dirty="0" smtClean="0">
                <a:latin typeface="Times New Roman" pitchFamily="18" charset="0"/>
                <a:cs typeface="Times New Roman" pitchFamily="18" charset="0"/>
              </a:rPr>
              <a:t>ΣΥΓΚΡΙΣΗ ΕΛΑΣΤΙΚΩΝ ΚΑΙ ΣΚΛΗΡΩΝ ΜΥΩΝ</a:t>
            </a:r>
            <a:endParaRPr lang="en-US" sz="2500" b="1" u="sng"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94997" y="4455247"/>
            <a:ext cx="3639836" cy="2019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7 - Ορθογώνιο"/>
          <p:cNvSpPr/>
          <p:nvPr/>
        </p:nvSpPr>
        <p:spPr>
          <a:xfrm>
            <a:off x="406400" y="1126836"/>
            <a:ext cx="6451600" cy="3139321"/>
          </a:xfrm>
          <a:prstGeom prst="rect">
            <a:avLst/>
          </a:prstGeom>
        </p:spPr>
        <p:txBody>
          <a:bodyPr wrap="square">
            <a:spAutoFit/>
          </a:bodyPr>
          <a:lstStyle/>
          <a:p>
            <a:pPr algn="just"/>
            <a:r>
              <a:rPr lang="el-GR" dirty="0" smtClean="0">
                <a:latin typeface="Arial" panose="020B0604020202020204" pitchFamily="34" charset="0"/>
                <a:cs typeface="Arial" panose="020B0604020202020204" pitchFamily="34" charset="0"/>
              </a:rPr>
              <a:t>Ένας ελαστικός μυς έχει τη δυνατότητα να λειτουργήσει με ταχύτητα , παράγοντας έτσι αρκετή ενέργεια και βοηθώντας μας να αποδώσουμε με τον καλύτερο τρόπο.</a:t>
            </a:r>
          </a:p>
          <a:p>
            <a:pPr algn="just"/>
            <a:r>
              <a:rPr lang="el-GR" dirty="0" smtClean="0">
                <a:latin typeface="Arial" panose="020B0604020202020204" pitchFamily="34" charset="0"/>
                <a:cs typeface="Arial" panose="020B0604020202020204" pitchFamily="34" charset="0"/>
              </a:rPr>
              <a:t/>
            </a:r>
            <a:br>
              <a:rPr lang="el-GR" dirty="0" smtClean="0">
                <a:latin typeface="Arial" panose="020B0604020202020204" pitchFamily="34" charset="0"/>
                <a:cs typeface="Arial" panose="020B0604020202020204" pitchFamily="34" charset="0"/>
              </a:rPr>
            </a:br>
            <a:r>
              <a:rPr lang="el-GR" dirty="0" smtClean="0">
                <a:latin typeface="Arial" panose="020B0604020202020204" pitchFamily="34" charset="0"/>
                <a:cs typeface="Arial" panose="020B0604020202020204" pitchFamily="34" charset="0"/>
              </a:rPr>
              <a:t>Αντίθετα, ένας σκληρός μυς είναι λιγότερο αποδοτικός και λιγότερο ευέλικτος όσον αφορά τη χρήση του</a:t>
            </a:r>
            <a:r>
              <a:rPr lang="en-US" dirty="0" smtClean="0">
                <a:latin typeface="Arial" panose="020B0604020202020204" pitchFamily="34" charset="0"/>
                <a:cs typeface="Arial" panose="020B0604020202020204" pitchFamily="34" charset="0"/>
              </a:rPr>
              <a:t>.</a:t>
            </a:r>
            <a:r>
              <a:rPr lang="el-GR" dirty="0" smtClean="0">
                <a:latin typeface="Arial" panose="020B0604020202020204" pitchFamily="34" charset="0"/>
                <a:cs typeface="Arial" panose="020B0604020202020204" pitchFamily="34" charset="0"/>
              </a:rPr>
              <a:t/>
            </a:r>
            <a:br>
              <a:rPr lang="el-GR"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l-GR" dirty="0" smtClean="0">
                <a:latin typeface="Arial" panose="020B0604020202020204" pitchFamily="34" charset="0"/>
                <a:cs typeface="Arial" panose="020B0604020202020204" pitchFamily="34" charset="0"/>
              </a:rPr>
              <a:t>Έτσι οι σκληροί μύες είναι περισσότερο επιρρεπείς σε τραυματισμούς, ακινητοποιήσεις, ρίψεις κλπ. Ακόμα ευθύνονται, πολλές φορές , για την κακή στάση του σώματος.</a:t>
            </a:r>
            <a:br>
              <a:rPr lang="el-GR"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27891475"/>
      </p:ext>
    </p:extLst>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normAutofit fontScale="90000"/>
          </a:bodyPr>
          <a:lstStyle/>
          <a:p>
            <a:pPr lvl="0">
              <a:lnSpc>
                <a:spcPct val="115000"/>
              </a:lnSpc>
              <a:spcAft>
                <a:spcPts val="1000"/>
              </a:spcAft>
              <a:buNone/>
            </a:pPr>
            <a:r>
              <a:rPr lang="el-GR" sz="2800" dirty="0">
                <a:latin typeface="+mn-lt"/>
                <a:ea typeface="MS Mincho" pitchFamily="2"/>
                <a:cs typeface="Arial" pitchFamily="2"/>
              </a:rPr>
              <a:t> </a:t>
            </a:r>
            <a:br>
              <a:rPr lang="el-GR" sz="2800" dirty="0">
                <a:latin typeface="+mn-lt"/>
                <a:ea typeface="MS Mincho" pitchFamily="2"/>
                <a:cs typeface="Arial" pitchFamily="2"/>
              </a:rPr>
            </a:br>
            <a:r>
              <a:rPr lang="el-GR" sz="2800" b="1" u="sng" dirty="0" smtClean="0">
                <a:effectLst>
                  <a:outerShdw blurRad="38100" dist="38100" dir="2700000" algn="tl">
                    <a:srgbClr val="000000">
                      <a:alpha val="43137"/>
                    </a:srgbClr>
                  </a:outerShdw>
                </a:effectLst>
                <a:latin typeface="+mn-lt"/>
                <a:ea typeface="MS Mincho" pitchFamily="2"/>
                <a:cs typeface="Arial" pitchFamily="2"/>
              </a:rPr>
              <a:t>ΘΕΩΡΗΤΙΚΟ ΜΕΡΟΣ-ΚΟΙΝΩΝΙΚΗ ΠΡΟΣΦΟΡΑ ΕΡΕΥΝΑΣ</a:t>
            </a:r>
            <a:r>
              <a:rPr lang="el-GR" sz="3600" dirty="0">
                <a:latin typeface="+mn-lt"/>
                <a:ea typeface="MS Mincho" pitchFamily="2"/>
                <a:cs typeface="Arial" pitchFamily="2"/>
              </a:rPr>
              <a:t/>
            </a:r>
            <a:br>
              <a:rPr lang="el-GR" sz="3600" dirty="0">
                <a:latin typeface="+mn-lt"/>
                <a:ea typeface="MS Mincho" pitchFamily="2"/>
                <a:cs typeface="Arial" pitchFamily="2"/>
              </a:rPr>
            </a:br>
            <a:endParaRPr lang="el-GR" sz="3600" dirty="0">
              <a:latin typeface="+mn-lt"/>
              <a:ea typeface="MS Mincho" pitchFamily="2"/>
              <a:cs typeface="Arial" pitchFamily="2"/>
            </a:endParaRPr>
          </a:p>
        </p:txBody>
      </p:sp>
      <p:sp>
        <p:nvSpPr>
          <p:cNvPr id="3" name="Θέση περιεχομένου 2"/>
          <p:cNvSpPr txBox="1">
            <a:spLocks noGrp="1"/>
          </p:cNvSpPr>
          <p:nvPr>
            <p:ph idx="1"/>
          </p:nvPr>
        </p:nvSpPr>
        <p:spPr>
          <a:xfrm>
            <a:off x="323642" y="2205002"/>
            <a:ext cx="8229600" cy="4525923"/>
          </a:xfrm>
        </p:spPr>
        <p:txBody>
          <a:bodyPr lIns="91440" tIns="45720" rIns="91440" bIns="45720"/>
          <a:lstStyle/>
          <a:p>
            <a:pPr marL="343082" lvl="0" indent="-343082" algn="just" hangingPunct="1">
              <a:lnSpc>
                <a:spcPct val="115000"/>
              </a:lnSpc>
              <a:spcBef>
                <a:spcPts val="500"/>
              </a:spcBef>
              <a:spcAft>
                <a:spcPts val="1000"/>
              </a:spcAft>
              <a:buSzPct val="100000"/>
              <a:buFont typeface="Arial" pitchFamily="34"/>
              <a:buChar char="•"/>
            </a:pPr>
            <a:r>
              <a:rPr lang="el-GR" sz="1800" dirty="0">
                <a:latin typeface="Arial"/>
                <a:ea typeface="MS Mincho"/>
                <a:cs typeface="Arial"/>
              </a:rPr>
              <a:t>Οι πολεμικές τέχνες βασίζονται περισσότερο στην επιστήμη παρά στην τέχνη.</a:t>
            </a:r>
          </a:p>
          <a:p>
            <a:pPr marL="343082" lvl="0" indent="-343082" algn="just" hangingPunct="1">
              <a:lnSpc>
                <a:spcPct val="115000"/>
              </a:lnSpc>
              <a:spcBef>
                <a:spcPts val="500"/>
              </a:spcBef>
              <a:spcAft>
                <a:spcPts val="1000"/>
              </a:spcAft>
              <a:buSzPct val="100000"/>
              <a:buFont typeface="Arial" pitchFamily="34"/>
              <a:buChar char="•"/>
            </a:pPr>
            <a:r>
              <a:rPr lang="el-GR" sz="1800" dirty="0">
                <a:latin typeface="Arial"/>
                <a:ea typeface="MS Mincho"/>
                <a:cs typeface="Arial"/>
              </a:rPr>
              <a:t>Μέσω της επιστήμης ερευνούμε τις θεμελιώδεις αρχές.</a:t>
            </a:r>
          </a:p>
          <a:p>
            <a:pPr marL="343082" lvl="0" indent="-343082" algn="just" hangingPunct="1">
              <a:lnSpc>
                <a:spcPct val="115000"/>
              </a:lnSpc>
              <a:spcBef>
                <a:spcPts val="500"/>
              </a:spcBef>
              <a:spcAft>
                <a:spcPts val="1000"/>
              </a:spcAft>
              <a:buSzPct val="100000"/>
              <a:buFont typeface="Arial" pitchFamily="34"/>
              <a:buChar char="•"/>
            </a:pPr>
            <a:r>
              <a:rPr lang="el-GR" sz="1800" dirty="0">
                <a:latin typeface="Arial"/>
                <a:ea typeface="MS Mincho"/>
                <a:cs typeface="Arial"/>
              </a:rPr>
              <a:t>Για να κατανοήσουμε τις αρχές τους είναι απαραίτητο να έχουμε γενικότερες γνώσεις. (πχ.φυσικής</a:t>
            </a:r>
            <a:r>
              <a:rPr lang="el-GR" sz="1800" dirty="0" smtClean="0">
                <a:latin typeface="Arial"/>
                <a:ea typeface="MS Mincho"/>
                <a:cs typeface="Arial"/>
              </a:rPr>
              <a:t>, μαθηματικών, βιοκινητικής</a:t>
            </a:r>
            <a:r>
              <a:rPr lang="el-GR" sz="1800" dirty="0">
                <a:latin typeface="Arial"/>
                <a:ea typeface="MS Mincho"/>
                <a:cs typeface="Arial"/>
              </a:rPr>
              <a:t>)</a:t>
            </a:r>
          </a:p>
        </p:txBody>
      </p:sp>
      <p:pic>
        <p:nvPicPr>
          <p:cNvPr id="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18907" y="4270519"/>
            <a:ext cx="3158837" cy="23691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258897" y="263659"/>
            <a:ext cx="8229600" cy="1143000"/>
          </a:xfrm>
        </p:spPr>
        <p:txBody>
          <a:bodyPr>
            <a:normAutofit/>
          </a:bodyPr>
          <a:lstStyle/>
          <a:p>
            <a:pPr>
              <a:buNone/>
            </a:pPr>
            <a:r>
              <a:rPr sz="2500" b="1" u="sng" dirty="0" smtClean="0">
                <a:latin typeface="+mn-lt"/>
              </a:rPr>
              <a:t>ΒΑΣΙΚΑ ΜΕΓΕΘΗ</a:t>
            </a:r>
            <a:endParaRPr lang="en-US" sz="2500" b="1" u="sng" dirty="0">
              <a:latin typeface="+mn-lt"/>
            </a:endParaRPr>
          </a:p>
        </p:txBody>
      </p:sp>
      <p:sp>
        <p:nvSpPr>
          <p:cNvPr id="3" name="Θέση περιεχομένου 2"/>
          <p:cNvSpPr txBox="1">
            <a:spLocks noGrp="1"/>
          </p:cNvSpPr>
          <p:nvPr>
            <p:ph idx="1"/>
          </p:nvPr>
        </p:nvSpPr>
        <p:spPr>
          <a:xfrm>
            <a:off x="304581" y="1389087"/>
            <a:ext cx="8229600" cy="4525923"/>
          </a:xfrm>
        </p:spPr>
        <p:txBody>
          <a:bodyPr lIns="91440" tIns="45720" rIns="91440" bIns="45720"/>
          <a:lstStyle/>
          <a:p>
            <a:pPr algn="just">
              <a:buFont typeface="+mj-lt"/>
              <a:buAutoNum type="arabicPeriod"/>
            </a:pPr>
            <a:r>
              <a:rPr lang="el-GR" sz="1800" dirty="0" smtClean="0">
                <a:latin typeface="Arial"/>
                <a:ea typeface="MS Mincho"/>
                <a:cs typeface="Arial"/>
              </a:rPr>
              <a:t>Τ</a:t>
            </a:r>
            <a:r>
              <a:rPr lang="en-US" sz="1800" dirty="0" smtClean="0">
                <a:latin typeface="Arial" pitchFamily="34"/>
                <a:cs typeface="Arial" pitchFamily="34"/>
              </a:rPr>
              <a:t>α</a:t>
            </a:r>
            <a:r>
              <a:rPr lang="en-US" sz="1800" dirty="0" err="1" smtClean="0">
                <a:latin typeface="Arial" pitchFamily="34"/>
                <a:cs typeface="Arial" pitchFamily="34"/>
              </a:rPr>
              <a:t>χύτητ</a:t>
            </a:r>
            <a:r>
              <a:rPr lang="en-US" sz="1800" dirty="0" smtClean="0">
                <a:latin typeface="Arial" pitchFamily="34"/>
                <a:cs typeface="Arial" pitchFamily="34"/>
              </a:rPr>
              <a:t>α</a:t>
            </a:r>
            <a:r>
              <a:rPr lang="el-GR" sz="1800" dirty="0" smtClean="0">
                <a:latin typeface="Arial" pitchFamily="34"/>
                <a:cs typeface="Arial" pitchFamily="34"/>
              </a:rPr>
              <a:t> </a:t>
            </a:r>
            <a:r>
              <a:rPr lang="en-US" sz="1800" dirty="0" smtClean="0">
                <a:latin typeface="Arial" pitchFamily="34"/>
                <a:cs typeface="Arial" pitchFamily="34"/>
              </a:rPr>
              <a:t>[m/s]: αλλαγή της θέσης ανά μονάδα </a:t>
            </a:r>
            <a:r>
              <a:rPr lang="en-US" sz="1800" dirty="0" err="1" smtClean="0">
                <a:latin typeface="Arial" pitchFamily="34"/>
                <a:cs typeface="Arial" pitchFamily="34"/>
              </a:rPr>
              <a:t>χρόνου</a:t>
            </a:r>
            <a:r>
              <a:rPr lang="en-US" sz="1800" dirty="0" smtClean="0">
                <a:latin typeface="Arial" pitchFamily="34"/>
                <a:cs typeface="Arial" pitchFamily="34"/>
              </a:rPr>
              <a:t> </a:t>
            </a:r>
            <a:endParaRPr lang="el-GR" sz="1800" dirty="0" smtClean="0">
              <a:latin typeface="Arial" pitchFamily="34"/>
              <a:ea typeface="MS Mincho" pitchFamily="34"/>
              <a:cs typeface="Arial" pitchFamily="34"/>
            </a:endParaRPr>
          </a:p>
          <a:p>
            <a:pPr lvl="0" algn="just">
              <a:buFont typeface="+mj-lt"/>
              <a:buAutoNum type="arabicPeriod"/>
            </a:pPr>
            <a:r>
              <a:rPr lang="el-GR" sz="1800" dirty="0" smtClean="0">
                <a:latin typeface="Arial" pitchFamily="34"/>
                <a:ea typeface="MS Mincho" pitchFamily="34"/>
                <a:cs typeface="Arial" pitchFamily="34"/>
              </a:rPr>
              <a:t>Επιτάχυνση </a:t>
            </a:r>
            <a:r>
              <a:rPr lang="el-GR" sz="1800" dirty="0">
                <a:latin typeface="Arial" pitchFamily="34"/>
                <a:ea typeface="MS Mincho" pitchFamily="34"/>
                <a:cs typeface="Arial" pitchFamily="34"/>
              </a:rPr>
              <a:t>[</a:t>
            </a:r>
            <a:r>
              <a:rPr lang="en-US" sz="1800" dirty="0">
                <a:latin typeface="Arial" pitchFamily="34"/>
                <a:ea typeface="MS Mincho" pitchFamily="34"/>
                <a:cs typeface="Arial" pitchFamily="34"/>
              </a:rPr>
              <a:t>m</a:t>
            </a:r>
            <a:r>
              <a:rPr lang="el-GR" sz="1800" dirty="0">
                <a:latin typeface="Arial" pitchFamily="34"/>
                <a:ea typeface="MS Mincho" pitchFamily="34"/>
                <a:cs typeface="Arial" pitchFamily="34"/>
              </a:rPr>
              <a:t>/</a:t>
            </a:r>
            <a:r>
              <a:rPr lang="en-US" sz="1800" dirty="0">
                <a:latin typeface="Arial" pitchFamily="34"/>
                <a:ea typeface="MS Mincho" pitchFamily="34"/>
                <a:cs typeface="Arial" pitchFamily="34"/>
              </a:rPr>
              <a:t>s</a:t>
            </a:r>
            <a:r>
              <a:rPr lang="el-GR" sz="1800" baseline="30000" dirty="0">
                <a:latin typeface="Arial" pitchFamily="34"/>
                <a:ea typeface="MS Mincho" pitchFamily="34"/>
                <a:cs typeface="Arial" pitchFamily="34"/>
              </a:rPr>
              <a:t>2</a:t>
            </a:r>
            <a:r>
              <a:rPr lang="el-GR" sz="1800" dirty="0">
                <a:latin typeface="Arial" pitchFamily="34"/>
                <a:ea typeface="MS Mincho" pitchFamily="34"/>
                <a:cs typeface="Arial" pitchFamily="34"/>
              </a:rPr>
              <a:t>]: η αλλαγή της ταχύτητας στη μονάδα του χρόνου </a:t>
            </a:r>
            <a:r>
              <a:rPr lang="el-GR" sz="1800" dirty="0" smtClean="0">
                <a:latin typeface="Arial" pitchFamily="34"/>
                <a:ea typeface="MS Mincho" pitchFamily="34"/>
                <a:cs typeface="Arial" pitchFamily="34"/>
              </a:rPr>
              <a:t>, συμβολίζεται με α</a:t>
            </a:r>
            <a:endParaRPr lang="el-GR" sz="1800" dirty="0" smtClean="0">
              <a:latin typeface="Arial" pitchFamily="34"/>
              <a:ea typeface="MS Mincho" pitchFamily="34"/>
              <a:cs typeface="Arial" pitchFamily="34"/>
            </a:endParaRPr>
          </a:p>
          <a:p>
            <a:pPr algn="just">
              <a:buFont typeface="+mj-lt"/>
              <a:buAutoNum type="arabicPeriod"/>
            </a:pPr>
            <a:r>
              <a:rPr lang="el-GR" sz="1800" dirty="0" smtClean="0">
                <a:latin typeface="Arial" panose="020B0604020202020204" pitchFamily="34" charset="0"/>
                <a:ea typeface="MS Mincho" pitchFamily="34"/>
                <a:cs typeface="Arial" panose="020B0604020202020204" pitchFamily="34" charset="0"/>
              </a:rPr>
              <a:t>Ορμή [</a:t>
            </a:r>
            <a:r>
              <a:rPr lang="en-US" sz="1800" dirty="0" smtClean="0">
                <a:latin typeface="Arial" panose="020B0604020202020204" pitchFamily="34" charset="0"/>
                <a:ea typeface="MS Mincho" pitchFamily="34"/>
                <a:cs typeface="Arial" panose="020B0604020202020204" pitchFamily="34" charset="0"/>
              </a:rPr>
              <a:t>kg</a:t>
            </a:r>
            <a:r>
              <a:rPr lang="el-GR" sz="1800" dirty="0" smtClean="0">
                <a:latin typeface="Arial" panose="020B0604020202020204" pitchFamily="34" charset="0"/>
                <a:ea typeface="MS Mincho" pitchFamily="34"/>
                <a:cs typeface="Arial" panose="020B0604020202020204" pitchFamily="34" charset="0"/>
              </a:rPr>
              <a:t> *</a:t>
            </a:r>
            <a:r>
              <a:rPr lang="en-US" sz="1800" dirty="0" smtClean="0">
                <a:latin typeface="Arial" panose="020B0604020202020204" pitchFamily="34" charset="0"/>
                <a:ea typeface="MS Mincho" pitchFamily="34"/>
                <a:cs typeface="Arial" panose="020B0604020202020204" pitchFamily="34" charset="0"/>
              </a:rPr>
              <a:t>m</a:t>
            </a:r>
            <a:r>
              <a:rPr lang="el-GR" sz="1800" dirty="0" smtClean="0">
                <a:latin typeface="Arial" panose="020B0604020202020204" pitchFamily="34" charset="0"/>
                <a:ea typeface="MS Mincho" pitchFamily="34"/>
                <a:cs typeface="Arial" panose="020B0604020202020204" pitchFamily="34" charset="0"/>
              </a:rPr>
              <a:t>/</a:t>
            </a:r>
            <a:r>
              <a:rPr lang="en-US" sz="1800" dirty="0" smtClean="0">
                <a:latin typeface="Arial" panose="020B0604020202020204" pitchFamily="34" charset="0"/>
                <a:ea typeface="MS Mincho" pitchFamily="34"/>
                <a:cs typeface="Arial" panose="020B0604020202020204" pitchFamily="34" charset="0"/>
              </a:rPr>
              <a:t>s</a:t>
            </a:r>
            <a:r>
              <a:rPr lang="el-GR" sz="1800" dirty="0" smtClean="0">
                <a:latin typeface="Arial" panose="020B0604020202020204" pitchFamily="34" charset="0"/>
                <a:ea typeface="MS Mincho" pitchFamily="34"/>
                <a:cs typeface="Arial" panose="020B0604020202020204" pitchFamily="34" charset="0"/>
              </a:rPr>
              <a:t>]: μάζα επί </a:t>
            </a:r>
            <a:r>
              <a:rPr lang="el-GR" sz="1800" dirty="0" smtClean="0">
                <a:latin typeface="Arial" panose="020B0604020202020204" pitchFamily="34" charset="0"/>
                <a:ea typeface="MS Mincho" pitchFamily="34"/>
                <a:cs typeface="Arial" panose="020B0604020202020204" pitchFamily="34" charset="0"/>
              </a:rPr>
              <a:t>ταχύτητα</a:t>
            </a:r>
            <a:endParaRPr lang="el-GR" sz="1800" dirty="0" smtClean="0">
              <a:latin typeface="Arial" panose="020B0604020202020204" pitchFamily="34" charset="0"/>
              <a:ea typeface="MS Mincho" pitchFamily="34"/>
              <a:cs typeface="Arial" panose="020B0604020202020204" pitchFamily="34" charset="0"/>
            </a:endParaRPr>
          </a:p>
          <a:p>
            <a:pPr lvl="0" algn="just">
              <a:buFont typeface="+mj-lt"/>
              <a:buAutoNum type="arabicPeriod"/>
            </a:pPr>
            <a:r>
              <a:rPr lang="el-GR" sz="1800" dirty="0" smtClean="0">
                <a:latin typeface="Arial" panose="020B0604020202020204" pitchFamily="34" charset="0"/>
                <a:ea typeface="MS Mincho"/>
                <a:cs typeface="Arial" panose="020B0604020202020204" pitchFamily="34" charset="0"/>
              </a:rPr>
              <a:t>Ώθηση: ορμή </a:t>
            </a:r>
            <a:r>
              <a:rPr lang="el-GR" sz="1800" dirty="0" smtClean="0">
                <a:latin typeface="Arial" panose="020B0604020202020204" pitchFamily="34" charset="0"/>
                <a:ea typeface="MS Mincho"/>
                <a:cs typeface="Arial" panose="020B0604020202020204" pitchFamily="34" charset="0"/>
              </a:rPr>
              <a:t>που έχουμε μια συγκεκριμένη </a:t>
            </a:r>
            <a:r>
              <a:rPr lang="el-GR" sz="1800" dirty="0" smtClean="0">
                <a:latin typeface="Arial" panose="020B0604020202020204" pitchFamily="34" charset="0"/>
                <a:ea typeface="MS Mincho"/>
                <a:cs typeface="Arial" panose="020B0604020202020204" pitchFamily="34" charset="0"/>
              </a:rPr>
              <a:t>στιγμή</a:t>
            </a:r>
            <a:endParaRPr lang="el-GR" sz="1800" dirty="0" smtClean="0">
              <a:latin typeface="Arial" panose="020B0604020202020204" pitchFamily="34" charset="0"/>
              <a:ea typeface="MS Mincho"/>
              <a:cs typeface="Arial" panose="020B0604020202020204" pitchFamily="34" charset="0"/>
            </a:endParaRPr>
          </a:p>
          <a:p>
            <a:pPr algn="just">
              <a:buFont typeface="+mj-lt"/>
              <a:buAutoNum type="arabicPeriod"/>
            </a:pPr>
            <a:r>
              <a:rPr lang="el-GR" sz="1800" dirty="0" smtClean="0">
                <a:latin typeface="Arial" panose="020B0604020202020204" pitchFamily="34" charset="0"/>
                <a:cs typeface="Arial" panose="020B0604020202020204" pitchFamily="34" charset="0"/>
              </a:rPr>
              <a:t>Ισχύς [</a:t>
            </a:r>
            <a:r>
              <a:rPr lang="en-US" sz="1800" dirty="0" smtClean="0">
                <a:latin typeface="Arial" panose="020B0604020202020204" pitchFamily="34" charset="0"/>
                <a:cs typeface="Arial" panose="020B0604020202020204" pitchFamily="34" charset="0"/>
              </a:rPr>
              <a:t>w</a:t>
            </a:r>
            <a:r>
              <a:rPr lang="el-GR" sz="1800" dirty="0" smtClean="0">
                <a:latin typeface="Arial" panose="020B0604020202020204" pitchFamily="34" charset="0"/>
                <a:cs typeface="Arial" panose="020B0604020202020204" pitchFamily="34" charset="0"/>
              </a:rPr>
              <a:t> ή </a:t>
            </a:r>
            <a:r>
              <a:rPr lang="en-US" sz="1800" dirty="0" smtClean="0">
                <a:latin typeface="Arial" panose="020B0604020202020204" pitchFamily="34" charset="0"/>
                <a:cs typeface="Arial" panose="020B0604020202020204" pitchFamily="34" charset="0"/>
              </a:rPr>
              <a:t>J</a:t>
            </a:r>
            <a:r>
              <a:rPr lang="el-GR"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s</a:t>
            </a:r>
            <a:r>
              <a:rPr lang="el-GR" sz="1800" dirty="0" smtClean="0">
                <a:latin typeface="Arial" panose="020B0604020202020204" pitchFamily="34" charset="0"/>
                <a:cs typeface="Arial" panose="020B0604020202020204" pitchFamily="34" charset="0"/>
              </a:rPr>
              <a:t>]: η μεταβολή της ενέργειας στη μονάδα του </a:t>
            </a:r>
            <a:r>
              <a:rPr lang="el-GR" sz="1800" dirty="0" smtClean="0">
                <a:latin typeface="Arial" panose="020B0604020202020204" pitchFamily="34" charset="0"/>
                <a:cs typeface="Arial" panose="020B0604020202020204" pitchFamily="34" charset="0"/>
              </a:rPr>
              <a:t>χρόνου </a:t>
            </a:r>
            <a:r>
              <a:rPr lang="el-GR" sz="1800" dirty="0" smtClean="0">
                <a:latin typeface="Arial" panose="020B0604020202020204" pitchFamily="34" charset="0"/>
                <a:cs typeface="Arial" panose="020B0604020202020204" pitchFamily="34" charset="0"/>
              </a:rPr>
              <a:t>Μετριέται σε </a:t>
            </a:r>
            <a:r>
              <a:rPr lang="en-US" sz="1800" dirty="0" smtClean="0">
                <a:latin typeface="Arial" panose="020B0604020202020204" pitchFamily="34" charset="0"/>
                <a:cs typeface="Arial" panose="020B0604020202020204" pitchFamily="34" charset="0"/>
              </a:rPr>
              <a:t>Watt</a:t>
            </a:r>
            <a:r>
              <a:rPr lang="el-GR" sz="1800" dirty="0" smtClean="0">
                <a:latin typeface="Arial" panose="020B0604020202020204" pitchFamily="34" charset="0"/>
                <a:cs typeface="Arial" panose="020B0604020202020204" pitchFamily="34" charset="0"/>
              </a:rPr>
              <a:t>. Το ένα </a:t>
            </a:r>
            <a:r>
              <a:rPr lang="en-US" sz="1800" dirty="0" smtClean="0">
                <a:latin typeface="Arial" panose="020B0604020202020204" pitchFamily="34" charset="0"/>
                <a:cs typeface="Arial" panose="020B0604020202020204" pitchFamily="34" charset="0"/>
              </a:rPr>
              <a:t>Watt</a:t>
            </a:r>
            <a:r>
              <a:rPr lang="el-GR" sz="1800" dirty="0" smtClean="0">
                <a:latin typeface="Arial" panose="020B0604020202020204" pitchFamily="34" charset="0"/>
                <a:cs typeface="Arial" panose="020B0604020202020204" pitchFamily="34" charset="0"/>
              </a:rPr>
              <a:t> ισοδυναμεί με 1 </a:t>
            </a:r>
            <a:r>
              <a:rPr lang="en-US" sz="1800" dirty="0" smtClean="0">
                <a:latin typeface="Arial" panose="020B0604020202020204" pitchFamily="34" charset="0"/>
                <a:cs typeface="Arial" panose="020B0604020202020204" pitchFamily="34" charset="0"/>
              </a:rPr>
              <a:t>Joule</a:t>
            </a:r>
            <a:r>
              <a:rPr lang="el-GR"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second</a:t>
            </a:r>
            <a:endParaRPr lang="el-GR" sz="1800" dirty="0" smtClean="0">
              <a:latin typeface="Arial" panose="020B0604020202020204" pitchFamily="34" charset="0"/>
              <a:cs typeface="Arial" panose="020B0604020202020204" pitchFamily="34" charset="0"/>
            </a:endParaRPr>
          </a:p>
          <a:p>
            <a:pPr algn="just">
              <a:buFont typeface="+mj-lt"/>
              <a:buAutoNum type="arabicPeriod"/>
            </a:pPr>
            <a:r>
              <a:rPr lang="el-GR" sz="1800" dirty="0" smtClean="0">
                <a:latin typeface="Arial" pitchFamily="34"/>
                <a:cs typeface="Arial" pitchFamily="34"/>
              </a:rPr>
              <a:t>Κινητική ενέργεια (</a:t>
            </a:r>
            <a:r>
              <a:rPr lang="en-US" sz="1800" dirty="0" smtClean="0">
                <a:latin typeface="Arial" pitchFamily="34"/>
                <a:cs typeface="Arial" pitchFamily="34"/>
              </a:rPr>
              <a:t>J</a:t>
            </a:r>
            <a:r>
              <a:rPr lang="el-GR" sz="1800" dirty="0" smtClean="0">
                <a:latin typeface="Arial" pitchFamily="34"/>
                <a:cs typeface="Arial" pitchFamily="34"/>
              </a:rPr>
              <a:t>) = η ενέργεια ενός κινουμένου αντικείμενου ½ *</a:t>
            </a:r>
            <a:r>
              <a:rPr lang="en-US" sz="1800" dirty="0" smtClean="0">
                <a:latin typeface="Arial" pitchFamily="34"/>
                <a:cs typeface="Arial" pitchFamily="34"/>
              </a:rPr>
              <a:t>m</a:t>
            </a:r>
            <a:r>
              <a:rPr lang="el-GR" sz="1800" dirty="0" smtClean="0">
                <a:latin typeface="Arial" pitchFamily="34"/>
                <a:cs typeface="Arial" pitchFamily="34"/>
              </a:rPr>
              <a:t>*</a:t>
            </a:r>
            <a:r>
              <a:rPr lang="el-GR" sz="1800" dirty="0" err="1" smtClean="0">
                <a:latin typeface="Arial" pitchFamily="34"/>
                <a:cs typeface="Arial" pitchFamily="34"/>
              </a:rPr>
              <a:t>υ</a:t>
            </a:r>
            <a:r>
              <a:rPr lang="el-GR" sz="1800" baseline="26000" dirty="0" err="1" smtClean="0">
                <a:latin typeface="Arial" pitchFamily="34"/>
                <a:cs typeface="Arial" pitchFamily="34"/>
              </a:rPr>
              <a:t>2</a:t>
            </a:r>
            <a:endParaRPr lang="en-US" sz="1800" dirty="0" smtClean="0">
              <a:latin typeface="Arial" pitchFamily="34"/>
              <a:cs typeface="Arial" pitchFamily="34"/>
            </a:endParaRPr>
          </a:p>
          <a:p>
            <a:pPr marL="594360" indent="-457200" algn="just">
              <a:buFont typeface="+mj-lt"/>
              <a:buAutoNum type="arabicPeriod"/>
            </a:pPr>
            <a:endParaRPr lang="en-US" sz="1800" dirty="0" smtClean="0">
              <a:latin typeface="Arial" panose="020B0604020202020204" pitchFamily="34" charset="0"/>
              <a:cs typeface="Arial" panose="020B0604020202020204" pitchFamily="34" charset="0"/>
            </a:endParaRPr>
          </a:p>
          <a:p>
            <a:pPr lvl="0">
              <a:buNone/>
            </a:pPr>
            <a:endParaRPr lang="en-US" sz="2000" dirty="0" smtClean="0">
              <a:latin typeface="Arial" panose="020B0604020202020204" pitchFamily="34" charset="0"/>
              <a:ea typeface="MS Mincho"/>
              <a:cs typeface="Arial" panose="020B0604020202020204" pitchFamily="34" charset="0"/>
            </a:endParaRPr>
          </a:p>
          <a:p>
            <a:pPr>
              <a:buNone/>
            </a:pPr>
            <a:endParaRPr lang="el-GR" sz="2000" dirty="0" smtClean="0">
              <a:latin typeface="Arial" panose="020B0604020202020204" pitchFamily="34" charset="0"/>
              <a:ea typeface="MS Mincho" pitchFamily="34"/>
              <a:cs typeface="Arial" panose="020B0604020202020204" pitchFamily="34" charset="0"/>
            </a:endParaRPr>
          </a:p>
          <a:p>
            <a:pPr lvl="0">
              <a:buNone/>
            </a:pPr>
            <a:endParaRPr lang="en-US" sz="2000" dirty="0">
              <a:latin typeface="Arial" pitchFamily="34"/>
              <a:ea typeface="MS Mincho" pitchFamily="34"/>
              <a:cs typeface="Arial" pitchFamily="34"/>
            </a:endParaRPr>
          </a:p>
          <a:p>
            <a:pPr marL="343082" lvl="0" indent="-343082" hangingPunct="1">
              <a:lnSpc>
                <a:spcPct val="115000"/>
              </a:lnSpc>
              <a:spcBef>
                <a:spcPts val="700"/>
              </a:spcBef>
              <a:spcAft>
                <a:spcPts val="0"/>
              </a:spcAft>
              <a:buNone/>
            </a:pPr>
            <a:endParaRPr lang="el-GR" sz="2800" dirty="0">
              <a:latin typeface="Calibri"/>
              <a:ea typeface="MS Mincho"/>
              <a:cs typeface="Arial"/>
            </a:endParaRPr>
          </a:p>
          <a:p>
            <a:pPr marL="343082" lvl="0" indent="-343082" hangingPunct="1">
              <a:spcBef>
                <a:spcPts val="800"/>
              </a:spcBef>
              <a:spcAft>
                <a:spcPts val="0"/>
              </a:spcAft>
              <a:buNone/>
            </a:pPr>
            <a:endParaRPr lang="el-GR" dirty="0">
              <a:latin typeface="Calibri"/>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500" u="sng" dirty="0" smtClean="0">
                <a:latin typeface="Times New Roman" pitchFamily="18" charset="0"/>
                <a:cs typeface="Times New Roman" pitchFamily="18" charset="0"/>
              </a:rPr>
              <a:t>ΠΩΣ </a:t>
            </a:r>
            <a:r>
              <a:rPr lang="el-GR" sz="2500" u="sng" dirty="0" err="1" smtClean="0">
                <a:latin typeface="Times New Roman" pitchFamily="18" charset="0"/>
                <a:cs typeface="Times New Roman" pitchFamily="18" charset="0"/>
              </a:rPr>
              <a:t>ΌΜΩΣ</a:t>
            </a:r>
            <a:r>
              <a:rPr lang="el-GR" sz="2500" u="sng" dirty="0" smtClean="0">
                <a:latin typeface="Times New Roman" pitchFamily="18" charset="0"/>
                <a:cs typeface="Times New Roman" pitchFamily="18" charset="0"/>
              </a:rPr>
              <a:t> ΕΦΑΡΜΟΖΕΤΑΙ Η ΜΕΛΕΤΗ ΤΩ ΦΥΣΙΚΩΝ ΜΕΓΕΘΩΝ</a:t>
            </a:r>
            <a:r>
              <a:rPr lang="el-GR" sz="2500" u="sng" dirty="0" smtClean="0">
                <a:latin typeface="Times New Roman" pitchFamily="18" charset="0"/>
                <a:cs typeface="Times New Roman" pitchFamily="18" charset="0"/>
              </a:rPr>
              <a:t> </a:t>
            </a:r>
            <a:r>
              <a:rPr lang="el-GR" sz="2500" u="sng" dirty="0" smtClean="0">
                <a:latin typeface="Times New Roman" pitchFamily="18" charset="0"/>
                <a:cs typeface="Times New Roman" pitchFamily="18" charset="0"/>
              </a:rPr>
              <a:t>ΣΤΗΝ ΕΞΑΣΚΗΣΗ ΤΩΝ ΔΥΝΑΜΙΚΩΝ </a:t>
            </a:r>
            <a:r>
              <a:rPr lang="el-GR" sz="2500" u="sng" dirty="0" smtClean="0">
                <a:latin typeface="Times New Roman" pitchFamily="18" charset="0"/>
                <a:cs typeface="Times New Roman" pitchFamily="18" charset="0"/>
              </a:rPr>
              <a:t>ΑΘΛΗΜΑΤΩΝ;</a:t>
            </a:r>
            <a:endParaRPr lang="el-GR" sz="2500" dirty="0">
              <a:latin typeface="Times New Roman" pitchFamily="18" charset="0"/>
              <a:cs typeface="Times New Roman" pitchFamily="18" charset="0"/>
            </a:endParaRPr>
          </a:p>
        </p:txBody>
      </p:sp>
      <p:sp>
        <p:nvSpPr>
          <p:cNvPr id="4" name="3 - Θέση περιεχομένου"/>
          <p:cNvSpPr>
            <a:spLocks noGrp="1"/>
          </p:cNvSpPr>
          <p:nvPr>
            <p:ph idx="1"/>
          </p:nvPr>
        </p:nvSpPr>
        <p:spPr>
          <a:xfrm>
            <a:off x="609600" y="1604515"/>
            <a:ext cx="8076843" cy="4343703"/>
          </a:xfrm>
        </p:spPr>
        <p:txBody>
          <a:bodyPr>
            <a:normAutofit/>
          </a:bodyPr>
          <a:lstStyle/>
          <a:p>
            <a:pPr algn="just">
              <a:buNone/>
            </a:pPr>
            <a:r>
              <a:rPr lang="el-GR" sz="1800" dirty="0" smtClean="0">
                <a:latin typeface="Arial" pitchFamily="34" charset="0"/>
                <a:cs typeface="Arial" pitchFamily="34" charset="0"/>
              </a:rPr>
              <a:t>Για καλύτερη κατανόηση δίνονται τα παρακάτω παραδείγματα :</a:t>
            </a:r>
            <a:endParaRPr lang="el-GR" sz="1800" dirty="0" smtClean="0">
              <a:latin typeface="Arial" pitchFamily="34" charset="0"/>
              <a:cs typeface="Arial" pitchFamily="34" charset="0"/>
            </a:endParaRPr>
          </a:p>
          <a:p>
            <a:pPr algn="just">
              <a:buNone/>
            </a:pPr>
            <a:r>
              <a:rPr lang="el-GR" sz="1800" b="1" u="sng" dirty="0" smtClean="0">
                <a:latin typeface="Arial" pitchFamily="34" charset="0"/>
                <a:cs typeface="Arial" pitchFamily="34" charset="0"/>
              </a:rPr>
              <a:t>Τι </a:t>
            </a:r>
            <a:r>
              <a:rPr lang="el-GR" sz="1800" b="1" u="sng" dirty="0" smtClean="0">
                <a:latin typeface="Arial" pitchFamily="34" charset="0"/>
                <a:cs typeface="Arial" pitchFamily="34" charset="0"/>
              </a:rPr>
              <a:t>συμβαίνει  εάν </a:t>
            </a:r>
            <a:r>
              <a:rPr lang="el-GR" sz="1800" b="1" u="sng" dirty="0" smtClean="0">
                <a:latin typeface="Arial" pitchFamily="34" charset="0"/>
                <a:cs typeface="Arial" pitchFamily="34" charset="0"/>
              </a:rPr>
              <a:t>σε μια μάχη το ένα άτομο είναι πιο </a:t>
            </a:r>
            <a:r>
              <a:rPr lang="el-GR" sz="1800" b="1" u="sng" dirty="0" smtClean="0">
                <a:latin typeface="Arial" pitchFamily="34" charset="0"/>
                <a:cs typeface="Arial" pitchFamily="34" charset="0"/>
              </a:rPr>
              <a:t>μεγαλόσωμο;</a:t>
            </a:r>
            <a:r>
              <a:rPr lang="el-GR" sz="1800" dirty="0" smtClean="0">
                <a:latin typeface="Arial" pitchFamily="34" charset="0"/>
                <a:cs typeface="Arial" pitchFamily="34" charset="0"/>
              </a:rPr>
              <a:t/>
            </a:r>
            <a:br>
              <a:rPr lang="el-GR" sz="1800" dirty="0" smtClean="0">
                <a:latin typeface="Arial" pitchFamily="34" charset="0"/>
                <a:cs typeface="Arial" pitchFamily="34" charset="0"/>
              </a:rPr>
            </a:br>
            <a:r>
              <a:rPr lang="el-GR" sz="1800" dirty="0" smtClean="0">
                <a:latin typeface="Arial" pitchFamily="34" charset="0"/>
                <a:cs typeface="Arial" pitchFamily="34" charset="0"/>
              </a:rPr>
              <a:t>Η Μ (μάζα) θα είναι μεγαλύτερη και αυτό θα προκαλέσει </a:t>
            </a:r>
            <a:r>
              <a:rPr lang="el-GR" sz="1800" dirty="0" smtClean="0">
                <a:latin typeface="Arial" pitchFamily="34" charset="0"/>
                <a:cs typeface="Arial" pitchFamily="34" charset="0"/>
              </a:rPr>
              <a:t>την </a:t>
            </a:r>
            <a:r>
              <a:rPr lang="el-GR" sz="1800" dirty="0" smtClean="0">
                <a:latin typeface="Arial" pitchFamily="34" charset="0"/>
                <a:cs typeface="Arial" pitchFamily="34" charset="0"/>
              </a:rPr>
              <a:t>μείωση της α (επιτάχυνση). Γι’ αυτό το λόγο αν </a:t>
            </a:r>
            <a:r>
              <a:rPr lang="el-GR" sz="1800" dirty="0" smtClean="0">
                <a:latin typeface="Arial" pitchFamily="34" charset="0"/>
                <a:cs typeface="Arial" pitchFamily="34" charset="0"/>
              </a:rPr>
              <a:t>κλωτσήσεις </a:t>
            </a:r>
            <a:r>
              <a:rPr lang="el-GR" sz="1800" dirty="0" smtClean="0">
                <a:latin typeface="Arial" pitchFamily="34" charset="0"/>
                <a:cs typeface="Arial" pitchFamily="34" charset="0"/>
              </a:rPr>
              <a:t>ένα άτομο πιο μεγαλόσωμο από εσένα δεν θα πάει τόσο </a:t>
            </a:r>
            <a:r>
              <a:rPr lang="el-GR" sz="1800" dirty="0" smtClean="0">
                <a:latin typeface="Arial" pitchFamily="34" charset="0"/>
                <a:cs typeface="Arial" pitchFamily="34" charset="0"/>
              </a:rPr>
              <a:t>μακριά.</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endParaRPr lang="el-GR" sz="1800" dirty="0" smtClean="0">
              <a:latin typeface="Arial" pitchFamily="34" charset="0"/>
              <a:cs typeface="Arial" pitchFamily="34" charset="0"/>
            </a:endParaRPr>
          </a:p>
          <a:p>
            <a:pPr algn="just">
              <a:buNone/>
            </a:pPr>
            <a:r>
              <a:rPr lang="en-US" sz="1800" b="1" u="sng" dirty="0" smtClean="0">
                <a:latin typeface="Arial" pitchFamily="34" charset="0"/>
                <a:cs typeface="Arial" pitchFamily="34" charset="0"/>
              </a:rPr>
              <a:t>T</a:t>
            </a:r>
            <a:r>
              <a:rPr lang="el-GR" sz="1800" b="1" u="sng" dirty="0" smtClean="0">
                <a:latin typeface="Arial" pitchFamily="34" charset="0"/>
                <a:cs typeface="Arial" pitchFamily="34" charset="0"/>
              </a:rPr>
              <a:t>ι συμβαίνει όταν ένα σώμα </a:t>
            </a:r>
            <a:r>
              <a:rPr lang="el-GR" sz="1800" b="1" u="sng" dirty="0" smtClean="0">
                <a:latin typeface="Arial" pitchFamily="34" charset="0"/>
                <a:cs typeface="Arial" pitchFamily="34" charset="0"/>
              </a:rPr>
              <a:t>κλωτσάει </a:t>
            </a:r>
            <a:r>
              <a:rPr lang="el-GR" sz="1800" b="1" u="sng" dirty="0" smtClean="0">
                <a:latin typeface="Arial" pitchFamily="34" charset="0"/>
                <a:cs typeface="Arial" pitchFamily="34" charset="0"/>
              </a:rPr>
              <a:t>ένα άλλο</a:t>
            </a:r>
            <a:r>
              <a:rPr lang="en-US" sz="1800" b="1" u="sng" dirty="0" smtClean="0">
                <a:latin typeface="Arial" pitchFamily="34" charset="0"/>
                <a:cs typeface="Arial" pitchFamily="34" charset="0"/>
              </a:rPr>
              <a:t>;</a:t>
            </a:r>
            <a:r>
              <a:rPr lang="el-GR" sz="1800" dirty="0" smtClean="0">
                <a:latin typeface="Arial" pitchFamily="34" charset="0"/>
                <a:cs typeface="Arial" pitchFamily="34" charset="0"/>
              </a:rPr>
              <a:t/>
            </a:r>
            <a:br>
              <a:rPr lang="el-GR" sz="1800" dirty="0" smtClean="0">
                <a:latin typeface="Arial" pitchFamily="34" charset="0"/>
                <a:cs typeface="Arial" pitchFamily="34" charset="0"/>
              </a:rPr>
            </a:br>
            <a:r>
              <a:rPr lang="en-US" sz="1800" dirty="0" smtClean="0">
                <a:latin typeface="Arial" pitchFamily="34" charset="0"/>
                <a:cs typeface="Arial" pitchFamily="34" charset="0"/>
              </a:rPr>
              <a:t> </a:t>
            </a:r>
            <a:r>
              <a:rPr lang="el-GR" sz="1800" dirty="0" smtClean="0">
                <a:latin typeface="Arial" pitchFamily="34" charset="0"/>
                <a:cs typeface="Arial" pitchFamily="34" charset="0"/>
              </a:rPr>
              <a:t>Στις ωθητικές κλοτσιές ο κύριος στόχος είναι να κινήσεις το σώμα του άλλου ατόμου. Προσπαθείς να </a:t>
            </a:r>
            <a:r>
              <a:rPr lang="el-GR" sz="1800" dirty="0" smtClean="0">
                <a:latin typeface="Arial" pitchFamily="34" charset="0"/>
                <a:cs typeface="Arial" pitchFamily="34" charset="0"/>
              </a:rPr>
              <a:t>ασκήσεις</a:t>
            </a:r>
            <a:r>
              <a:rPr lang="el-GR" sz="1800" dirty="0" smtClean="0">
                <a:latin typeface="Arial" pitchFamily="34" charset="0"/>
                <a:cs typeface="Arial" pitchFamily="34" charset="0"/>
              </a:rPr>
              <a:t> </a:t>
            </a:r>
            <a:r>
              <a:rPr lang="el-GR" sz="1800" dirty="0" smtClean="0">
                <a:latin typeface="Arial" pitchFamily="34" charset="0"/>
                <a:cs typeface="Arial" pitchFamily="34" charset="0"/>
              </a:rPr>
              <a:t>μια </a:t>
            </a:r>
            <a:r>
              <a:rPr lang="el-GR" sz="1800" dirty="0" smtClean="0">
                <a:latin typeface="Arial" pitchFamily="34" charset="0"/>
                <a:cs typeface="Arial" pitchFamily="34" charset="0"/>
              </a:rPr>
              <a:t>δύναμη η οποία θα μεταφέρει ενέργεια </a:t>
            </a:r>
            <a:r>
              <a:rPr lang="el-GR" sz="1800" dirty="0" smtClean="0">
                <a:latin typeface="Arial" pitchFamily="34" charset="0"/>
                <a:cs typeface="Arial" pitchFamily="34" charset="0"/>
              </a:rPr>
              <a:t>για να </a:t>
            </a:r>
            <a:r>
              <a:rPr lang="el-GR" sz="1800" dirty="0" smtClean="0">
                <a:latin typeface="Arial" pitchFamily="34" charset="0"/>
                <a:cs typeface="Arial" pitchFamily="34" charset="0"/>
              </a:rPr>
              <a:t>προκληθεί </a:t>
            </a:r>
            <a:r>
              <a:rPr lang="el-GR" sz="1800" dirty="0" smtClean="0">
                <a:latin typeface="Arial" pitchFamily="34" charset="0"/>
                <a:cs typeface="Arial" pitchFamily="34" charset="0"/>
              </a:rPr>
              <a:t>στο </a:t>
            </a:r>
            <a:r>
              <a:rPr lang="el-GR" sz="1800" dirty="0" smtClean="0">
                <a:latin typeface="Arial" pitchFamily="34" charset="0"/>
                <a:cs typeface="Arial" pitchFamily="34" charset="0"/>
              </a:rPr>
              <a:t>σώμα του άλλου </a:t>
            </a:r>
            <a:r>
              <a:rPr lang="el-GR" sz="1800" dirty="0" smtClean="0">
                <a:latin typeface="Arial" pitchFamily="34" charset="0"/>
                <a:cs typeface="Arial" pitchFamily="34" charset="0"/>
              </a:rPr>
              <a:t> </a:t>
            </a:r>
            <a:r>
              <a:rPr lang="el-GR" sz="1800" dirty="0" smtClean="0">
                <a:latin typeface="Arial" pitchFamily="34" charset="0"/>
                <a:cs typeface="Arial" pitchFamily="34" charset="0"/>
              </a:rPr>
              <a:t>μια </a:t>
            </a:r>
            <a:r>
              <a:rPr lang="el-GR" sz="1800" dirty="0" smtClean="0">
                <a:latin typeface="Arial" pitchFamily="34" charset="0"/>
                <a:cs typeface="Arial" pitchFamily="34" charset="0"/>
              </a:rPr>
              <a:t>επιτάχυνση και τελικώς κίνηση.</a:t>
            </a:r>
            <a:r>
              <a:rPr lang="el-GR" sz="1800" dirty="0" smtClean="0">
                <a:latin typeface="Arial" pitchFamily="34" charset="0"/>
                <a:cs typeface="Arial" pitchFamily="34" charset="0"/>
              </a:rPr>
              <a:t/>
            </a:r>
            <a:br>
              <a:rPr lang="el-GR" sz="1800" dirty="0" smtClean="0">
                <a:latin typeface="Arial" pitchFamily="34" charset="0"/>
                <a:cs typeface="Arial" pitchFamily="34" charset="0"/>
              </a:rPr>
            </a:br>
            <a:endParaRPr lang="el-GR" sz="1800"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u="sng" dirty="0" smtClean="0">
                <a:latin typeface="Times New Roman" pitchFamily="18" charset="0"/>
                <a:cs typeface="Times New Roman" pitchFamily="18" charset="0"/>
              </a:rPr>
              <a:t>ΠΑΡΑΓΩΓΗ ΔΥΝΑΜΗΣ</a:t>
            </a:r>
            <a:endParaRPr lang="el-GR" sz="2500" dirty="0">
              <a:latin typeface="Times New Roman" pitchFamily="18" charset="0"/>
              <a:cs typeface="Times New Roman" pitchFamily="18" charset="0"/>
            </a:endParaRPr>
          </a:p>
        </p:txBody>
      </p:sp>
      <p:sp>
        <p:nvSpPr>
          <p:cNvPr id="3" name="2 - Ορθογώνιο"/>
          <p:cNvSpPr/>
          <p:nvPr/>
        </p:nvSpPr>
        <p:spPr>
          <a:xfrm>
            <a:off x="323273" y="1357745"/>
            <a:ext cx="5749636" cy="1200329"/>
          </a:xfrm>
          <a:prstGeom prst="rect">
            <a:avLst/>
          </a:prstGeom>
        </p:spPr>
        <p:txBody>
          <a:bodyPr wrap="square">
            <a:spAutoFit/>
          </a:bodyPr>
          <a:lstStyle/>
          <a:p>
            <a:pPr algn="just"/>
            <a:r>
              <a:rPr lang="en-US" dirty="0" smtClean="0">
                <a:latin typeface="Arial" pitchFamily="34" charset="0"/>
                <a:cs typeface="Arial" pitchFamily="34" charset="0"/>
              </a:rPr>
              <a:t>H</a:t>
            </a:r>
            <a:r>
              <a:rPr lang="el-GR" dirty="0" smtClean="0">
                <a:latin typeface="Arial" pitchFamily="34" charset="0"/>
                <a:cs typeface="Arial" pitchFamily="34" charset="0"/>
              </a:rPr>
              <a:t> δύναμη δεν παράγεται μόνο από τους</a:t>
            </a:r>
            <a:r>
              <a:rPr lang="en-US" dirty="0" smtClean="0">
                <a:latin typeface="Arial" pitchFamily="34" charset="0"/>
                <a:cs typeface="Arial" pitchFamily="34" charset="0"/>
              </a:rPr>
              <a:t> </a:t>
            </a:r>
            <a:r>
              <a:rPr lang="el-GR" dirty="0" smtClean="0">
                <a:latin typeface="Arial" pitchFamily="34" charset="0"/>
                <a:cs typeface="Arial" pitchFamily="34" charset="0"/>
              </a:rPr>
              <a:t>μύες, αλλά είναι το αποτέλεσμα μιας συνεργασίας πολλών διαφορετικών μεγεθών</a:t>
            </a:r>
            <a:r>
              <a:rPr lang="en-US" dirty="0" smtClean="0">
                <a:latin typeface="Arial" pitchFamily="34" charset="0"/>
                <a:cs typeface="Arial" pitchFamily="34" charset="0"/>
              </a:rPr>
              <a:t> </a:t>
            </a:r>
            <a:r>
              <a:rPr lang="el-GR" dirty="0" smtClean="0">
                <a:latin typeface="Arial" pitchFamily="34" charset="0"/>
                <a:cs typeface="Arial" pitchFamily="34" charset="0"/>
              </a:rPr>
              <a:t>και μελών του σώματός μας και φυσικά της μυϊκής μας ελαστικότητας.</a:t>
            </a:r>
            <a:endParaRPr lang="el-GR" dirty="0"/>
          </a:p>
        </p:txBody>
      </p:sp>
      <p:pic>
        <p:nvPicPr>
          <p:cNvPr id="4" name="Εικόνα 4" descr="http://www.kungfuportal.gr/images/Dynamh1.gif"/>
          <p:cNvPicPr>
            <a:picLocks noChangeAspect="1"/>
          </p:cNvPicPr>
          <p:nvPr/>
        </p:nvPicPr>
        <p:blipFill>
          <a:blip r:embed="rId2" cstate="print"/>
          <a:srcRect/>
          <a:stretch>
            <a:fillRect/>
          </a:stretch>
        </p:blipFill>
        <p:spPr>
          <a:xfrm>
            <a:off x="1294183" y="3232727"/>
            <a:ext cx="6167719" cy="2438399"/>
          </a:xfrm>
          <a:prstGeom prst="rect">
            <a:avLst/>
          </a:prstGeom>
          <a:noFill/>
          <a:ln>
            <a:noFill/>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u="sng" dirty="0" smtClean="0">
                <a:latin typeface="Times New Roman" pitchFamily="18" charset="0"/>
                <a:cs typeface="Times New Roman" pitchFamily="18" charset="0"/>
              </a:rPr>
              <a:t>ΠΑΡΑΓΩΓΗ ΔΥΝΑΜΗΣ</a:t>
            </a:r>
            <a:endParaRPr lang="el-GR" sz="2500" dirty="0">
              <a:latin typeface="Times New Roman" pitchFamily="18" charset="0"/>
              <a:cs typeface="Times New Roman" pitchFamily="18" charset="0"/>
            </a:endParaRPr>
          </a:p>
        </p:txBody>
      </p:sp>
      <p:sp>
        <p:nvSpPr>
          <p:cNvPr id="3" name="2 - Ορθογώνιο"/>
          <p:cNvSpPr/>
          <p:nvPr/>
        </p:nvSpPr>
        <p:spPr>
          <a:xfrm>
            <a:off x="771237" y="1748320"/>
            <a:ext cx="4572000" cy="2031325"/>
          </a:xfrm>
          <a:prstGeom prst="rect">
            <a:avLst/>
          </a:prstGeom>
        </p:spPr>
        <p:txBody>
          <a:bodyPr>
            <a:spAutoFit/>
          </a:bodyPr>
          <a:lstStyle/>
          <a:p>
            <a:pPr algn="just"/>
            <a:r>
              <a:rPr lang="el-GR" dirty="0" smtClean="0">
                <a:latin typeface="Arial" pitchFamily="34" charset="0"/>
                <a:cs typeface="Arial" pitchFamily="34" charset="0"/>
              </a:rPr>
              <a:t>Αν κάποιος αθλητής, λοιπόν, δεν μπορεί να επιτύχει πολύ μεγάλες ταχύτητες, μπορεί να εκπαιδευτεί στο να διατηρεί την επαφή στο χτύπημα σε πολύ μικρό χρόνο, ώστε να παράγει εξίσου πολύ μεγάλη δύναμη σε ελάχιστο χρονικό διάστημα.</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l-GR" dirty="0">
              <a:latin typeface="Arial" pitchFamily="34" charset="0"/>
              <a:cs typeface="Arial" pitchFamily="34" charset="0"/>
            </a:endParaRPr>
          </a:p>
        </p:txBody>
      </p:sp>
      <p:pic>
        <p:nvPicPr>
          <p:cNvPr id="4" name="Εικόνα 5" descr="http://www.kungfuportal.gr/images/Dynamh3.gif"/>
          <p:cNvPicPr>
            <a:picLocks noChangeAspect="1"/>
          </p:cNvPicPr>
          <p:nvPr/>
        </p:nvPicPr>
        <p:blipFill>
          <a:blip r:embed="rId2" cstate="print"/>
          <a:srcRect/>
          <a:stretch>
            <a:fillRect/>
          </a:stretch>
        </p:blipFill>
        <p:spPr>
          <a:xfrm>
            <a:off x="4579413" y="4037172"/>
            <a:ext cx="4384659" cy="2576063"/>
          </a:xfrm>
          <a:prstGeom prst="rect">
            <a:avLst/>
          </a:prstGeom>
          <a:noFill/>
          <a:ln>
            <a:noFill/>
          </a:ln>
        </p:spPr>
      </p:pic>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normAutofit/>
          </a:bodyPr>
          <a:lstStyle/>
          <a:p>
            <a:pPr lvl="0">
              <a:buNone/>
            </a:pPr>
            <a:r>
              <a:rPr lang="el-GR" sz="2800" b="1" u="sng" dirty="0" smtClean="0">
                <a:latin typeface="+mn-lt"/>
                <a:cs typeface="Arial" panose="020B0604020202020204" pitchFamily="34" charset="0"/>
              </a:rPr>
              <a:t>ΕΚΠΑΙΔΕΥΣΗ</a:t>
            </a:r>
            <a:endParaRPr lang="el-GR" sz="2800" b="1" u="sng" dirty="0">
              <a:latin typeface="+mn-lt"/>
              <a:cs typeface="Arial" panose="020B0604020202020204" pitchFamily="34" charset="0"/>
            </a:endParaRPr>
          </a:p>
        </p:txBody>
      </p:sp>
      <p:sp>
        <p:nvSpPr>
          <p:cNvPr id="3" name="Θέση περιεχομένου 3"/>
          <p:cNvSpPr txBox="1">
            <a:spLocks noGrp="1"/>
          </p:cNvSpPr>
          <p:nvPr>
            <p:ph idx="1"/>
          </p:nvPr>
        </p:nvSpPr>
        <p:spPr>
          <a:xfrm>
            <a:off x="457200" y="1604516"/>
            <a:ext cx="8229243" cy="1674394"/>
          </a:xfrm>
        </p:spPr>
        <p:txBody>
          <a:bodyPr/>
          <a:lstStyle/>
          <a:p>
            <a:pPr lvl="0"/>
            <a:r>
              <a:rPr lang="el-GR" sz="1800" dirty="0">
                <a:latin typeface="+mj-lt"/>
              </a:rPr>
              <a:t>Η εκπαίδευση με βάρη σηκώνοντας μεγάλες ποσότητες κιλών, </a:t>
            </a:r>
            <a:r>
              <a:rPr lang="el-GR" sz="1800" dirty="0" smtClean="0">
                <a:latin typeface="+mj-lt"/>
              </a:rPr>
              <a:t>είναι λιγότερο αποδοτική από το να χρησιμοποιούμε </a:t>
            </a:r>
            <a:r>
              <a:rPr lang="el-GR" sz="1800" dirty="0">
                <a:latin typeface="+mj-lt"/>
              </a:rPr>
              <a:t>βάρη πολύ μικρότερων </a:t>
            </a:r>
            <a:r>
              <a:rPr lang="el-GR" sz="1800" dirty="0" smtClean="0">
                <a:latin typeface="+mj-lt"/>
              </a:rPr>
              <a:t>κιλών. Ακόμα έχει αποδειχτεί πως οι αργές και σωστές επαναλήψεις έχουν σημαντικά αποτελέσματα στην εκγύμναση του σώματος.</a:t>
            </a:r>
            <a:endParaRPr lang="en-US" sz="1800" dirty="0" smtClean="0">
              <a:latin typeface="+mj-lt"/>
            </a:endParaRPr>
          </a:p>
          <a:p>
            <a:pPr lvl="0"/>
            <a:r>
              <a:rPr lang="el-GR" sz="1800" dirty="0" smtClean="0">
                <a:latin typeface="+mj-lt"/>
              </a:rPr>
              <a:t>Η </a:t>
            </a:r>
            <a:r>
              <a:rPr lang="el-GR" sz="1800" dirty="0">
                <a:latin typeface="+mj-lt"/>
              </a:rPr>
              <a:t>εκπαίδευση στη </a:t>
            </a:r>
            <a:r>
              <a:rPr lang="el-GR" sz="1800" dirty="0" smtClean="0">
                <a:latin typeface="+mj-lt"/>
              </a:rPr>
              <a:t>σκιαμαχία.</a:t>
            </a:r>
            <a:endParaRPr lang="el-GR" sz="1800" dirty="0">
              <a:latin typeface="+mj-lt"/>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0447" y="3600281"/>
            <a:ext cx="4767286" cy="2772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u="sng" dirty="0" smtClean="0">
                <a:latin typeface="Times New Roman" pitchFamily="18" charset="0"/>
                <a:cs typeface="Times New Roman" pitchFamily="18" charset="0"/>
              </a:rPr>
              <a:t>ΕΚΠΑΙΔΕΥΣΗ</a:t>
            </a:r>
            <a:endParaRPr lang="el-GR" sz="2500" dirty="0">
              <a:latin typeface="Times New Roman" pitchFamily="18" charset="0"/>
              <a:cs typeface="Times New Roman" pitchFamily="18" charset="0"/>
            </a:endParaRPr>
          </a:p>
        </p:txBody>
      </p:sp>
      <p:sp>
        <p:nvSpPr>
          <p:cNvPr id="3" name="2 - Ορθογώνιο"/>
          <p:cNvSpPr/>
          <p:nvPr/>
        </p:nvSpPr>
        <p:spPr>
          <a:xfrm>
            <a:off x="637310" y="1065197"/>
            <a:ext cx="8081817" cy="2585323"/>
          </a:xfrm>
          <a:prstGeom prst="rect">
            <a:avLst/>
          </a:prstGeom>
        </p:spPr>
        <p:txBody>
          <a:bodyPr wrap="square">
            <a:spAutoFit/>
          </a:bodyPr>
          <a:lstStyle/>
          <a:p>
            <a:pPr algn="just"/>
            <a:r>
              <a:rPr lang="el-GR" u="sng" dirty="0" smtClean="0">
                <a:latin typeface="Arial" pitchFamily="34" charset="0"/>
                <a:cs typeface="Arial" pitchFamily="34" charset="0"/>
              </a:rPr>
              <a:t>Τι θα πρέπει τελικά να κάνουμε σε μια προπόνηση ;</a:t>
            </a:r>
            <a:r>
              <a:rPr lang="el-GR" dirty="0" smtClean="0">
                <a:latin typeface="Arial" pitchFamily="34" charset="0"/>
                <a:cs typeface="Arial" pitchFamily="34" charset="0"/>
              </a:rPr>
              <a:t/>
            </a:r>
            <a:br>
              <a:rPr lang="el-GR" dirty="0" smtClean="0">
                <a:latin typeface="Arial" pitchFamily="34" charset="0"/>
                <a:cs typeface="Arial" pitchFamily="34" charset="0"/>
              </a:rPr>
            </a:br>
            <a:r>
              <a:rPr lang="el-GR" dirty="0" smtClean="0">
                <a:latin typeface="Arial" pitchFamily="34" charset="0"/>
                <a:cs typeface="Arial" pitchFamily="34" charset="0"/>
              </a:rPr>
              <a:t>	</a:t>
            </a:r>
            <a:br>
              <a:rPr lang="el-GR" dirty="0" smtClean="0">
                <a:latin typeface="Arial" pitchFamily="34" charset="0"/>
                <a:cs typeface="Arial" pitchFamily="34" charset="0"/>
              </a:rPr>
            </a:br>
            <a:r>
              <a:rPr lang="el-GR" dirty="0" smtClean="0">
                <a:latin typeface="Arial" pitchFamily="34" charset="0"/>
                <a:cs typeface="Arial" pitchFamily="34" charset="0"/>
              </a:rPr>
              <a:t>Επιθυμούμε να επιτύχουμε την καλύτερη δυνατή ισορροπία, άρα όλες οι μυϊκές ομάδες θα πρέπει να εκγυμναστούν ώστε να συνεργάζονται τέλεια.</a:t>
            </a:r>
            <a:br>
              <a:rPr lang="el-GR" dirty="0" smtClean="0">
                <a:latin typeface="Arial" pitchFamily="34" charset="0"/>
                <a:cs typeface="Arial" pitchFamily="34" charset="0"/>
              </a:rPr>
            </a:br>
            <a:r>
              <a:rPr lang="el-GR" dirty="0" smtClean="0">
                <a:latin typeface="Arial" pitchFamily="34" charset="0"/>
                <a:cs typeface="Arial" pitchFamily="34" charset="0"/>
              </a:rPr>
              <a:t>	</a:t>
            </a:r>
            <a:br>
              <a:rPr lang="el-GR" dirty="0" smtClean="0">
                <a:latin typeface="Arial" pitchFamily="34" charset="0"/>
                <a:cs typeface="Arial" pitchFamily="34" charset="0"/>
              </a:rPr>
            </a:br>
            <a:r>
              <a:rPr lang="el-GR" dirty="0" smtClean="0">
                <a:latin typeface="Arial" pitchFamily="34" charset="0"/>
                <a:cs typeface="Arial" pitchFamily="34" charset="0"/>
              </a:rPr>
              <a:t>Απαιτείται ,βέβαια, κόπος, επανάληψη, χρόνος, επιμονή στο στόχο, βελτίωση σφαιρικά της σωματικής μας και της φυσικής μας κατάστασης και, τέλος, πνευματική και σωματική χαλάρωση.</a:t>
            </a:r>
            <a:r>
              <a:rPr lang="en-US" dirty="0" smtClean="0">
                <a:latin typeface="Arial" pitchFamily="34" charset="0"/>
                <a:cs typeface="Arial" pitchFamily="34" charset="0"/>
              </a:rPr>
              <a:t/>
            </a:r>
            <a:br>
              <a:rPr lang="en-US" dirty="0" smtClean="0">
                <a:latin typeface="Arial" pitchFamily="34" charset="0"/>
                <a:cs typeface="Arial" pitchFamily="34" charset="0"/>
              </a:rPr>
            </a:br>
            <a:r>
              <a:rPr lang="el-GR" dirty="0" smtClean="0">
                <a:latin typeface="Arial" pitchFamily="34" charset="0"/>
                <a:cs typeface="Arial" pitchFamily="34" charset="0"/>
              </a:rPr>
              <a:t>	</a:t>
            </a:r>
            <a:endParaRPr lang="el-GR"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3304" y="3509818"/>
            <a:ext cx="3887306" cy="30851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90500"/>
            <a:ext cx="8229600" cy="1066800"/>
          </a:xfrm>
        </p:spPr>
        <p:txBody>
          <a:bodyPr>
            <a:normAutofit/>
          </a:bodyPr>
          <a:lstStyle/>
          <a:p>
            <a:r>
              <a:rPr lang="el-GR" sz="2500" u="sng" dirty="0" smtClean="0">
                <a:latin typeface="Times New Roman" pitchFamily="18" charset="0"/>
                <a:cs typeface="Times New Roman" pitchFamily="18" charset="0"/>
              </a:rPr>
              <a:t>ΣΥΣΧΕΤΙΣΜΟΣ ΜΥΙΚΗΣ ΕΛΑΣΤΙΚΟΤΗΤΑΣ ΚΑΙ ΜΑΧΗΤΙΚΗΣ ΙΚΑΝΟΤΗΤΑΣ </a:t>
            </a:r>
            <a:endParaRPr lang="el-GR" sz="2500" dirty="0">
              <a:latin typeface="Times New Roman" pitchFamily="18" charset="0"/>
              <a:cs typeface="Times New Roman" pitchFamily="18" charset="0"/>
            </a:endParaRPr>
          </a:p>
        </p:txBody>
      </p:sp>
      <p:sp>
        <p:nvSpPr>
          <p:cNvPr id="3" name="2 - Ορθογώνιο"/>
          <p:cNvSpPr/>
          <p:nvPr/>
        </p:nvSpPr>
        <p:spPr>
          <a:xfrm>
            <a:off x="247649" y="1502919"/>
            <a:ext cx="7515225" cy="2031325"/>
          </a:xfrm>
          <a:prstGeom prst="rect">
            <a:avLst/>
          </a:prstGeom>
        </p:spPr>
        <p:txBody>
          <a:bodyPr wrap="square">
            <a:spAutoFit/>
          </a:bodyPr>
          <a:lstStyle/>
          <a:p>
            <a:pPr algn="just"/>
            <a:r>
              <a:rPr lang="el-GR" dirty="0" smtClean="0">
                <a:latin typeface="Arial" panose="020B0604020202020204" pitchFamily="34" charset="0"/>
                <a:cs typeface="Arial" panose="020B0604020202020204" pitchFamily="34" charset="0"/>
              </a:rPr>
              <a:t>Η μαχητική ικανότητα σχετίζεται με την ικανότητα αντίληψης, την προσαρμοστικότητα αλλά ταυτόχρονα και με την ελαστικότητα των μυϊκών ομάδων που συμμετέχουν στην κίνηση.</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l-GR" u="sng" dirty="0" smtClean="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l-GR" dirty="0" smtClean="0">
                <a:latin typeface="Arial" panose="020B0604020202020204" pitchFamily="34" charset="0"/>
                <a:cs typeface="Arial" panose="020B0604020202020204" pitchFamily="34" charset="0"/>
              </a:rPr>
              <a:t>Το μυϊκό μας σύστημα κατά την εκτέλεση μιας τεχνικής </a:t>
            </a:r>
            <a:br>
              <a:rPr lang="el-GR" dirty="0" smtClean="0">
                <a:latin typeface="Arial" panose="020B0604020202020204" pitchFamily="34" charset="0"/>
                <a:cs typeface="Arial" panose="020B0604020202020204" pitchFamily="34" charset="0"/>
              </a:rPr>
            </a:br>
            <a:r>
              <a:rPr lang="el-GR" dirty="0" smtClean="0">
                <a:latin typeface="Arial" panose="020B0604020202020204" pitchFamily="34" charset="0"/>
                <a:cs typeface="Arial" panose="020B0604020202020204" pitchFamily="34" charset="0"/>
              </a:rPr>
              <a:t>μπορούμε να το συσχετίσουμε με την ελαστική κίνηση ενός ελατηρίου που μαζεύει και τεντώνει αποθηκεύοντας και παράγοντας ενέργεια</a:t>
            </a:r>
            <a:r>
              <a:rPr lang="en-US" dirty="0" smtClean="0">
                <a:latin typeface="Arial" panose="020B0604020202020204" pitchFamily="34" charset="0"/>
                <a:cs typeface="Arial" panose="020B0604020202020204" pitchFamily="34" charset="0"/>
              </a:rPr>
              <a:t>.</a:t>
            </a:r>
            <a:r>
              <a:rPr lang="el-GR"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5894" y="3927186"/>
            <a:ext cx="3655292" cy="27414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524</TotalTime>
  <Words>405</Words>
  <Application>Microsoft Office PowerPoint</Application>
  <PresentationFormat>Προβολή στην οθόνη (4:3)</PresentationFormat>
  <Paragraphs>46</Paragraphs>
  <Slides>11</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Αποκορύφωμα</vt:lpstr>
      <vt:lpstr>PROJECT</vt:lpstr>
      <vt:lpstr>  ΘΕΩΡΗΤΙΚΟ ΜΕΡΟΣ-ΚΟΙΝΩΝΙΚΗ ΠΡΟΣΦΟΡΑ ΕΡΕΥΝΑΣ </vt:lpstr>
      <vt:lpstr>ΒΑΣΙΚΑ ΜΕΓΕΘΗ</vt:lpstr>
      <vt:lpstr>ΠΩΣ ΌΜΩΣ ΕΦΑΡΜΟΖΕΤΑΙ Η ΜΕΛΕΤΗ ΤΩ ΦΥΣΙΚΩΝ ΜΕΓΕΘΩΝ ΣΤΗΝ ΕΞΑΣΚΗΣΗ ΤΩΝ ΔΥΝΑΜΙΚΩΝ ΑΘΛΗΜΑΤΩΝ;</vt:lpstr>
      <vt:lpstr>ΠΑΡΑΓΩΓΗ ΔΥΝΑΜΗΣ</vt:lpstr>
      <vt:lpstr>ΠΑΡΑΓΩΓΗ ΔΥΝΑΜΗΣ</vt:lpstr>
      <vt:lpstr>ΕΚΠΑΙΔΕΥΣΗ</vt:lpstr>
      <vt:lpstr>ΕΚΠΑΙΔΕΥΣΗ</vt:lpstr>
      <vt:lpstr>ΣΥΣΧΕΤΙΣΜΟΣ ΜΥΙΚΗΣ ΕΛΑΣΤΙΚΟΤΗΤΑΣ ΚΑΙ ΜΑΧΗΤΙΚΗΣ ΙΚΑΝΟΤΗΤΑΣ </vt:lpstr>
      <vt:lpstr>ΣΗΜΑΣΙΑ ΕΛΑΣΤΙΚΟΤΗΤΑΣ</vt:lpstr>
      <vt:lpstr>ΣΥΓΚΡΙΣΗ ΕΛΑΣΤΙΚΩΝ ΚΑΙ ΣΚΛΗΡΩΝ ΜΥΩΝ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dc:title>
  <dc:creator>06 Γ¨Εργαστήριο Ψυχικού</dc:creator>
  <cp:lastModifiedBy>ALEX</cp:lastModifiedBy>
  <cp:revision>57</cp:revision>
  <dcterms:created xsi:type="dcterms:W3CDTF">2015-03-19T11:44:52Z</dcterms:created>
  <dcterms:modified xsi:type="dcterms:W3CDTF">2015-05-06T17:33:03Z</dcterms:modified>
</cp:coreProperties>
</file>