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9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25B7A-A467-4549-B236-AC6719F3E364}" type="datetimeFigureOut">
              <a:rPr lang="el-GR" smtClean="0"/>
              <a:pPr/>
              <a:t>15/1/2015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01B7B-562D-4FC6-91A0-AEA7116014B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906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8D35-E969-4C10-896D-CA25E9CC9C63}" type="datetimeFigureOut">
              <a:rPr lang="el-GR" smtClean="0"/>
              <a:pPr/>
              <a:t>15/1/2015</a:t>
            </a:fld>
            <a:endParaRPr lang="el-GR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F263A4-724F-4229-B365-E63D69258465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8D35-E969-4C10-896D-CA25E9CC9C63}" type="datetimeFigureOut">
              <a:rPr lang="el-GR" smtClean="0"/>
              <a:pPr/>
              <a:t>15/1/2015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263A4-724F-4229-B365-E63D6925846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8D35-E969-4C10-896D-CA25E9CC9C63}" type="datetimeFigureOut">
              <a:rPr lang="el-GR" smtClean="0"/>
              <a:pPr/>
              <a:t>15/1/2015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263A4-724F-4229-B365-E63D6925846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8D35-E969-4C10-896D-CA25E9CC9C63}" type="datetimeFigureOut">
              <a:rPr lang="el-GR" smtClean="0"/>
              <a:pPr/>
              <a:t>15/1/2015</a:t>
            </a:fld>
            <a:endParaRPr lang="el-GR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F263A4-724F-4229-B365-E63D69258465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8D35-E969-4C10-896D-CA25E9CC9C63}" type="datetimeFigureOut">
              <a:rPr lang="el-GR" smtClean="0"/>
              <a:pPr/>
              <a:t>15/1/2015</a:t>
            </a:fld>
            <a:endParaRPr lang="el-GR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F263A4-724F-4229-B365-E63D69258465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8D35-E969-4C10-896D-CA25E9CC9C63}" type="datetimeFigureOut">
              <a:rPr lang="el-GR" smtClean="0"/>
              <a:pPr/>
              <a:t>15/1/2015</a:t>
            </a:fld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F263A4-724F-4229-B365-E63D69258465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8D35-E969-4C10-896D-CA25E9CC9C63}" type="datetimeFigureOut">
              <a:rPr lang="el-GR" smtClean="0"/>
              <a:pPr/>
              <a:t>15/1/2015</a:t>
            </a:fld>
            <a:endParaRPr lang="el-GR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F263A4-724F-4229-B365-E63D69258465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8D35-E969-4C10-896D-CA25E9CC9C63}" type="datetimeFigureOut">
              <a:rPr lang="el-GR" smtClean="0"/>
              <a:pPr/>
              <a:t>15/1/2015</a:t>
            </a:fld>
            <a:endParaRPr lang="el-G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F263A4-724F-4229-B365-E63D69258465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8D35-E969-4C10-896D-CA25E9CC9C63}" type="datetimeFigureOut">
              <a:rPr lang="el-GR" smtClean="0"/>
              <a:pPr/>
              <a:t>15/1/2015</a:t>
            </a:fld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F263A4-724F-4229-B365-E63D69258465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8D35-E969-4C10-896D-CA25E9CC9C63}" type="datetimeFigureOut">
              <a:rPr lang="el-GR" smtClean="0"/>
              <a:pPr/>
              <a:t>15/1/2015</a:t>
            </a:fld>
            <a:endParaRPr lang="el-GR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F263A4-724F-4229-B365-E63D69258465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8D35-E969-4C10-896D-CA25E9CC9C63}" type="datetimeFigureOut">
              <a:rPr lang="el-GR" smtClean="0"/>
              <a:pPr/>
              <a:t>15/1/2015</a:t>
            </a:fld>
            <a:endParaRPr lang="el-GR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F263A4-724F-4229-B365-E63D69258465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9108D35-E969-4C10-896D-CA25E9CC9C63}" type="datetimeFigureOut">
              <a:rPr lang="el-GR" smtClean="0"/>
              <a:pPr/>
              <a:t>15/1/2015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BF263A4-724F-4229-B365-E63D6925846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395536" y="3933056"/>
            <a:ext cx="8229600" cy="720080"/>
          </a:xfrm>
        </p:spPr>
        <p:txBody>
          <a:bodyPr/>
          <a:lstStyle/>
          <a:p>
            <a:r>
              <a:rPr lang="en-US" b="1" dirty="0" smtClean="0">
                <a:ln w="1905"/>
                <a:solidFill>
                  <a:srgbClr val="F5940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TAE KWON DO</a:t>
            </a:r>
            <a:br>
              <a:rPr lang="en-US" b="1" dirty="0" smtClean="0">
                <a:ln w="1905"/>
                <a:solidFill>
                  <a:srgbClr val="F5940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l-GR" sz="1800" b="1" dirty="0" smtClean="0">
                <a:ln w="1905"/>
                <a:solidFill>
                  <a:srgbClr val="F5940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επιμέλεια: Καπνίδου Δάφνη, Δρυμούση Μαρία, Κώστα Χρυσούλα, </a:t>
            </a:r>
            <a:r>
              <a:rPr lang="el-GR" sz="1800" b="1" smtClean="0">
                <a:ln w="1905"/>
                <a:solidFill>
                  <a:srgbClr val="F5940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Διγενή Μαρκέλλα</a:t>
            </a:r>
            <a:r>
              <a:rPr lang="el-GR" sz="1400" b="1" smtClean="0">
                <a:ln w="1905"/>
                <a:solidFill>
                  <a:srgbClr val="F5940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l-GR" b="1" dirty="0">
              <a:ln w="1905"/>
              <a:solidFill>
                <a:srgbClr val="F59405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6495210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260648"/>
            <a:ext cx="5256584" cy="46805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000" dirty="0" smtClean="0">
                <a:latin typeface="Century Gothic" pitchFamily="34" charset="0"/>
              </a:rPr>
              <a:t>Το</a:t>
            </a:r>
            <a:r>
              <a:rPr lang="el-GR" sz="2000" dirty="0">
                <a:latin typeface="Century Gothic" pitchFamily="34" charset="0"/>
              </a:rPr>
              <a:t> </a:t>
            </a:r>
            <a:r>
              <a:rPr lang="el-GR" sz="2000" b="1" dirty="0">
                <a:latin typeface="Century Gothic" pitchFamily="34" charset="0"/>
              </a:rPr>
              <a:t>Τάε Κβον Ντο</a:t>
            </a:r>
            <a:r>
              <a:rPr lang="el-GR" sz="2000" dirty="0">
                <a:latin typeface="Century Gothic" pitchFamily="34" charset="0"/>
              </a:rPr>
              <a:t> </a:t>
            </a:r>
            <a:r>
              <a:rPr lang="el-GR" sz="2000" dirty="0" smtClean="0">
                <a:latin typeface="Century Gothic" pitchFamily="34" charset="0"/>
              </a:rPr>
              <a:t>είναι </a:t>
            </a:r>
            <a:r>
              <a:rPr lang="el-GR" sz="2000" dirty="0">
                <a:latin typeface="Century Gothic" pitchFamily="34" charset="0"/>
              </a:rPr>
              <a:t>η πιο δημοφιλής κορεάτικη πολεμική τέχνη και το εθνικό σπορ της </a:t>
            </a:r>
            <a:r>
              <a:rPr lang="el-GR" sz="2000" dirty="0" smtClean="0">
                <a:latin typeface="Century Gothic" pitchFamily="34" charset="0"/>
              </a:rPr>
              <a:t>Κορέας. </a:t>
            </a:r>
            <a:r>
              <a:rPr lang="el-GR" sz="2000" dirty="0">
                <a:latin typeface="Century Gothic" pitchFamily="34" charset="0"/>
              </a:rPr>
              <a:t>Είναι μια από τις πιο διαδομένες πολεμικές τέχνες παγκοσμίως και από το </a:t>
            </a:r>
            <a:r>
              <a:rPr lang="en-US" sz="2000" smtClean="0">
                <a:latin typeface="Century Gothic" pitchFamily="34" charset="0"/>
              </a:rPr>
              <a:t>1994</a:t>
            </a:r>
            <a:r>
              <a:rPr lang="el-GR" sz="2000" smtClean="0">
                <a:latin typeface="Century Gothic" pitchFamily="34" charset="0"/>
              </a:rPr>
              <a:t> </a:t>
            </a:r>
            <a:r>
              <a:rPr lang="el-GR" sz="2000" dirty="0">
                <a:latin typeface="Century Gothic" pitchFamily="34" charset="0"/>
              </a:rPr>
              <a:t>το αγωνιστικό κομμάτι της μάχης έγινε επίσημο Ολυμπιακό </a:t>
            </a:r>
            <a:r>
              <a:rPr lang="el-GR" sz="2000" dirty="0" smtClean="0">
                <a:latin typeface="Century Gothic" pitchFamily="34" charset="0"/>
              </a:rPr>
              <a:t>αγώνισμα</a:t>
            </a:r>
            <a:endParaRPr lang="el-GR" sz="2000" dirty="0">
              <a:latin typeface="Century Gothic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000" dirty="0">
                <a:latin typeface="Century Gothic" pitchFamily="34" charset="0"/>
              </a:rPr>
              <a:t>Στα Κορεάτικα </a:t>
            </a:r>
            <a:r>
              <a:rPr lang="el-GR" sz="2000" i="1" dirty="0">
                <a:latin typeface="Century Gothic" pitchFamily="34" charset="0"/>
              </a:rPr>
              <a:t>Τάε</a:t>
            </a:r>
            <a:r>
              <a:rPr lang="el-GR" sz="2000" dirty="0">
                <a:latin typeface="Century Gothic" pitchFamily="34" charset="0"/>
              </a:rPr>
              <a:t> </a:t>
            </a:r>
            <a:r>
              <a:rPr lang="el-GR" sz="2000" dirty="0" smtClean="0">
                <a:latin typeface="Century Gothic" pitchFamily="34" charset="0"/>
              </a:rPr>
              <a:t>σημαίνει «πόδι</a:t>
            </a:r>
            <a:r>
              <a:rPr lang="el-GR" sz="2000" dirty="0">
                <a:latin typeface="Century Gothic" pitchFamily="34" charset="0"/>
              </a:rPr>
              <a:t>», </a:t>
            </a:r>
            <a:r>
              <a:rPr lang="el-GR" sz="2000" i="1" dirty="0">
                <a:latin typeface="Century Gothic" pitchFamily="34" charset="0"/>
              </a:rPr>
              <a:t>Κβον</a:t>
            </a:r>
            <a:r>
              <a:rPr lang="el-GR" sz="2000" dirty="0">
                <a:latin typeface="Century Gothic" pitchFamily="34" charset="0"/>
              </a:rPr>
              <a:t> σημαίνει «χέρι» και </a:t>
            </a:r>
            <a:r>
              <a:rPr lang="el-GR" sz="2000" i="1" dirty="0">
                <a:latin typeface="Century Gothic" pitchFamily="34" charset="0"/>
              </a:rPr>
              <a:t>Ντο</a:t>
            </a:r>
            <a:r>
              <a:rPr lang="el-GR" sz="2000" dirty="0">
                <a:latin typeface="Century Gothic" pitchFamily="34" charset="0"/>
              </a:rPr>
              <a:t> σημαίνει «</a:t>
            </a:r>
            <a:r>
              <a:rPr lang="el-GR" sz="2000" dirty="0" smtClean="0">
                <a:latin typeface="Century Gothic" pitchFamily="34" charset="0"/>
              </a:rPr>
              <a:t>μυαλό».</a:t>
            </a:r>
            <a:endParaRPr lang="el-GR" sz="2000" dirty="0">
              <a:latin typeface="Century Gothic" pitchFamily="34" charset="0"/>
            </a:endParaRPr>
          </a:p>
          <a:p>
            <a:pPr>
              <a:buFont typeface="Wingdings" pitchFamily="2" charset="2"/>
              <a:buChar char="Ø"/>
            </a:pPr>
            <a:endParaRPr lang="el-GR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0506">
            <a:off x="5434974" y="842933"/>
            <a:ext cx="2927372" cy="2845296"/>
          </a:xfrm>
          <a:prstGeom prst="rect">
            <a:avLst/>
          </a:prstGeom>
        </p:spPr>
      </p:pic>
      <p:pic>
        <p:nvPicPr>
          <p:cNvPr id="4" name="3 - Εικόνα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4221088"/>
            <a:ext cx="4392488" cy="2317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81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079770" y="1196752"/>
            <a:ext cx="6096000" cy="4824536"/>
          </a:xfrm>
        </p:spPr>
        <p:txBody>
          <a:bodyPr>
            <a:normAutofit/>
          </a:bodyPr>
          <a:lstStyle/>
          <a:p>
            <a:pPr marL="475488" indent="-457200">
              <a:buFont typeface="Wingdings" pitchFamily="2" charset="2"/>
              <a:buChar char="Ø"/>
            </a:pPr>
            <a:r>
              <a:rPr lang="el-GR" sz="2000" dirty="0" smtClean="0">
                <a:latin typeface="Century Gothic" pitchFamily="34" charset="0"/>
              </a:rPr>
              <a:t>Δημιουργήθηκε από τους πρόγονους των Κορεατών στην προσπάθειά τους να αμυνθούν εναντίον των εχθρών τους</a:t>
            </a:r>
          </a:p>
          <a:p>
            <a:pPr marL="475488" indent="-457200">
              <a:buFont typeface="Wingdings" pitchFamily="2" charset="2"/>
              <a:buChar char="Ø"/>
            </a:pPr>
            <a:r>
              <a:rPr lang="el-GR" sz="2000" dirty="0" smtClean="0">
                <a:latin typeface="Century Gothic" pitchFamily="34" charset="0"/>
              </a:rPr>
              <a:t>Τα βασίλεια </a:t>
            </a:r>
            <a:r>
              <a:rPr lang="el-GR" sz="2000" dirty="0">
                <a:latin typeface="Century Gothic" pitchFamily="34" charset="0"/>
              </a:rPr>
              <a:t>των ΣΙΛΑ (57 π.χ. - 936 μΧ</a:t>
            </a:r>
            <a:r>
              <a:rPr lang="el-GR" sz="2000" dirty="0" smtClean="0">
                <a:latin typeface="Century Gothic" pitchFamily="34" charset="0"/>
              </a:rPr>
              <a:t>.), των</a:t>
            </a:r>
            <a:r>
              <a:rPr lang="el-GR" sz="2000" dirty="0">
                <a:latin typeface="Century Gothic" pitchFamily="34" charset="0"/>
              </a:rPr>
              <a:t> ΚΟΚΟΥΡΙΟ (37 π.χ. - 668 μΧ.) </a:t>
            </a:r>
            <a:r>
              <a:rPr lang="el-GR" sz="2000" dirty="0" smtClean="0">
                <a:latin typeface="Century Gothic" pitchFamily="34" charset="0"/>
              </a:rPr>
              <a:t>και των</a:t>
            </a:r>
            <a:r>
              <a:rPr lang="el-GR" sz="2000" dirty="0">
                <a:latin typeface="Century Gothic" pitchFamily="34" charset="0"/>
              </a:rPr>
              <a:t> ΠΑΕΚΤΣΕ (18 π.χ. - 660 μΧ</a:t>
            </a:r>
            <a:r>
              <a:rPr lang="el-GR" sz="2000" dirty="0" smtClean="0">
                <a:latin typeface="Century Gothic" pitchFamily="34" charset="0"/>
              </a:rPr>
              <a:t>.) ανέπτυξαν διάφορες </a:t>
            </a:r>
            <a:r>
              <a:rPr lang="el-GR" sz="2000" dirty="0">
                <a:latin typeface="Century Gothic" pitchFamily="34" charset="0"/>
              </a:rPr>
              <a:t>πολεμικές τέχνες</a:t>
            </a:r>
            <a:endParaRPr lang="el-GR" sz="2000" dirty="0" smtClean="0">
              <a:latin typeface="Century Gothic" pitchFamily="34" charset="0"/>
            </a:endParaRPr>
          </a:p>
          <a:p>
            <a:pPr marL="475488" indent="-457200">
              <a:buFont typeface="Wingdings" pitchFamily="2" charset="2"/>
              <a:buChar char="Ø"/>
            </a:pPr>
            <a:r>
              <a:rPr lang="el-GR" sz="2000" dirty="0" smtClean="0">
                <a:latin typeface="Century Gothic" pitchFamily="34" charset="0"/>
              </a:rPr>
              <a:t>Μετά τον Β’ Παγκόσμιο Πόλεμο πολλοί δάσκαλοι επιστρέφουν στην Κορέα και στην προσπάθειά τους να ενοποιηθούν, υιοθέτησαν ένα νέο όνομα το </a:t>
            </a:r>
            <a:r>
              <a:rPr lang="en-US" sz="2000" dirty="0" smtClean="0">
                <a:latin typeface="Century Gothic" pitchFamily="34" charset="0"/>
              </a:rPr>
              <a:t>TAE KWON DO</a:t>
            </a:r>
            <a:endParaRPr lang="el-GR" sz="2000" dirty="0">
              <a:latin typeface="Century Gothic" pitchFamily="34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543800" cy="914400"/>
          </a:xfrm>
        </p:spPr>
        <p:txBody>
          <a:bodyPr/>
          <a:lstStyle/>
          <a:p>
            <a:pPr algn="ctr"/>
            <a:r>
              <a:rPr lang="el-GR" dirty="0" smtClean="0"/>
              <a:t>Ιστορία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44824"/>
            <a:ext cx="2294280" cy="3447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112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268760"/>
            <a:ext cx="4032448" cy="475252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000" dirty="0" smtClean="0">
                <a:latin typeface="Century Gothic" pitchFamily="34" charset="0"/>
              </a:rPr>
              <a:t>Βασικές αρχές είναι </a:t>
            </a:r>
            <a:r>
              <a:rPr lang="el-GR" sz="2000" dirty="0">
                <a:latin typeface="Century Gothic" pitchFamily="34" charset="0"/>
              </a:rPr>
              <a:t>η πειθαρχία και η </a:t>
            </a:r>
            <a:r>
              <a:rPr lang="el-GR" sz="2000" dirty="0" smtClean="0">
                <a:latin typeface="Century Gothic" pitchFamily="34" charset="0"/>
              </a:rPr>
              <a:t>αυτοσυγκέντρωση</a:t>
            </a:r>
            <a:r>
              <a:rPr lang="en-US" sz="2000" dirty="0" smtClean="0">
                <a:latin typeface="Century Gothic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latin typeface="Century Gothic" pitchFamily="34" charset="0"/>
              </a:rPr>
              <a:t>Ο </a:t>
            </a:r>
            <a:r>
              <a:rPr lang="el-GR" sz="2000" dirty="0">
                <a:latin typeface="Century Gothic" pitchFamily="34" charset="0"/>
              </a:rPr>
              <a:t>τελικός σκοπός του  TAEKWON-DO </a:t>
            </a:r>
            <a:r>
              <a:rPr lang="el-GR" sz="2000" dirty="0" smtClean="0">
                <a:latin typeface="Century Gothic" pitchFamily="34" charset="0"/>
              </a:rPr>
              <a:t>είναι </a:t>
            </a:r>
            <a:r>
              <a:rPr lang="el-GR" sz="2000" dirty="0">
                <a:latin typeface="Century Gothic" pitchFamily="34" charset="0"/>
              </a:rPr>
              <a:t>η εξάλειψη της διαμάχης </a:t>
            </a:r>
            <a:r>
              <a:rPr lang="el-GR" sz="2000" dirty="0" smtClean="0">
                <a:latin typeface="Century Gothic" pitchFamily="34" charset="0"/>
              </a:rPr>
              <a:t>και </a:t>
            </a:r>
            <a:r>
              <a:rPr lang="el-GR" sz="2000" dirty="0">
                <a:latin typeface="Century Gothic" pitchFamily="34" charset="0"/>
              </a:rPr>
              <a:t>η διάδοση μιας Τέχνης η οποία βασίζεται </a:t>
            </a:r>
            <a:r>
              <a:rPr lang="el-GR" sz="2000" dirty="0" smtClean="0">
                <a:latin typeface="Century Gothic" pitchFamily="34" charset="0"/>
              </a:rPr>
              <a:t>στις </a:t>
            </a:r>
            <a:r>
              <a:rPr lang="el-GR" sz="2000" dirty="0">
                <a:latin typeface="Century Gothic" pitchFamily="34" charset="0"/>
              </a:rPr>
              <a:t>Ανθρώπινες Αξίες ώστε να κτίσουμε έναν καλύτερο και πιο ειρηνικό κόσμο</a:t>
            </a:r>
            <a:endParaRPr lang="en-US" sz="2000" dirty="0" smtClean="0">
              <a:latin typeface="Century Gothic" pitchFamily="34" charset="0"/>
            </a:endParaRPr>
          </a:p>
          <a:p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543800" cy="914400"/>
          </a:xfrm>
        </p:spPr>
        <p:txBody>
          <a:bodyPr/>
          <a:lstStyle/>
          <a:p>
            <a:pPr algn="ctr"/>
            <a:r>
              <a:rPr lang="el-GR" dirty="0" smtClean="0"/>
              <a:t>Φιλοσοφία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077072"/>
            <a:ext cx="2664296" cy="23521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412776"/>
            <a:ext cx="3464140" cy="2296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3071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1196752"/>
            <a:ext cx="7992888" cy="365759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l-GR" sz="2000" dirty="0">
                <a:latin typeface="Century Gothic" pitchFamily="34" charset="0"/>
              </a:rPr>
              <a:t>Οι αρχές του Τάε Κβον Ντο, όπως τις κατέγραψε ο ιδρυτής του αθλήματος Στρατηγός CHOI HONG </a:t>
            </a:r>
            <a:r>
              <a:rPr lang="el-GR" sz="2000" dirty="0" smtClean="0">
                <a:latin typeface="Century Gothic" pitchFamily="34" charset="0"/>
              </a:rPr>
              <a:t>HI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l-GR" sz="2000" dirty="0" smtClean="0">
                <a:latin typeface="Century Gothic" pitchFamily="34" charset="0"/>
              </a:rPr>
              <a:t>είναι:</a:t>
            </a:r>
            <a:endParaRPr lang="en-US" sz="2000" b="1" dirty="0" smtClean="0">
              <a:latin typeface="Century Gothic" pitchFamily="34" charset="0"/>
            </a:endParaRPr>
          </a:p>
          <a:p>
            <a:pPr marL="532638" lvl="0" indent="-514350">
              <a:buFont typeface="+mj-lt"/>
              <a:buAutoNum type="romanUcPeriod"/>
            </a:pPr>
            <a:r>
              <a:rPr lang="el-GR" sz="2000" b="1" dirty="0" smtClean="0">
                <a:latin typeface="Century Gothic" pitchFamily="34" charset="0"/>
              </a:rPr>
              <a:t>Ευγένεια</a:t>
            </a:r>
            <a:r>
              <a:rPr lang="el-GR" sz="2000" dirty="0">
                <a:latin typeface="Century Gothic" pitchFamily="34" charset="0"/>
              </a:rPr>
              <a:t> </a:t>
            </a:r>
            <a:endParaRPr lang="el-GR" sz="2000" dirty="0" smtClean="0">
              <a:latin typeface="Century Gothic" pitchFamily="34" charset="0"/>
            </a:endParaRPr>
          </a:p>
          <a:p>
            <a:pPr marL="532638" lvl="0" indent="-514350">
              <a:buFont typeface="+mj-lt"/>
              <a:buAutoNum type="romanUcPeriod"/>
            </a:pPr>
            <a:r>
              <a:rPr lang="el-GR" sz="2000" b="1" dirty="0" smtClean="0">
                <a:latin typeface="Century Gothic" pitchFamily="34" charset="0"/>
              </a:rPr>
              <a:t>Ακεραιότητα</a:t>
            </a:r>
            <a:r>
              <a:rPr lang="el-GR" sz="2000" dirty="0">
                <a:latin typeface="Century Gothic" pitchFamily="34" charset="0"/>
              </a:rPr>
              <a:t> </a:t>
            </a:r>
            <a:endParaRPr lang="el-GR" sz="2000" dirty="0" smtClean="0">
              <a:latin typeface="Century Gothic" pitchFamily="34" charset="0"/>
            </a:endParaRPr>
          </a:p>
          <a:p>
            <a:pPr marL="532638" lvl="0" indent="-514350">
              <a:buFont typeface="+mj-lt"/>
              <a:buAutoNum type="romanUcPeriod"/>
            </a:pPr>
            <a:r>
              <a:rPr lang="el-GR" sz="2000" b="1" dirty="0" smtClean="0">
                <a:latin typeface="Century Gothic" pitchFamily="34" charset="0"/>
              </a:rPr>
              <a:t>Επιμονή</a:t>
            </a:r>
            <a:r>
              <a:rPr lang="el-GR" sz="2000" dirty="0">
                <a:latin typeface="Century Gothic" pitchFamily="34" charset="0"/>
              </a:rPr>
              <a:t> </a:t>
            </a:r>
          </a:p>
          <a:p>
            <a:pPr marL="532638" lvl="0" indent="-514350">
              <a:buFont typeface="+mj-lt"/>
              <a:buAutoNum type="romanUcPeriod"/>
            </a:pPr>
            <a:r>
              <a:rPr lang="el-GR" sz="2000" b="1" dirty="0" smtClean="0">
                <a:latin typeface="Century Gothic" pitchFamily="34" charset="0"/>
              </a:rPr>
              <a:t>Αυτοέλεγχος</a:t>
            </a:r>
            <a:endParaRPr lang="el-GR" sz="2000" dirty="0">
              <a:latin typeface="Century Gothic" pitchFamily="34" charset="0"/>
            </a:endParaRPr>
          </a:p>
          <a:p>
            <a:pPr marL="532638" lvl="0" indent="-514350">
              <a:buFont typeface="+mj-lt"/>
              <a:buAutoNum type="romanUcPeriod"/>
            </a:pPr>
            <a:r>
              <a:rPr lang="el-GR" sz="2000" b="1" dirty="0">
                <a:latin typeface="Century Gothic" pitchFamily="34" charset="0"/>
              </a:rPr>
              <a:t>Ακατάβλητο Πνεύμα</a:t>
            </a:r>
            <a:r>
              <a:rPr lang="el-GR" sz="2000" dirty="0">
                <a:latin typeface="Century Gothic" pitchFamily="34" charset="0"/>
              </a:rPr>
              <a:t> 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543800" cy="914400"/>
          </a:xfrm>
        </p:spPr>
        <p:txBody>
          <a:bodyPr/>
          <a:lstStyle/>
          <a:p>
            <a:pPr algn="ctr"/>
            <a:r>
              <a:rPr lang="el-GR" dirty="0" smtClean="0"/>
              <a:t>Βασικές Αρχές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55170">
            <a:off x="1935603" y="4317971"/>
            <a:ext cx="3482062" cy="2170158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3319">
            <a:off x="5833636" y="2530396"/>
            <a:ext cx="2637610" cy="2637610"/>
          </a:xfrm>
          <a:prstGeom prst="rect">
            <a:avLst/>
          </a:prstGeom>
          <a:ln w="28575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6096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39552" y="2204864"/>
            <a:ext cx="81003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cap="all" dirty="0" smtClean="0">
                <a:ln w="9000" cmpd="sng">
                  <a:solidFill>
                    <a:srgbClr val="F59405"/>
                  </a:solidFill>
                  <a:prstDash val="solid"/>
                </a:ln>
                <a:solidFill>
                  <a:srgbClr val="F59405"/>
                </a:solidFill>
                <a:effectLst>
                  <a:reflection blurRad="12700" stA="28000" endPos="45000" dist="1000" dir="5400000" sy="-100000" algn="bl" rotWithShape="0"/>
                </a:effectLst>
                <a:latin typeface="Papyrus" pitchFamily="66" charset="0"/>
              </a:rPr>
              <a:t>Pain  is  the  best  instructor but  no  one  wants  to  go  to his  class</a:t>
            </a:r>
          </a:p>
          <a:p>
            <a:pPr algn="r"/>
            <a:r>
              <a:rPr lang="el-GR" sz="2800" b="1" cap="all" dirty="0" smtClean="0">
                <a:ln w="9000" cmpd="sng">
                  <a:solidFill>
                    <a:srgbClr val="F59405"/>
                  </a:solidFill>
                  <a:prstDash val="solid"/>
                </a:ln>
                <a:solidFill>
                  <a:srgbClr val="F59405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 Gothic" pitchFamily="34" charset="0"/>
              </a:rPr>
              <a:t> </a:t>
            </a:r>
            <a:r>
              <a:rPr lang="en-US" sz="2800" b="1" cap="all" dirty="0" smtClean="0">
                <a:ln w="9000" cmpd="sng">
                  <a:solidFill>
                    <a:srgbClr val="F59405"/>
                  </a:solidFill>
                  <a:prstDash val="solid"/>
                </a:ln>
                <a:solidFill>
                  <a:srgbClr val="F59405"/>
                </a:solidFill>
                <a:effectLst>
                  <a:reflection blurRad="12700" stA="28000" endPos="45000" dist="1000" dir="5400000" sy="-100000" algn="bl" rotWithShape="0"/>
                </a:effectLst>
                <a:latin typeface="Papyrus" pitchFamily="66" charset="0"/>
              </a:rPr>
              <a:t>Choi Hong Hi</a:t>
            </a:r>
            <a:endParaRPr lang="el-GR" sz="2800" b="1" cap="all" dirty="0">
              <a:ln w="9000" cmpd="sng">
                <a:solidFill>
                  <a:srgbClr val="F59405"/>
                </a:solidFill>
                <a:prstDash val="solid"/>
              </a:ln>
              <a:solidFill>
                <a:srgbClr val="F59405"/>
              </a:solidFill>
              <a:effectLst>
                <a:reflection blurRad="12700" stA="28000" endPos="45000" dist="1000" dir="5400000" sy="-100000" algn="bl" rotWithShape="0"/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τοιχειώδες">
  <a:themeElements>
    <a:clrScheme name="Στοιχειώδες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Στοιχειώδες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Στοιχειώδες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105</TotalTime>
  <Words>87</Words>
  <Application>Microsoft Office PowerPoint</Application>
  <PresentationFormat>Προβολή στην οθόνη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Στοιχειώδες</vt:lpstr>
      <vt:lpstr>TAE KWON DO επιμέλεια: Καπνίδου Δάφνη, Δρυμούση Μαρία, Κώστα Χρυσούλα, Διγενή Μαρκέλλα.</vt:lpstr>
      <vt:lpstr>Παρουσίαση του PowerPoint</vt:lpstr>
      <vt:lpstr>Ιστορία</vt:lpstr>
      <vt:lpstr>Φιλοσοφία</vt:lpstr>
      <vt:lpstr>Βασικές Αρχές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12 Β' Εργαστήριο Ψυχικού</dc:creator>
  <cp:lastModifiedBy>Καθηγητές Η/Υ Αρσακείου Σχολείου Ψυχικού 2</cp:lastModifiedBy>
  <cp:revision>15</cp:revision>
  <dcterms:created xsi:type="dcterms:W3CDTF">2014-10-30T11:33:14Z</dcterms:created>
  <dcterms:modified xsi:type="dcterms:W3CDTF">2015-01-15T12:12:36Z</dcterms:modified>
</cp:coreProperties>
</file>