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0644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8138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605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7381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5013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1299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167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5425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81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8433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99054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99F6-8EA0-458F-8606-6953142E4AD3}" type="datetimeFigureOut">
              <a:rPr lang="el-GR" smtClean="0"/>
              <a:pPr/>
              <a:t>29/12/2014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91A5-4077-4FBE-B2C2-2388924B035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9774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1134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67594"/>
          </a:xfrm>
        </p:spPr>
        <p:txBody>
          <a:bodyPr>
            <a:normAutofit/>
          </a:bodyPr>
          <a:lstStyle/>
          <a:p>
            <a:r>
              <a:rPr lang="en-US" sz="7200" b="1" i="1" u="sng" dirty="0" smtClean="0">
                <a:solidFill>
                  <a:schemeClr val="accent5">
                    <a:lumMod val="75000"/>
                  </a:schemeClr>
                </a:solidFill>
              </a:rPr>
              <a:t>Hapkido</a:t>
            </a:r>
            <a:endParaRPr lang="el-GR" sz="72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5085184"/>
            <a:ext cx="3672408" cy="1368152"/>
          </a:xfrm>
        </p:spPr>
        <p:txBody>
          <a:bodyPr>
            <a:normAutofit fontScale="62500" lnSpcReduction="20000"/>
          </a:bodyPr>
          <a:lstStyle/>
          <a:p>
            <a:r>
              <a:rPr lang="el-GR" i="1" dirty="0" smtClean="0">
                <a:solidFill>
                  <a:srgbClr val="FF0000"/>
                </a:solidFill>
              </a:rPr>
              <a:t>Επιμέλεια : Λευτέρης Λαζαρίδης Κηρολίβανος , Ηλίας Δημάκης , Ιωάννης Καρλής , Ηλίας Καρταλαμάκης , Δημήτριος Γκλέτσος.</a:t>
            </a:r>
            <a:endParaRPr lang="el-G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7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23"/>
            <a:ext cx="9144000" cy="6870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 smtClean="0">
                <a:solidFill>
                  <a:schemeClr val="tx2"/>
                </a:solidFill>
              </a:rPr>
              <a:t>Ιστορία</a:t>
            </a:r>
            <a:endParaRPr lang="el-GR" i="1" u="sng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7859216" cy="4641379"/>
          </a:xfrm>
        </p:spPr>
        <p:txBody>
          <a:bodyPr>
            <a:normAutofit lnSpcReduction="10000"/>
          </a:bodyPr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Η ηλικία του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υπολογίζεται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στα 2000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χρόνια</a:t>
            </a: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Η νέα του μορφή όμως, εμφανίζεται μετά το τέλος του Β’ Παγκοσμίου Πολέμου.</a:t>
            </a:r>
            <a:endParaRPr lang="el-GR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sz="3500" dirty="0" smtClean="0">
                <a:solidFill>
                  <a:schemeClr val="accent2">
                    <a:lumMod val="75000"/>
                  </a:schemeClr>
                </a:solidFill>
              </a:rPr>
              <a:t>Η </a:t>
            </a:r>
            <a:r>
              <a:rPr lang="el-GR" sz="3500" dirty="0">
                <a:solidFill>
                  <a:schemeClr val="accent2">
                    <a:lumMod val="75000"/>
                  </a:schemeClr>
                </a:solidFill>
              </a:rPr>
              <a:t>εξέλιξη του hapkido εντοπίζεται στις σκληρές προσπάθειες που έκανε μια ομάδα Κορεατών δασκάλων πολεμικών τεχνών στη μετά Ιαπωνική αποικιακή περίοδο της χερσονήσου, μετά το τέλος του 2ου παγκοσμίου </a:t>
            </a:r>
            <a:r>
              <a:rPr lang="el-GR" sz="3500" dirty="0" smtClean="0">
                <a:solidFill>
                  <a:schemeClr val="accent2">
                    <a:lumMod val="75000"/>
                  </a:schemeClr>
                </a:solidFill>
              </a:rPr>
              <a:t>πολέμου.</a:t>
            </a:r>
            <a:endParaRPr lang="el-GR" sz="3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75182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 smtClean="0">
                <a:solidFill>
                  <a:srgbClr val="00B050"/>
                </a:solidFill>
              </a:rPr>
              <a:t>Λίγα λόγια για την τεχνική</a:t>
            </a:r>
            <a:endParaRPr lang="el-GR" i="1" u="sng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chemeClr val="accent6"/>
                </a:solidFill>
              </a:rPr>
              <a:t>Πρόκειται για ένα πάντρεμα </a:t>
            </a:r>
            <a:r>
              <a:rPr lang="el-GR" sz="2400" dirty="0" smtClean="0">
                <a:solidFill>
                  <a:schemeClr val="accent6"/>
                </a:solidFill>
              </a:rPr>
              <a:t>περισσοτέρων τεχνών αφού </a:t>
            </a:r>
            <a:r>
              <a:rPr lang="el-GR" sz="2400" dirty="0">
                <a:solidFill>
                  <a:schemeClr val="accent6"/>
                </a:solidFill>
              </a:rPr>
              <a:t>συνδυάζει τα </a:t>
            </a:r>
            <a:r>
              <a:rPr lang="el-GR" sz="2400" dirty="0" smtClean="0">
                <a:solidFill>
                  <a:schemeClr val="accent6"/>
                </a:solidFill>
              </a:rPr>
              <a:t>κλειδώματα, </a:t>
            </a:r>
            <a:r>
              <a:rPr lang="el-GR" sz="2400" dirty="0">
                <a:solidFill>
                  <a:schemeClr val="accent6"/>
                </a:solidFill>
              </a:rPr>
              <a:t>τις </a:t>
            </a:r>
            <a:r>
              <a:rPr lang="el-GR" sz="2400" dirty="0" smtClean="0">
                <a:solidFill>
                  <a:schemeClr val="accent6"/>
                </a:solidFill>
              </a:rPr>
              <a:t>πτώσεις, </a:t>
            </a:r>
            <a:r>
              <a:rPr lang="el-GR" sz="2400" dirty="0">
                <a:solidFill>
                  <a:schemeClr val="accent6"/>
                </a:solidFill>
              </a:rPr>
              <a:t>τα χτυπήματα με το χέρι </a:t>
            </a:r>
            <a:r>
              <a:rPr lang="el-GR" sz="2400" dirty="0" smtClean="0">
                <a:solidFill>
                  <a:schemeClr val="accent6"/>
                </a:solidFill>
              </a:rPr>
              <a:t>και το πόδι</a:t>
            </a:r>
          </a:p>
          <a:p>
            <a:r>
              <a:rPr lang="el-GR" sz="2400" dirty="0">
                <a:solidFill>
                  <a:schemeClr val="accent6"/>
                </a:solidFill>
              </a:rPr>
              <a:t>Περιέχει κινήσεις κυρίως </a:t>
            </a:r>
            <a:r>
              <a:rPr lang="el-GR" sz="2400" b="1" dirty="0">
                <a:solidFill>
                  <a:schemeClr val="accent6"/>
                </a:solidFill>
              </a:rPr>
              <a:t>κυκλικές</a:t>
            </a:r>
            <a:r>
              <a:rPr lang="el-GR" sz="2400" dirty="0">
                <a:solidFill>
                  <a:schemeClr val="accent6"/>
                </a:solidFill>
              </a:rPr>
              <a:t>, μα και </a:t>
            </a:r>
            <a:r>
              <a:rPr lang="el-GR" sz="2400" dirty="0" smtClean="0">
                <a:solidFill>
                  <a:schemeClr val="accent6"/>
                </a:solidFill>
              </a:rPr>
              <a:t>ευθείες.</a:t>
            </a:r>
          </a:p>
          <a:p>
            <a:r>
              <a:rPr lang="el-GR" sz="2400" dirty="0" smtClean="0">
                <a:solidFill>
                  <a:schemeClr val="accent6"/>
                </a:solidFill>
              </a:rPr>
              <a:t>Σκοπός </a:t>
            </a:r>
            <a:r>
              <a:rPr lang="el-GR" sz="2400" dirty="0">
                <a:solidFill>
                  <a:schemeClr val="accent6"/>
                </a:solidFill>
              </a:rPr>
              <a:t>των περισσοτέρων είναι να φτάσει ο ασκούμενος κοντά στον αντίπαλο, να τον κλειδώσει και να τον ρίξει κάτω, ακινητοποιώντας τον</a:t>
            </a:r>
            <a:r>
              <a:rPr lang="el-GR" sz="2400" dirty="0" smtClean="0">
                <a:solidFill>
                  <a:schemeClr val="accent6"/>
                </a:solidFill>
              </a:rPr>
              <a:t>.</a:t>
            </a:r>
          </a:p>
          <a:p>
            <a:r>
              <a:rPr lang="el-GR" sz="2400" dirty="0">
                <a:solidFill>
                  <a:schemeClr val="accent6"/>
                </a:solidFill>
              </a:rPr>
              <a:t>Η πολεμική αυτή τέχνη δίνει έμφαση στην </a:t>
            </a:r>
            <a:r>
              <a:rPr lang="el-GR" sz="2400" b="1" dirty="0">
                <a:solidFill>
                  <a:schemeClr val="accent6"/>
                </a:solidFill>
              </a:rPr>
              <a:t>απορρόφηση της ορμής του αντιπάλου</a:t>
            </a:r>
            <a:r>
              <a:rPr lang="el-GR" sz="2400" dirty="0">
                <a:solidFill>
                  <a:schemeClr val="accent6"/>
                </a:solidFill>
              </a:rPr>
              <a:t> και στον έλεγχο του</a:t>
            </a:r>
            <a:r>
              <a:rPr lang="el-GR" sz="24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08759281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i="1" u="sng" dirty="0" smtClean="0">
                <a:solidFill>
                  <a:schemeClr val="bg1"/>
                </a:solidFill>
              </a:rPr>
              <a:t>Φιλοσοφία</a:t>
            </a:r>
            <a:endParaRPr lang="el-GR" i="1" u="sng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Hapkido στοχεύει να επιτύχει τη σεμνότητα, την ακεραιότητα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αυτοέλεγχο, το αδάμαστο πνεύμα και την επιμονή.</a:t>
            </a:r>
          </a:p>
          <a:p>
            <a:pPr algn="just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Η σεμνότητα: Μην είσαι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μάταιος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ή αλαζόνας σε αυτό που κάνεις.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Ακεραιότητα: Να έχεις υψηλά ηθικά πρότυπα και  να είσαι ειλικρινής.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6682703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u="sng" dirty="0" smtClean="0">
                <a:solidFill>
                  <a:schemeClr val="tx2"/>
                </a:solidFill>
              </a:rPr>
              <a:t>Φιλοσοφία</a:t>
            </a:r>
            <a:endParaRPr lang="el-GR" i="1" u="sng" dirty="0">
              <a:solidFill>
                <a:schemeClr val="tx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7030A0"/>
                </a:solidFill>
              </a:rPr>
              <a:t>Αυτοέλεγχος</a:t>
            </a:r>
            <a:r>
              <a:rPr lang="el-GR" dirty="0">
                <a:solidFill>
                  <a:srgbClr val="7030A0"/>
                </a:solidFill>
              </a:rPr>
              <a:t>: Να κυριαρχείς </a:t>
            </a:r>
            <a:r>
              <a:rPr lang="el-GR" dirty="0" smtClean="0">
                <a:solidFill>
                  <a:srgbClr val="7030A0"/>
                </a:solidFill>
              </a:rPr>
              <a:t>πάνω </a:t>
            </a:r>
            <a:r>
              <a:rPr lang="el-GR" dirty="0">
                <a:solidFill>
                  <a:srgbClr val="7030A0"/>
                </a:solidFill>
              </a:rPr>
              <a:t>στα συναισθήματα σου, μην δείξεις θυμό, απογοήτευση ή φόβο.</a:t>
            </a:r>
          </a:p>
          <a:p>
            <a:r>
              <a:rPr lang="el-GR" dirty="0">
                <a:solidFill>
                  <a:srgbClr val="7030A0"/>
                </a:solidFill>
              </a:rPr>
              <a:t>Αδάμαστο Πνεύμα: Να έχεις πάντα μια διάθεση του "δεν τα παρατάω ποτέ" κάτω από οποιεσδήποτε συνθήκες.</a:t>
            </a:r>
          </a:p>
          <a:p>
            <a:endParaRPr lang="el-G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051" y="4509120"/>
            <a:ext cx="216024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241770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334"/>
            <a:ext cx="9144000" cy="6846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92D050"/>
                </a:solidFill>
              </a:rPr>
              <a:t>Ύπαρξη Κινήτρου: Να </a:t>
            </a:r>
            <a:r>
              <a:rPr lang="el-GR" dirty="0" smtClean="0">
                <a:solidFill>
                  <a:srgbClr val="92D050"/>
                </a:solidFill>
              </a:rPr>
              <a:t>έχεις </a:t>
            </a:r>
            <a:r>
              <a:rPr lang="el-GR" dirty="0">
                <a:solidFill>
                  <a:srgbClr val="92D050"/>
                </a:solidFill>
              </a:rPr>
              <a:t>εσωτερική θέληση ή κίνητρο για να </a:t>
            </a:r>
            <a:r>
              <a:rPr lang="el-GR" dirty="0" smtClean="0">
                <a:solidFill>
                  <a:srgbClr val="92D050"/>
                </a:solidFill>
              </a:rPr>
              <a:t>εργαστείς </a:t>
            </a:r>
            <a:r>
              <a:rPr lang="el-GR" dirty="0">
                <a:solidFill>
                  <a:srgbClr val="92D050"/>
                </a:solidFill>
              </a:rPr>
              <a:t>προς την κατεύθυνση ενός στόχου.</a:t>
            </a:r>
          </a:p>
          <a:p>
            <a:r>
              <a:rPr lang="el-GR" dirty="0" smtClean="0">
                <a:solidFill>
                  <a:srgbClr val="92D050"/>
                </a:solidFill>
              </a:rPr>
              <a:t>Προσπάθεια </a:t>
            </a:r>
            <a:r>
              <a:rPr lang="el-GR" dirty="0">
                <a:solidFill>
                  <a:srgbClr val="92D050"/>
                </a:solidFill>
              </a:rPr>
              <a:t>για το καλύτερο δυνατό: Να </a:t>
            </a:r>
            <a:r>
              <a:rPr lang="el-GR" dirty="0" smtClean="0">
                <a:solidFill>
                  <a:srgbClr val="92D050"/>
                </a:solidFill>
              </a:rPr>
              <a:t>προσπαθήσεις </a:t>
            </a:r>
            <a:r>
              <a:rPr lang="el-GR" dirty="0">
                <a:solidFill>
                  <a:srgbClr val="92D050"/>
                </a:solidFill>
              </a:rPr>
              <a:t>να </a:t>
            </a:r>
            <a:r>
              <a:rPr lang="el-GR" dirty="0" smtClean="0">
                <a:solidFill>
                  <a:srgbClr val="92D050"/>
                </a:solidFill>
              </a:rPr>
              <a:t>κατακτήσεις </a:t>
            </a:r>
            <a:r>
              <a:rPr lang="el-GR" dirty="0">
                <a:solidFill>
                  <a:srgbClr val="92D050"/>
                </a:solidFill>
              </a:rPr>
              <a:t>το άριστο και το </a:t>
            </a:r>
            <a:r>
              <a:rPr lang="el-GR" dirty="0" smtClean="0">
                <a:solidFill>
                  <a:srgbClr val="92D050"/>
                </a:solidFill>
              </a:rPr>
              <a:t>άπιαστο, </a:t>
            </a:r>
            <a:r>
              <a:rPr lang="el-GR" dirty="0">
                <a:solidFill>
                  <a:srgbClr val="92D050"/>
                </a:solidFill>
              </a:rPr>
              <a:t>να </a:t>
            </a:r>
            <a:r>
              <a:rPr lang="el-GR" dirty="0" smtClean="0">
                <a:solidFill>
                  <a:srgbClr val="92D050"/>
                </a:solidFill>
              </a:rPr>
              <a:t>αυτοβελτιώνεσαι </a:t>
            </a:r>
            <a:r>
              <a:rPr lang="el-GR" dirty="0">
                <a:solidFill>
                  <a:srgbClr val="92D050"/>
                </a:solidFill>
              </a:rPr>
              <a:t>με σκοπό την αριστεία.</a:t>
            </a:r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62794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i="1" u="sng" dirty="0" smtClean="0">
                <a:solidFill>
                  <a:schemeClr val="accent1">
                    <a:lumMod val="50000"/>
                  </a:schemeClr>
                </a:solidFill>
              </a:rPr>
              <a:t>Φιλοσοφία</a:t>
            </a:r>
            <a:endParaRPr lang="el-GR" sz="3600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40242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3" y="0"/>
            <a:ext cx="921484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Επιμονή: Να συνεχίσεις να προχωράς ακόμα και αν είσαι κουρασμένος.</a:t>
            </a:r>
          </a:p>
          <a:p>
            <a:r>
              <a:rPr lang="el-GR" dirty="0" smtClean="0">
                <a:solidFill>
                  <a:schemeClr val="accent5">
                    <a:lumMod val="50000"/>
                  </a:schemeClr>
                </a:solidFill>
              </a:rPr>
              <a:t>Αφοσίωση: Να αφιερώσεις όλο σου τον εαυτό για να επιτύχεις ένα στόχο.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54868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4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Φιλοσοφία</a:t>
            </a:r>
            <a:endParaRPr lang="el-GR" sz="4400" i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02489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VAB38Z9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7110" cy="6858000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933056"/>
            <a:ext cx="8229600" cy="1512168"/>
          </a:xfrm>
        </p:spPr>
        <p:txBody>
          <a:bodyPr/>
          <a:lstStyle/>
          <a:p>
            <a:r>
              <a:rPr lang="el-GR" sz="6000" dirty="0" smtClean="0">
                <a:solidFill>
                  <a:srgbClr val="FF0000"/>
                </a:solidFill>
              </a:rPr>
              <a:t>Ευχαριστούμε !!</a:t>
            </a:r>
            <a:endParaRPr lang="el-G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308</Words>
  <Application>Microsoft Office PowerPoint</Application>
  <PresentationFormat>Προβολή στην οθόνη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Hapkido</vt:lpstr>
      <vt:lpstr>Ιστορία</vt:lpstr>
      <vt:lpstr>Λίγα λόγια για την τεχνική</vt:lpstr>
      <vt:lpstr>Φιλοσοφία</vt:lpstr>
      <vt:lpstr>Φιλοσοφία</vt:lpstr>
      <vt:lpstr>Διαφάνεια 6</vt:lpstr>
      <vt:lpstr>Διαφάνεια 7</vt:lpstr>
      <vt:lpstr>Ευχαριστούμε 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Hapkido</dc:title>
  <dc:creator>03 Β' Εργαστήριο Ψυχικού</dc:creator>
  <cp:lastModifiedBy>Kostas</cp:lastModifiedBy>
  <cp:revision>12</cp:revision>
  <dcterms:created xsi:type="dcterms:W3CDTF">2014-10-30T11:57:30Z</dcterms:created>
  <dcterms:modified xsi:type="dcterms:W3CDTF">2014-12-29T11:23:56Z</dcterms:modified>
</cp:coreProperties>
</file>