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3" r:id="rId7"/>
    <p:sldId id="264" r:id="rId8"/>
    <p:sldId id="265" r:id="rId9"/>
    <p:sldId id="266" r:id="rId10"/>
    <p:sldId id="274" r:id="rId11"/>
    <p:sldId id="267" r:id="rId12"/>
    <p:sldId id="268" r:id="rId13"/>
    <p:sldId id="269" r:id="rId14"/>
    <p:sldId id="270" r:id="rId15"/>
    <p:sldId id="271" r:id="rId16"/>
    <p:sldId id="272" r:id="rId17"/>
  </p:sldIdLst>
  <p:sldSz cx="9144000" cy="6858000" type="screen4x3"/>
  <p:notesSz cx="6858000" cy="9144000"/>
  <p:custDataLst>
    <p:tags r:id="rId1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4" autoAdjust="0"/>
    <p:restoredTop sz="94600" autoAdjust="0"/>
  </p:normalViewPr>
  <p:slideViewPr>
    <p:cSldViewPr>
      <p:cViewPr varScale="1">
        <p:scale>
          <a:sx n="70" d="100"/>
          <a:sy n="70" d="100"/>
        </p:scale>
        <p:origin x="-14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Τίτλο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Στυλ κύριου τίτλου</a:t>
            </a:r>
            <a:endParaRPr kumimoji="0" lang="en-US"/>
          </a:p>
        </p:txBody>
      </p:sp>
      <p:sp>
        <p:nvSpPr>
          <p:cNvPr id="28" name="Θέση ημερομηνίας 27"/>
          <p:cNvSpPr>
            <a:spLocks noGrp="1"/>
          </p:cNvSpPr>
          <p:nvPr>
            <p:ph type="dt" sz="half" idx="10"/>
          </p:nvPr>
        </p:nvSpPr>
        <p:spPr/>
        <p:txBody>
          <a:bodyPr/>
          <a:lstStyle/>
          <a:p>
            <a:fld id="{F819B7B4-799D-4E9A-B1D1-1E27BAFDF944}" type="datetimeFigureOut">
              <a:rPr lang="el-GR" smtClean="0"/>
              <a:pPr/>
              <a:t>19/1/2015</a:t>
            </a:fld>
            <a:endParaRPr lang="el-GR"/>
          </a:p>
        </p:txBody>
      </p:sp>
      <p:sp>
        <p:nvSpPr>
          <p:cNvPr id="17" name="Θέση υποσέλιδου 16"/>
          <p:cNvSpPr>
            <a:spLocks noGrp="1"/>
          </p:cNvSpPr>
          <p:nvPr>
            <p:ph type="ftr" sz="quarter" idx="11"/>
          </p:nvPr>
        </p:nvSpPr>
        <p:spPr/>
        <p:txBody>
          <a:bodyPr/>
          <a:lstStyle/>
          <a:p>
            <a:endParaRPr lang="el-GR"/>
          </a:p>
        </p:txBody>
      </p:sp>
      <p:sp>
        <p:nvSpPr>
          <p:cNvPr id="29" name="Θέση αριθμού διαφάνειας 28"/>
          <p:cNvSpPr>
            <a:spLocks noGrp="1"/>
          </p:cNvSpPr>
          <p:nvPr>
            <p:ph type="sldNum" sz="quarter" idx="12"/>
          </p:nvPr>
        </p:nvSpPr>
        <p:spPr/>
        <p:txBody>
          <a:bodyPr/>
          <a:lstStyle/>
          <a:p>
            <a:fld id="{77CDDEAB-B5C3-4255-B4A4-75F7B87BD3A9}" type="slidenum">
              <a:rPr lang="el-GR" smtClean="0"/>
              <a:pPr/>
              <a:t>‹#›</a:t>
            </a:fld>
            <a:endParaRPr lang="el-GR"/>
          </a:p>
        </p:txBody>
      </p:sp>
      <p:sp>
        <p:nvSpPr>
          <p:cNvPr id="9" name="Υπότιτλο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819B7B4-799D-4E9A-B1D1-1E27BAFDF944}" type="datetimeFigureOut">
              <a:rPr lang="el-GR" smtClean="0"/>
              <a:pPr/>
              <a:t>19/1/2015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819B7B4-799D-4E9A-B1D1-1E27BAFDF944}" type="datetimeFigureOut">
              <a:rPr lang="el-GR" smtClean="0"/>
              <a:pPr/>
              <a:t>19/1/2015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F819B7B4-799D-4E9A-B1D1-1E27BAFDF944}" type="datetimeFigureOut">
              <a:rPr lang="el-GR" smtClean="0"/>
              <a:pPr/>
              <a:t>19/1/2015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p:txBody>
          <a:bodyPr/>
          <a:lstStyle/>
          <a:p>
            <a:fld id="{F819B7B4-799D-4E9A-B1D1-1E27BAFDF944}" type="datetimeFigureOut">
              <a:rPr lang="el-GR" smtClean="0"/>
              <a:pPr/>
              <a:t>19/1/2015</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a:xfrm>
            <a:off x="7924800" y="6416675"/>
            <a:ext cx="762000" cy="365125"/>
          </a:xfrm>
        </p:spPr>
        <p:txBody>
          <a:bodyPr/>
          <a:lstStyle/>
          <a:p>
            <a:fld id="{77CDDEAB-B5C3-4255-B4A4-75F7B87BD3A9}"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περιεχομένου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περιεχομένου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F819B7B4-799D-4E9A-B1D1-1E27BAFDF944}" type="datetimeFigureOut">
              <a:rPr lang="el-GR" smtClean="0"/>
              <a:pPr/>
              <a:t>19/1/2015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8229600" cy="1143000"/>
          </a:xfrm>
        </p:spPr>
        <p:txBody>
          <a:bodyPr anchor="ctr"/>
          <a:lstStyle>
            <a:lvl1pPr>
              <a:defRPr/>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Θέση κειμένου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Θέση περιεχομένου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Θέση περιεχομένου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0"/>
          </p:nvPr>
        </p:nvSpPr>
        <p:spPr/>
        <p:txBody>
          <a:bodyPr/>
          <a:lstStyle/>
          <a:p>
            <a:fld id="{F819B7B4-799D-4E9A-B1D1-1E27BAFDF944}" type="datetimeFigureOut">
              <a:rPr lang="el-GR" smtClean="0"/>
              <a:pPr/>
              <a:t>19/1/2015</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ημερομηνίας 2"/>
          <p:cNvSpPr>
            <a:spLocks noGrp="1"/>
          </p:cNvSpPr>
          <p:nvPr>
            <p:ph type="dt" sz="half" idx="10"/>
          </p:nvPr>
        </p:nvSpPr>
        <p:spPr/>
        <p:txBody>
          <a:bodyPr/>
          <a:lstStyle/>
          <a:p>
            <a:fld id="{F819B7B4-799D-4E9A-B1D1-1E27BAFDF944}" type="datetimeFigureOut">
              <a:rPr lang="el-GR" smtClean="0"/>
              <a:pPr/>
              <a:t>19/1/2015</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819B7B4-799D-4E9A-B1D1-1E27BAFDF944}" type="datetimeFigureOut">
              <a:rPr lang="el-GR" smtClean="0"/>
              <a:pPr/>
              <a:t>19/1/2015</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4" name="Θέση περιεχομένου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Θέση ημερομηνίας 4"/>
          <p:cNvSpPr>
            <a:spLocks noGrp="1"/>
          </p:cNvSpPr>
          <p:nvPr>
            <p:ph type="dt" sz="half" idx="10"/>
          </p:nvPr>
        </p:nvSpPr>
        <p:spPr/>
        <p:txBody>
          <a:bodyPr/>
          <a:lstStyle/>
          <a:p>
            <a:fld id="{F819B7B4-799D-4E9A-B1D1-1E27BAFDF944}" type="datetimeFigureOut">
              <a:rPr lang="el-GR" smtClean="0"/>
              <a:pPr/>
              <a:t>19/1/2015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Θέση κειμένου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Θέση ημερομηνίας 4"/>
          <p:cNvSpPr>
            <a:spLocks noGrp="1"/>
          </p:cNvSpPr>
          <p:nvPr>
            <p:ph type="dt" sz="half" idx="10"/>
          </p:nvPr>
        </p:nvSpPr>
        <p:spPr/>
        <p:txBody>
          <a:bodyPr/>
          <a:lstStyle/>
          <a:p>
            <a:fld id="{F819B7B4-799D-4E9A-B1D1-1E27BAFDF944}" type="datetimeFigureOut">
              <a:rPr lang="el-GR" smtClean="0"/>
              <a:pPr/>
              <a:t>19/1/2015</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7CDDEAB-B5C3-4255-B4A4-75F7B87BD3A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Θέση τίτλου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819B7B4-799D-4E9A-B1D1-1E27BAFDF944}" type="datetimeFigureOut">
              <a:rPr lang="el-GR" smtClean="0"/>
              <a:pPr/>
              <a:t>19/1/2015</a:t>
            </a:fld>
            <a:endParaRPr lang="el-GR"/>
          </a:p>
        </p:txBody>
      </p:sp>
      <p:sp>
        <p:nvSpPr>
          <p:cNvPr id="3" name="Θέση υποσέλιδου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Θέση αριθμού διαφάνειας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7CDDEAB-B5C3-4255-B4A4-75F7B87BD3A9}"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epampatras.files.wordpress.com/2013/04/syntagmatiselladas.pn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epampatras.files.wordpress.com/2013/04/kleisthenis.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epampatras.files.wordpress.com/2013/04/constitution-of-the-athenians-in-the-4th-century-bc-in-greek-language.p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980728"/>
            <a:ext cx="9144000" cy="3600400"/>
          </a:xfrm>
        </p:spPr>
        <p:txBody>
          <a:bodyPr>
            <a:normAutofit fontScale="90000"/>
          </a:bodyPr>
          <a:lstStyle/>
          <a:p>
            <a:pPr algn="ctr"/>
            <a:r>
              <a:rPr lang="en-US" sz="4800" u="sng" dirty="0" smtClean="0"/>
              <a:t/>
            </a:r>
            <a:br>
              <a:rPr lang="en-US" sz="4800" u="sng" dirty="0" smtClean="0"/>
            </a:br>
            <a:r>
              <a:rPr lang="el-GR" sz="5300" u="sng" dirty="0" smtClean="0"/>
              <a:t>ΠΟΛΙΤΙΚΕΣ ΔΟΜΕΣ  ΚΑΙ ΠΟΛΙΤΕΥΜΑΤΑ ΑΠΟ ΤΗΝ  ΑΡΧΑΙΑ ΕΛΛΑΔΑ ΕΩΣ ΣΗΜΕΡΑ</a:t>
            </a:r>
            <a:endParaRPr lang="el-GR" sz="5300" u="sng"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buFont typeface="Wingdings" pitchFamily="2" charset="2"/>
              <a:buChar char="Ø"/>
            </a:pPr>
            <a:r>
              <a:rPr lang="el-GR" sz="2200" dirty="0"/>
              <a:t>Κανένας ρωμαίος πολίτης να μην μπορεί να κατέχει γη πέραν μιας ορισμένης έκτασης.</a:t>
            </a:r>
            <a:endParaRPr lang="en-US" sz="2200" dirty="0"/>
          </a:p>
          <a:p>
            <a:pPr lvl="0">
              <a:buFont typeface="Wingdings" pitchFamily="2" charset="2"/>
              <a:buChar char="Ø"/>
            </a:pPr>
            <a:r>
              <a:rPr lang="el-GR" sz="2200" dirty="0"/>
              <a:t>Να εξοφληθεί μόνο το δανεισθέν κεφάλαιο κι όχι οι τόκοι πάνω σε αυτό, οι οποίοι και πρέπει να διαγραφούν.</a:t>
            </a:r>
            <a:endParaRPr lang="en-US" sz="2200" dirty="0"/>
          </a:p>
          <a:p>
            <a:pPr lvl="0">
              <a:buFont typeface="Wingdings" pitchFamily="2" charset="2"/>
              <a:buChar char="Ø"/>
            </a:pPr>
            <a:r>
              <a:rPr lang="el-GR" sz="2200" dirty="0"/>
              <a:t>Στο εξής ένας από τους δυο υπάτους να είναι πληβείος.</a:t>
            </a:r>
            <a:endParaRPr lang="en-US" sz="2200" dirty="0"/>
          </a:p>
          <a:p>
            <a:endParaRPr lang="el-GR" sz="2200"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9752" y="3861048"/>
            <a:ext cx="4176464" cy="2602937"/>
          </a:xfrm>
          <a:prstGeom prst="rect">
            <a:avLst/>
          </a:prstGeom>
          <a:ln>
            <a:noFill/>
          </a:ln>
          <a:effectLst>
            <a:softEdge rad="112500"/>
          </a:effectLst>
        </p:spPr>
      </p:pic>
    </p:spTree>
    <p:extLst>
      <p:ext uri="{BB962C8B-B14F-4D97-AF65-F5344CB8AC3E}">
        <p14:creationId xmlns:p14="http://schemas.microsoft.com/office/powerpoint/2010/main" val="3686557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u="sng" dirty="0" smtClean="0"/>
              <a:t>Σύγκριση Αθηναϊκής Δημοκρατίας με τη Ρωμαϊκή Δημοκρατία</a:t>
            </a:r>
            <a:endParaRPr lang="en-US" u="sng" dirty="0"/>
          </a:p>
        </p:txBody>
      </p:sp>
      <p:sp>
        <p:nvSpPr>
          <p:cNvPr id="3" name="Content Placeholder 2"/>
          <p:cNvSpPr>
            <a:spLocks noGrp="1"/>
          </p:cNvSpPr>
          <p:nvPr>
            <p:ph idx="1"/>
          </p:nvPr>
        </p:nvSpPr>
        <p:spPr>
          <a:xfrm>
            <a:off x="457200" y="1600200"/>
            <a:ext cx="8507288" cy="4709160"/>
          </a:xfrm>
        </p:spPr>
        <p:txBody>
          <a:bodyPr>
            <a:noAutofit/>
          </a:bodyPr>
          <a:lstStyle/>
          <a:p>
            <a:endParaRPr lang="en-US" sz="1800" dirty="0" smtClean="0"/>
          </a:p>
          <a:p>
            <a:r>
              <a:rPr lang="el-GR" sz="1800" dirty="0" smtClean="0"/>
              <a:t>Δεν </a:t>
            </a:r>
            <a:r>
              <a:rPr lang="el-GR" sz="1800" dirty="0"/>
              <a:t>τίθεται θέμα σύγκρισης. Η ρωμαϊκή αριστοκρατία φάνηκε πολύ κατώτερη της ελληνικής. Ουδέποτε δέχθηκε τις </a:t>
            </a:r>
            <a:r>
              <a:rPr lang="el-GR" sz="1800" dirty="0" smtClean="0"/>
              <a:t>μεταρρυθμίσεις </a:t>
            </a:r>
            <a:r>
              <a:rPr lang="el-GR" sz="1800" dirty="0"/>
              <a:t>που </a:t>
            </a:r>
            <a:r>
              <a:rPr lang="el-GR" sz="1800" dirty="0" smtClean="0"/>
              <a:t>πρότειναν εκπρόσωποι </a:t>
            </a:r>
            <a:r>
              <a:rPr lang="el-GR" sz="1800" dirty="0"/>
              <a:t>των </a:t>
            </a:r>
            <a:r>
              <a:rPr lang="el-GR" sz="1800" dirty="0" smtClean="0"/>
              <a:t>πληβείων, όσο </a:t>
            </a:r>
            <a:r>
              <a:rPr lang="el-GR" sz="1800" dirty="0"/>
              <a:t>δίκαιες κι αν ήταν αυτές. Αντίθετα οι Αθηναίοι αριστοκράτες, επέλεξαν ένα πιο συνετό δρόμο. Επέλεξαν ανθρώπους σοφούς ως διαιτητές και σεβάστηκαν την κρίση τους. Δεν δολοφονούσαν – εξόριζαν. Όλα αυτά καταλήγουν στο ότι είναι θέμα ηθικής. Μια ηθική που περίσσευε στην Ελλάδα κι έλλειπε σε μεγάλο βαθμό από τους ρωμαίους συγκλητικούς</a:t>
            </a:r>
            <a:r>
              <a:rPr lang="el-GR" sz="1800" dirty="0" smtClean="0"/>
              <a:t>.</a:t>
            </a:r>
          </a:p>
          <a:p>
            <a:pPr>
              <a:buNone/>
            </a:pPr>
            <a:endParaRPr lang="en-US" sz="1800" dirty="0"/>
          </a:p>
          <a:p>
            <a:r>
              <a:rPr lang="el-GR" sz="1800" dirty="0" smtClean="0"/>
              <a:t>Επίσης, </a:t>
            </a:r>
            <a:r>
              <a:rPr lang="el-GR" sz="1800" dirty="0"/>
              <a:t>οι τεχνικές ελέγχου των πληβείων από τους συγκλητικούς, </a:t>
            </a:r>
            <a:r>
              <a:rPr lang="el-GR" sz="1800" dirty="0" smtClean="0"/>
              <a:t>μοιάζουν πολύ </a:t>
            </a:r>
            <a:r>
              <a:rPr lang="el-GR" sz="1800" dirty="0"/>
              <a:t>περισσότερο με αυτές που χρησιμοποιούν οι σύγχρονοί τους από ότι αυτές των </a:t>
            </a:r>
            <a:r>
              <a:rPr lang="el-GR" sz="1800" dirty="0" smtClean="0"/>
              <a:t>Αθηναίων</a:t>
            </a:r>
            <a:r>
              <a:rPr lang="el-GR" sz="1800" dirty="0"/>
              <a:t>. Κι αυτό συμβαίνει γιατί η ηθική τους είναι πολύ εγγύτερη με των σημερινών πολυεθνικών συμφερόντων. Αλλά και πολύ καλύτερη </a:t>
            </a:r>
            <a:r>
              <a:rPr lang="el-GR" sz="1800" dirty="0" smtClean="0"/>
              <a:t>γιατί  τουλάχιστον </a:t>
            </a:r>
            <a:r>
              <a:rPr lang="el-GR" sz="1800" dirty="0"/>
              <a:t>έχουν ένα κέντρο, τη Ρώμη, και φροντίζουν </a:t>
            </a:r>
            <a:r>
              <a:rPr lang="el-GR" sz="1800" dirty="0" err="1" smtClean="0"/>
              <a:t>γι’αυτό</a:t>
            </a:r>
            <a:r>
              <a:rPr lang="el-GR" sz="1800" dirty="0" smtClean="0"/>
              <a:t>.</a:t>
            </a:r>
            <a:endParaRPr lang="en-US" sz="1800" dirty="0"/>
          </a:p>
        </p:txBody>
      </p:sp>
    </p:spTree>
    <p:extLst>
      <p:ext uri="{BB962C8B-B14F-4D97-AF65-F5344CB8AC3E}">
        <p14:creationId xmlns:p14="http://schemas.microsoft.com/office/powerpoint/2010/main" val="2297017169"/>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u="sng" dirty="0"/>
              <a:t>Η </a:t>
            </a:r>
            <a:r>
              <a:rPr lang="el-GR" sz="3600" u="sng" dirty="0" err="1" smtClean="0"/>
              <a:t>Προεδρευομένη</a:t>
            </a:r>
            <a:r>
              <a:rPr lang="el-GR" sz="3600" u="sng" dirty="0" smtClean="0"/>
              <a:t> </a:t>
            </a:r>
            <a:r>
              <a:rPr lang="el-GR" sz="3600" u="sng" dirty="0"/>
              <a:t>Κοινοβουλευτική Δημοκρατία της σύγχρονης </a:t>
            </a:r>
            <a:r>
              <a:rPr lang="el-GR" sz="3600" u="sng" dirty="0" smtClean="0"/>
              <a:t>Ελλάδας</a:t>
            </a:r>
            <a:endParaRPr lang="en-US" sz="3600" u="sng" dirty="0"/>
          </a:p>
        </p:txBody>
      </p:sp>
      <p:sp>
        <p:nvSpPr>
          <p:cNvPr id="3" name="Content Placeholder 2"/>
          <p:cNvSpPr>
            <a:spLocks noGrp="1"/>
          </p:cNvSpPr>
          <p:nvPr>
            <p:ph idx="1"/>
          </p:nvPr>
        </p:nvSpPr>
        <p:spPr/>
        <p:txBody>
          <a:bodyPr>
            <a:normAutofit/>
          </a:bodyPr>
          <a:lstStyle/>
          <a:p>
            <a:r>
              <a:rPr lang="el-GR" sz="2000" dirty="0"/>
              <a:t>Το Πολιτικό σύστημα της Ελλάδας είναι </a:t>
            </a:r>
            <a:r>
              <a:rPr lang="el-GR" sz="2000" dirty="0" err="1" smtClean="0"/>
              <a:t>Προεδρευομένη</a:t>
            </a:r>
            <a:r>
              <a:rPr lang="el-GR" sz="2000" dirty="0" smtClean="0"/>
              <a:t> </a:t>
            </a:r>
            <a:r>
              <a:rPr lang="el-GR" sz="2000" dirty="0"/>
              <a:t>Κοινοβουλευτική Δημοκρατία, με τον Πρωθυπουργό ως αρχηγό της κυβέρνησης και πολυκομματικό σύστημα. Η νομοθετική εξουσία ανήκει στην κυβέρνηση και στη Βουλή των Ελλήνων.</a:t>
            </a:r>
            <a:endParaRPr lang="en-US" sz="2000" dirty="0"/>
          </a:p>
          <a:p>
            <a:endParaRPr lang="el-GR" sz="2000" dirty="0" smtClean="0"/>
          </a:p>
          <a:p>
            <a:endParaRPr lang="en-US" sz="2000" dirty="0"/>
          </a:p>
        </p:txBody>
      </p:sp>
      <p:pic>
        <p:nvPicPr>
          <p:cNvPr id="4" name="Picture 3" descr="syntagmatiselladas">
            <a:hlinkClick r:id="rId2"/>
          </p:cNvPr>
          <p:cNvPicPr/>
          <p:nvPr/>
        </p:nvPicPr>
        <p:blipFill>
          <a:blip r:embed="rId3" cstate="print"/>
          <a:srcRect/>
          <a:stretch>
            <a:fillRect/>
          </a:stretch>
        </p:blipFill>
        <p:spPr bwMode="auto">
          <a:xfrm>
            <a:off x="2051720" y="3140968"/>
            <a:ext cx="4430266" cy="3168352"/>
          </a:xfrm>
          <a:prstGeom prst="rect">
            <a:avLst/>
          </a:prstGeom>
          <a:noFill/>
          <a:ln w="9525">
            <a:noFill/>
            <a:miter lim="800000"/>
            <a:headEnd/>
            <a:tailEnd/>
          </a:ln>
        </p:spPr>
      </p:pic>
    </p:spTree>
    <p:extLst>
      <p:ext uri="{BB962C8B-B14F-4D97-AF65-F5344CB8AC3E}">
        <p14:creationId xmlns:p14="http://schemas.microsoft.com/office/powerpoint/2010/main" val="477377144"/>
      </p:ext>
    </p:extLst>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71400"/>
            <a:ext cx="8229600" cy="1143000"/>
          </a:xfrm>
        </p:spPr>
        <p:txBody>
          <a:bodyPr>
            <a:noAutofit/>
          </a:bodyPr>
          <a:lstStyle/>
          <a:p>
            <a:pPr algn="ctr"/>
            <a:r>
              <a:rPr lang="el-GR" sz="5400" u="sng" dirty="0" smtClean="0"/>
              <a:t/>
            </a:r>
            <a:br>
              <a:rPr lang="el-GR" sz="5400" u="sng" dirty="0" smtClean="0"/>
            </a:br>
            <a:r>
              <a:rPr lang="el-GR" sz="5400" u="sng" dirty="0" smtClean="0"/>
              <a:t>Εκτελεστική </a:t>
            </a:r>
            <a:r>
              <a:rPr lang="el-GR" sz="5400" u="sng" dirty="0"/>
              <a:t>εξουσία</a:t>
            </a:r>
            <a:r>
              <a:rPr lang="en-US" sz="5400" u="sng" dirty="0"/>
              <a:t/>
            </a:r>
            <a:br>
              <a:rPr lang="en-US" sz="5400" u="sng" dirty="0"/>
            </a:br>
            <a:endParaRPr lang="en-US" sz="5400" u="sng" dirty="0"/>
          </a:p>
        </p:txBody>
      </p:sp>
      <p:sp>
        <p:nvSpPr>
          <p:cNvPr id="3" name="Content Placeholder 2"/>
          <p:cNvSpPr>
            <a:spLocks noGrp="1"/>
          </p:cNvSpPr>
          <p:nvPr>
            <p:ph idx="1"/>
          </p:nvPr>
        </p:nvSpPr>
        <p:spPr>
          <a:xfrm>
            <a:off x="251520" y="908720"/>
            <a:ext cx="8363272" cy="4822161"/>
          </a:xfrm>
        </p:spPr>
        <p:txBody>
          <a:bodyPr>
            <a:normAutofit lnSpcReduction="10000"/>
          </a:bodyPr>
          <a:lstStyle/>
          <a:p>
            <a:endParaRPr lang="en-US" sz="2000" dirty="0" smtClean="0"/>
          </a:p>
          <a:p>
            <a:r>
              <a:rPr lang="el-GR" sz="2000" dirty="0" smtClean="0"/>
              <a:t>Ο </a:t>
            </a:r>
            <a:r>
              <a:rPr lang="el-GR" sz="2000" b="1" dirty="0"/>
              <a:t>Πρόεδρος της Δημοκρατίας</a:t>
            </a:r>
            <a:r>
              <a:rPr lang="el-GR" sz="2000" dirty="0"/>
              <a:t> εκλέγεται από τους Βουλευτές με πενταετή </a:t>
            </a:r>
            <a:r>
              <a:rPr lang="el-GR" sz="2000" dirty="0" smtClean="0"/>
              <a:t>θητεία, </a:t>
            </a:r>
            <a:r>
              <a:rPr lang="el-GR" sz="2000" dirty="0"/>
              <a:t>με </a:t>
            </a:r>
            <a:r>
              <a:rPr lang="el-GR" sz="2000" dirty="0" smtClean="0"/>
              <a:t>μέγιστη διάρκεια </a:t>
            </a:r>
            <a:r>
              <a:rPr lang="el-GR" sz="2000" dirty="0"/>
              <a:t>2 θητείες. Όταν λήγει η προεδρική θητεία, η Βουλή ψηφίζει για να εκλέξει νέο Πρόεδρο.</a:t>
            </a:r>
            <a:r>
              <a:rPr lang="en-US" sz="2000" dirty="0"/>
              <a:t> </a:t>
            </a:r>
            <a:endParaRPr lang="el-GR" sz="2000" dirty="0" smtClean="0"/>
          </a:p>
          <a:p>
            <a:r>
              <a:rPr lang="el-GR" sz="2000" dirty="0"/>
              <a:t>Ο </a:t>
            </a:r>
            <a:r>
              <a:rPr lang="el-GR" sz="2000" b="1" dirty="0"/>
              <a:t>Πρωθυπουργός</a:t>
            </a:r>
            <a:r>
              <a:rPr lang="el-GR" sz="2000" dirty="0"/>
              <a:t> είναι συνήθως ο αρχηγός του κόμματος που ελέγχει την απόλυτη πλειοψηφία των Βουλευτών. Αν κανένα κόμμα δεν έχει την απόλυτη πλειοψηφία της Βουλής, ο Πρόεδρος δίνει στον αρχηγό του κόμματος με τη σχετική πλειοψηφία </a:t>
            </a:r>
            <a:r>
              <a:rPr lang="el-GR" sz="2000" i="1" dirty="0"/>
              <a:t>διερευνητική εντολή</a:t>
            </a:r>
            <a:r>
              <a:rPr lang="el-GR" sz="2000" dirty="0"/>
              <a:t>, δηλαδή του δίνει εντολή να εξετάσει αν σε συνεργασία με άλλα κόμματα μπορεί να σχηματίσει κυβέρνηση που να μπορεί να λάβει ψήφο εμπιστοσύνης της Βουλής. Σύμφωνα με το Σύνταγμα, ο Πρωθυπουργός διαφυλάττει την ενότητα της κυβέρνησης και κατευθύνει τις δραστηριότητες αυτής. </a:t>
            </a:r>
            <a:r>
              <a:rPr lang="el-GR" sz="2000" dirty="0" smtClean="0"/>
              <a:t> </a:t>
            </a:r>
            <a:endParaRPr lang="en-US" sz="2000" dirty="0"/>
          </a:p>
          <a:p>
            <a:r>
              <a:rPr lang="el-GR" sz="2000" dirty="0"/>
              <a:t>Το </a:t>
            </a:r>
            <a:r>
              <a:rPr lang="el-GR" sz="2000" b="1" dirty="0"/>
              <a:t>Υπουργικό Συμβούλιο</a:t>
            </a:r>
            <a:r>
              <a:rPr lang="el-GR" sz="2000" dirty="0"/>
              <a:t> περιλαμβάνει όλους τους Υπουργούς, οι οποίοι </a:t>
            </a:r>
            <a:r>
              <a:rPr lang="el-GR" sz="2000" dirty="0" smtClean="0"/>
              <a:t>ορκίζονται </a:t>
            </a:r>
            <a:r>
              <a:rPr lang="el-GR" sz="2000" dirty="0"/>
              <a:t>από τον Πρόεδρο της Δημοκρατίας μετά από πρόταση του Πρωθυπουργού.</a:t>
            </a:r>
            <a:endParaRPr lang="en-US" sz="2000" dirty="0"/>
          </a:p>
          <a:p>
            <a:endParaRPr lang="el-GR" sz="2000" dirty="0" smtClean="0"/>
          </a:p>
        </p:txBody>
      </p:sp>
      <p:pic>
        <p:nvPicPr>
          <p:cNvPr id="5" name="Εικόνα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43600" y="5085184"/>
            <a:ext cx="3600400" cy="1772816"/>
          </a:xfrm>
          <a:prstGeom prst="rect">
            <a:avLst/>
          </a:prstGeom>
          <a:ln>
            <a:noFill/>
          </a:ln>
          <a:effectLst>
            <a:softEdge rad="112500"/>
          </a:effectLst>
        </p:spPr>
      </p:pic>
    </p:spTree>
    <p:extLst>
      <p:ext uri="{BB962C8B-B14F-4D97-AF65-F5344CB8AC3E}">
        <p14:creationId xmlns:p14="http://schemas.microsoft.com/office/powerpoint/2010/main" val="3455563275"/>
      </p:ext>
    </p:extLst>
  </p:cSld>
  <p:clrMapOvr>
    <a:masterClrMapping/>
  </p:clrMapOvr>
  <p:transition>
    <p:check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5400" u="sng" dirty="0" smtClean="0"/>
              <a:t>Νομοθετική Εξουσία</a:t>
            </a:r>
            <a:endParaRPr lang="en-US" sz="5400" u="sng" dirty="0"/>
          </a:p>
        </p:txBody>
      </p:sp>
      <p:sp>
        <p:nvSpPr>
          <p:cNvPr id="3" name="Content Placeholder 2"/>
          <p:cNvSpPr>
            <a:spLocks noGrp="1"/>
          </p:cNvSpPr>
          <p:nvPr>
            <p:ph idx="1"/>
          </p:nvPr>
        </p:nvSpPr>
        <p:spPr>
          <a:xfrm>
            <a:off x="457200" y="1628800"/>
            <a:ext cx="8229600" cy="4680560"/>
          </a:xfrm>
        </p:spPr>
        <p:txBody>
          <a:bodyPr>
            <a:normAutofit/>
          </a:bodyPr>
          <a:lstStyle/>
          <a:p>
            <a:r>
              <a:rPr lang="el-GR" sz="1800" dirty="0" smtClean="0"/>
              <a:t>Η νομοθετική εξουσία ασκείται από τη Βουλή και τον Πρόεδρο της Δημοκρατίας. Η </a:t>
            </a:r>
            <a:r>
              <a:rPr lang="el-GR" sz="1800" b="1" dirty="0"/>
              <a:t>Βουλή των Ελλήνων</a:t>
            </a:r>
            <a:r>
              <a:rPr lang="el-GR" sz="1800" dirty="0"/>
              <a:t> εκλέγεται με καθολική ψηφοφορία όλων των πολιτών </a:t>
            </a:r>
            <a:r>
              <a:rPr lang="el-GR" sz="1800" dirty="0" smtClean="0"/>
              <a:t>που έχουν συμπληρώσει το 18ο έτος της ηλικίας τους και έχουν την ελληνική ιθαγένεια </a:t>
            </a:r>
            <a:r>
              <a:rPr lang="el-GR" sz="1800" b="1" dirty="0" smtClean="0"/>
              <a:t>(εκλογικό σώμα).</a:t>
            </a:r>
            <a:r>
              <a:rPr lang="el-GR" sz="1800" dirty="0" smtClean="0"/>
              <a:t> Έχει </a:t>
            </a:r>
            <a:r>
              <a:rPr lang="el-GR" sz="1800" dirty="0"/>
              <a:t>300 μέλη που εκλέγονται σε 4-ετή θητεία με </a:t>
            </a:r>
            <a:r>
              <a:rPr lang="el-GR" sz="1800" b="1" dirty="0"/>
              <a:t>σύστημα ενισχυμένης </a:t>
            </a:r>
            <a:r>
              <a:rPr lang="el-GR" sz="1800" b="1" dirty="0" smtClean="0"/>
              <a:t>αναλογικής</a:t>
            </a:r>
            <a:r>
              <a:rPr lang="el-GR" sz="1800" dirty="0" smtClean="0"/>
              <a:t>. Από τις εκλογικές περιφέρειες εκλέγονται 288 βουλευτές απευθείας </a:t>
            </a:r>
            <a:r>
              <a:rPr lang="el-GR" sz="1800" dirty="0"/>
              <a:t>από το </a:t>
            </a:r>
            <a:r>
              <a:rPr lang="el-GR" sz="1800" dirty="0" smtClean="0"/>
              <a:t>λαό και οι υπόλοιποι 12 είναι βουλευτές επικρατείας.</a:t>
            </a:r>
          </a:p>
          <a:p>
            <a:r>
              <a:rPr lang="el-GR" sz="1800" b="1" dirty="0" smtClean="0"/>
              <a:t>Ο </a:t>
            </a:r>
            <a:r>
              <a:rPr lang="el-GR" sz="1800" b="1" dirty="0"/>
              <a:t>παρών εκλογικός νόμος</a:t>
            </a:r>
            <a:r>
              <a:rPr lang="el-GR" sz="1800" dirty="0"/>
              <a:t> ορίζει ένα πολύπλοκο σύστημα ενισχυμένης αναλογικής εκπροσώπησης που δεν ευνοεί τη δημιουργία μικρών κομμάτων και επιτρέπει κοινοβουλευτική πλειοψηφία ακόμη και αν το πρώτο σε ψήφους κόμμα δεν έλαβε την απόλυτη πλειοψηφία της λαϊκής </a:t>
            </a:r>
            <a:r>
              <a:rPr lang="el-GR" sz="1800" dirty="0" smtClean="0"/>
              <a:t>ψήφου (Το πρώτο σε ψήφους κόμμα λαμβάνει επιπλέον 50 έδρες).</a:t>
            </a:r>
            <a:r>
              <a:rPr lang="en-US" sz="1800" dirty="0" smtClean="0"/>
              <a:t> </a:t>
            </a:r>
            <a:endParaRPr lang="el-GR" sz="1800" dirty="0" smtClean="0"/>
          </a:p>
          <a:p>
            <a:pPr marL="137160" indent="0">
              <a:buNone/>
            </a:pPr>
            <a:endParaRPr lang="el-GR" sz="1800" dirty="0"/>
          </a:p>
        </p:txBody>
      </p:sp>
      <p:pic>
        <p:nvPicPr>
          <p:cNvPr id="1026" name="Picture 2" descr="C:\Users\Public\Pictures\Sample Pictures\vouli.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5085184"/>
            <a:ext cx="4896544"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079282"/>
      </p:ext>
    </p:extLst>
  </p:cSld>
  <p:clrMapOvr>
    <a:masterClrMapping/>
  </p:clrMapOvr>
  <p:transition>
    <p:zoom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5400" u="sng" dirty="0" smtClean="0"/>
              <a:t>Δικαστική Εξουσία</a:t>
            </a:r>
            <a:endParaRPr lang="en-US" sz="5400" u="sng" dirty="0"/>
          </a:p>
        </p:txBody>
      </p:sp>
      <p:sp>
        <p:nvSpPr>
          <p:cNvPr id="3" name="Content Placeholder 2"/>
          <p:cNvSpPr>
            <a:spLocks noGrp="1"/>
          </p:cNvSpPr>
          <p:nvPr>
            <p:ph idx="1"/>
          </p:nvPr>
        </p:nvSpPr>
        <p:spPr/>
        <p:txBody>
          <a:bodyPr>
            <a:normAutofit/>
          </a:bodyPr>
          <a:lstStyle/>
          <a:p>
            <a:r>
              <a:rPr lang="el-GR" sz="2000" dirty="0"/>
              <a:t>Η δικαστική εξουσία στην Ελλάδα </a:t>
            </a:r>
            <a:r>
              <a:rPr lang="el-GR" sz="2000" dirty="0" smtClean="0"/>
              <a:t>ασκείται από τα Δικαστήρια τα οποία διακρίνονται σε </a:t>
            </a:r>
            <a:r>
              <a:rPr lang="el-GR" sz="2000" dirty="0"/>
              <a:t>πολιτικά, ποινικά και </a:t>
            </a:r>
            <a:r>
              <a:rPr lang="el-GR" sz="2000" dirty="0" smtClean="0"/>
              <a:t>διοικητικά.</a:t>
            </a:r>
          </a:p>
          <a:p>
            <a:endParaRPr lang="el-GR" sz="2000" dirty="0"/>
          </a:p>
          <a:p>
            <a:r>
              <a:rPr lang="el-GR" sz="2000" dirty="0"/>
              <a:t>Στην ελληνική δικαιοσύνη υπάρχουν τρία ανώτατα </a:t>
            </a:r>
            <a:r>
              <a:rPr lang="el-GR" sz="2000" dirty="0" smtClean="0"/>
              <a:t>δικαστήρια : </a:t>
            </a:r>
            <a:r>
              <a:rPr lang="el-GR" sz="2000" b="1" dirty="0"/>
              <a:t>ο Άρειος Πάγος</a:t>
            </a:r>
            <a:r>
              <a:rPr lang="el-GR" sz="2000" dirty="0"/>
              <a:t>, το </a:t>
            </a:r>
            <a:r>
              <a:rPr lang="el-GR" sz="2000" b="1" dirty="0"/>
              <a:t>Συμβούλιο της Επικρατείας</a:t>
            </a:r>
            <a:r>
              <a:rPr lang="el-GR" sz="2000" dirty="0"/>
              <a:t> και το</a:t>
            </a:r>
            <a:r>
              <a:rPr lang="el-GR" sz="2000" b="1" dirty="0"/>
              <a:t> Ελεγκτικό </a:t>
            </a:r>
            <a:r>
              <a:rPr lang="el-GR" sz="2000" b="1" dirty="0" smtClean="0"/>
              <a:t>Συνέδριο</a:t>
            </a:r>
            <a:r>
              <a:rPr lang="el-GR" sz="2000" dirty="0" smtClean="0"/>
              <a:t>.</a:t>
            </a:r>
            <a:endParaRPr lang="el-GR" sz="2000" b="1" dirty="0" smtClean="0"/>
          </a:p>
          <a:p>
            <a:endParaRPr lang="el-GR" sz="1800" b="1" dirty="0"/>
          </a:p>
          <a:p>
            <a:pPr marL="118872" indent="0">
              <a:buNone/>
            </a:pPr>
            <a:r>
              <a:rPr lang="el-GR" sz="1800" dirty="0" smtClean="0"/>
              <a:t> </a:t>
            </a:r>
            <a:endParaRPr lang="en-US" sz="1800" dirty="0"/>
          </a:p>
          <a:p>
            <a:endParaRPr lang="el-GR" sz="2000" dirty="0" smtClean="0"/>
          </a:p>
          <a:p>
            <a:endParaRPr lang="en-US" sz="2000" dirty="0"/>
          </a:p>
        </p:txBody>
      </p:sp>
      <p:pic>
        <p:nvPicPr>
          <p:cNvPr id="4" name="3 - Εικόνα" descr="1.jpg"/>
          <p:cNvPicPr>
            <a:picLocks noChangeAspect="1"/>
          </p:cNvPicPr>
          <p:nvPr/>
        </p:nvPicPr>
        <p:blipFill>
          <a:blip r:embed="rId2" cstate="print"/>
          <a:stretch>
            <a:fillRect/>
          </a:stretch>
        </p:blipFill>
        <p:spPr>
          <a:xfrm>
            <a:off x="3060127" y="3717033"/>
            <a:ext cx="5976369" cy="3140968"/>
          </a:xfrm>
          <a:prstGeom prst="rect">
            <a:avLst/>
          </a:prstGeom>
          <a:ln>
            <a:noFill/>
          </a:ln>
          <a:effectLst>
            <a:softEdge rad="112500"/>
          </a:effectLst>
        </p:spPr>
      </p:pic>
    </p:spTree>
    <p:extLst>
      <p:ext uri="{BB962C8B-B14F-4D97-AF65-F5344CB8AC3E}">
        <p14:creationId xmlns:p14="http://schemas.microsoft.com/office/powerpoint/2010/main" val="1665125147"/>
      </p:ext>
    </p:extLst>
  </p:cSld>
  <p:clrMapOvr>
    <a:masterClrMapping/>
  </p:clrMapOvr>
  <p:transition>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691680" y="4941168"/>
            <a:ext cx="6995120" cy="1296144"/>
          </a:xfrm>
        </p:spPr>
        <p:txBody>
          <a:bodyPr/>
          <a:lstStyle/>
          <a:p>
            <a:pPr algn="ctr"/>
            <a:r>
              <a:rPr lang="el-GR" dirty="0" smtClean="0"/>
              <a:t>Σας Ευχαριστούμε!!</a:t>
            </a:r>
            <a:r>
              <a:rPr lang="en-US" dirty="0" smtClean="0"/>
              <a:t>!</a:t>
            </a:r>
            <a:endParaRPr lang="el-GR" dirty="0"/>
          </a:p>
        </p:txBody>
      </p:sp>
      <p:sp>
        <p:nvSpPr>
          <p:cNvPr id="3" name="2 - Θέση περιεχομένου"/>
          <p:cNvSpPr>
            <a:spLocks noGrp="1"/>
          </p:cNvSpPr>
          <p:nvPr>
            <p:ph idx="1"/>
          </p:nvPr>
        </p:nvSpPr>
        <p:spPr>
          <a:xfrm>
            <a:off x="457200" y="620688"/>
            <a:ext cx="8229600" cy="4392488"/>
          </a:xfrm>
        </p:spPr>
        <p:txBody>
          <a:bodyPr/>
          <a:lstStyle/>
          <a:p>
            <a:r>
              <a:rPr lang="el-GR" dirty="0" smtClean="0"/>
              <a:t>Συνεργάστηκαν οι μαθητές :</a:t>
            </a:r>
          </a:p>
          <a:p>
            <a:pPr>
              <a:buNone/>
            </a:pPr>
            <a:r>
              <a:rPr lang="el-GR" dirty="0" smtClean="0"/>
              <a:t>     </a:t>
            </a:r>
            <a:endParaRPr lang="en-US" dirty="0" smtClean="0"/>
          </a:p>
          <a:p>
            <a:pPr>
              <a:buFont typeface="Wingdings" pitchFamily="2" charset="2"/>
              <a:buChar char="Ø"/>
            </a:pPr>
            <a:r>
              <a:rPr lang="en-US" dirty="0" smtClean="0"/>
              <a:t>     </a:t>
            </a:r>
            <a:r>
              <a:rPr lang="el-GR" dirty="0" err="1" smtClean="0"/>
              <a:t>Γκάνιας</a:t>
            </a:r>
            <a:r>
              <a:rPr lang="en-US" dirty="0" smtClean="0"/>
              <a:t> </a:t>
            </a:r>
            <a:r>
              <a:rPr lang="el-GR" dirty="0" smtClean="0"/>
              <a:t>Στέφανος</a:t>
            </a:r>
          </a:p>
          <a:p>
            <a:pPr>
              <a:buFont typeface="Wingdings" pitchFamily="2" charset="2"/>
              <a:buChar char="Ø"/>
            </a:pPr>
            <a:r>
              <a:rPr lang="el-GR" dirty="0" smtClean="0"/>
              <a:t>     Παπαθεοδώρου Χρήστος</a:t>
            </a:r>
          </a:p>
          <a:p>
            <a:pPr>
              <a:buFont typeface="Wingdings" pitchFamily="2" charset="2"/>
              <a:buChar char="Ø"/>
            </a:pPr>
            <a:r>
              <a:rPr lang="el-GR" dirty="0" smtClean="0"/>
              <a:t>     Τραυλός Σπυρίδων </a:t>
            </a:r>
          </a:p>
          <a:p>
            <a:pPr>
              <a:buFont typeface="Wingdings" pitchFamily="2" charset="2"/>
              <a:buChar char="Ø"/>
            </a:pPr>
            <a:r>
              <a:rPr lang="el-GR" dirty="0" smtClean="0"/>
              <a:t>     </a:t>
            </a:r>
            <a:r>
              <a:rPr lang="el-GR" dirty="0" err="1" smtClean="0"/>
              <a:t>Τσάπαλος</a:t>
            </a:r>
            <a:r>
              <a:rPr lang="el-GR" dirty="0" smtClean="0"/>
              <a:t> Αθανάσιος</a:t>
            </a:r>
          </a:p>
          <a:p>
            <a:pPr>
              <a:buNone/>
            </a:pPr>
            <a:r>
              <a:rPr lang="el-GR"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hhh.jpg"/>
          <p:cNvPicPr>
            <a:picLocks noChangeAspect="1"/>
          </p:cNvPicPr>
          <p:nvPr/>
        </p:nvPicPr>
        <p:blipFill>
          <a:blip r:embed="rId2" cstate="print"/>
          <a:stretch>
            <a:fillRect/>
          </a:stretch>
        </p:blipFill>
        <p:spPr>
          <a:xfrm>
            <a:off x="179512" y="4437112"/>
            <a:ext cx="2371725" cy="1924050"/>
          </a:xfrm>
          <a:prstGeom prst="rect">
            <a:avLst/>
          </a:prstGeom>
          <a:ln>
            <a:noFill/>
          </a:ln>
          <a:effectLst>
            <a:softEdge rad="112500"/>
          </a:effectLst>
        </p:spPr>
      </p:pic>
      <p:sp>
        <p:nvSpPr>
          <p:cNvPr id="2" name="1 - Τίτλος"/>
          <p:cNvSpPr>
            <a:spLocks noGrp="1"/>
          </p:cNvSpPr>
          <p:nvPr>
            <p:ph type="title"/>
          </p:nvPr>
        </p:nvSpPr>
        <p:spPr>
          <a:xfrm>
            <a:off x="323528" y="260648"/>
            <a:ext cx="8229600" cy="1143000"/>
          </a:xfrm>
        </p:spPr>
        <p:txBody>
          <a:bodyPr/>
          <a:lstStyle/>
          <a:p>
            <a:r>
              <a:rPr lang="el-GR" dirty="0" smtClean="0"/>
              <a:t>ΒΑΣΙΛΕΙΑ</a:t>
            </a:r>
            <a:endParaRPr lang="el-GR" dirty="0"/>
          </a:p>
        </p:txBody>
      </p:sp>
      <p:pic>
        <p:nvPicPr>
          <p:cNvPr id="4" name="3 - Εικόνα" descr="ADA.jpg"/>
          <p:cNvPicPr>
            <a:picLocks noChangeAspect="1"/>
          </p:cNvPicPr>
          <p:nvPr/>
        </p:nvPicPr>
        <p:blipFill>
          <a:blip r:embed="rId3" cstate="print"/>
          <a:stretch>
            <a:fillRect/>
          </a:stretch>
        </p:blipFill>
        <p:spPr>
          <a:xfrm>
            <a:off x="323529" y="1556793"/>
            <a:ext cx="1987974" cy="2664295"/>
          </a:xfrm>
          <a:prstGeom prst="rect">
            <a:avLst/>
          </a:prstGeom>
          <a:ln>
            <a:noFill/>
          </a:ln>
          <a:effectLst>
            <a:softEdge rad="112500"/>
          </a:effectLst>
        </p:spPr>
      </p:pic>
      <p:sp>
        <p:nvSpPr>
          <p:cNvPr id="5" name="4 - Ορθογώνιο"/>
          <p:cNvSpPr/>
          <p:nvPr/>
        </p:nvSpPr>
        <p:spPr>
          <a:xfrm>
            <a:off x="2915816" y="1700808"/>
            <a:ext cx="5616624" cy="4801314"/>
          </a:xfrm>
          <a:prstGeom prst="rect">
            <a:avLst/>
          </a:prstGeom>
          <a:ln>
            <a:solidFill>
              <a:schemeClr val="accent1"/>
            </a:solidFill>
          </a:ln>
        </p:spPr>
        <p:txBody>
          <a:bodyPr wrap="square">
            <a:spAutoFit/>
          </a:bodyPr>
          <a:lstStyle/>
          <a:p>
            <a:pPr>
              <a:buClr>
                <a:schemeClr val="accent1"/>
              </a:buClr>
              <a:buFont typeface="Wingdings" pitchFamily="2" charset="2"/>
              <a:buChar char="v"/>
            </a:pPr>
            <a:r>
              <a:rPr lang="el-GR" dirty="0" smtClean="0"/>
              <a:t>  Ήταν το αρχαιότερο πολίτευμα, με ανώτατο άρχοντα </a:t>
            </a:r>
            <a:r>
              <a:rPr lang="en-US" dirty="0" smtClean="0"/>
              <a:t> </a:t>
            </a:r>
          </a:p>
          <a:p>
            <a:r>
              <a:rPr lang="en-US" dirty="0" smtClean="0"/>
              <a:t>       </a:t>
            </a:r>
            <a:r>
              <a:rPr lang="el-GR" dirty="0" smtClean="0"/>
              <a:t>το </a:t>
            </a:r>
            <a:r>
              <a:rPr lang="el-GR" b="1" u="sng" dirty="0"/>
              <a:t>βασιλιά</a:t>
            </a:r>
            <a:r>
              <a:rPr lang="el-GR" dirty="0"/>
              <a:t>, που ήταν κληρονομικός. Στη </a:t>
            </a:r>
            <a:r>
              <a:rPr lang="en-US" dirty="0" smtClean="0"/>
              <a:t> </a:t>
            </a:r>
          </a:p>
          <a:p>
            <a:r>
              <a:rPr lang="en-US" dirty="0" smtClean="0"/>
              <a:t>       </a:t>
            </a:r>
            <a:r>
              <a:rPr lang="el-GR" dirty="0" smtClean="0"/>
              <a:t>διακυβέρνηση βοηθούσε το συμβούλιο των </a:t>
            </a:r>
            <a:r>
              <a:rPr lang="en-US" dirty="0" smtClean="0"/>
              <a:t> </a:t>
            </a:r>
          </a:p>
          <a:p>
            <a:r>
              <a:rPr lang="en-US" dirty="0" smtClean="0"/>
              <a:t>       </a:t>
            </a:r>
            <a:r>
              <a:rPr lang="el-GR" dirty="0" smtClean="0"/>
              <a:t>ευγενών</a:t>
            </a:r>
            <a:r>
              <a:rPr lang="el-GR" dirty="0"/>
              <a:t>, που μετείχαν οι “άριστοι”. </a:t>
            </a:r>
            <a:r>
              <a:rPr lang="el-GR" dirty="0" smtClean="0"/>
              <a:t>Τα  παλαιότερα </a:t>
            </a:r>
            <a:endParaRPr lang="en-US" dirty="0" smtClean="0"/>
          </a:p>
          <a:p>
            <a:r>
              <a:rPr lang="en-US" dirty="0" smtClean="0"/>
              <a:t>       </a:t>
            </a:r>
            <a:r>
              <a:rPr lang="el-GR" dirty="0" smtClean="0"/>
              <a:t>χρόνια, </a:t>
            </a:r>
            <a:r>
              <a:rPr lang="el-GR" dirty="0"/>
              <a:t>αρχηγός </a:t>
            </a:r>
            <a:r>
              <a:rPr lang="el-GR" dirty="0" smtClean="0"/>
              <a:t>του κράτους </a:t>
            </a:r>
            <a:r>
              <a:rPr lang="el-GR" dirty="0"/>
              <a:t>ήταν ο βασιλιάς. </a:t>
            </a:r>
            <a:r>
              <a:rPr lang="el-GR" dirty="0" smtClean="0"/>
              <a:t>Είχε </a:t>
            </a:r>
            <a:endParaRPr lang="en-US" dirty="0" smtClean="0"/>
          </a:p>
          <a:p>
            <a:r>
              <a:rPr lang="en-US" dirty="0" smtClean="0"/>
              <a:t>       </a:t>
            </a:r>
            <a:r>
              <a:rPr lang="el-GR" dirty="0" smtClean="0"/>
              <a:t>μεγάλη </a:t>
            </a:r>
            <a:r>
              <a:rPr lang="el-GR" dirty="0" err="1" smtClean="0"/>
              <a:t>δύναµη</a:t>
            </a:r>
            <a:r>
              <a:rPr lang="el-GR" dirty="0" smtClean="0"/>
              <a:t> </a:t>
            </a:r>
            <a:r>
              <a:rPr lang="el-GR" dirty="0"/>
              <a:t>και τον </a:t>
            </a:r>
            <a:r>
              <a:rPr lang="el-GR" dirty="0" smtClean="0"/>
              <a:t>σέβονταν όλοι.</a:t>
            </a:r>
          </a:p>
          <a:p>
            <a:endParaRPr lang="el-GR" dirty="0" smtClean="0"/>
          </a:p>
          <a:p>
            <a:pPr>
              <a:buClr>
                <a:schemeClr val="accent1"/>
              </a:buClr>
              <a:buFont typeface="Wingdings" pitchFamily="2" charset="2"/>
              <a:buChar char="v"/>
            </a:pPr>
            <a:r>
              <a:rPr lang="el-GR" dirty="0" smtClean="0"/>
              <a:t>   Κάποιες φορές τον </a:t>
            </a:r>
            <a:r>
              <a:rPr lang="el-GR" dirty="0"/>
              <a:t>βοηθούσαν </a:t>
            </a:r>
            <a:r>
              <a:rPr lang="el-GR" dirty="0" smtClean="0"/>
              <a:t>στο έργο του μερικοί </a:t>
            </a:r>
            <a:endParaRPr lang="en-US" dirty="0" smtClean="0"/>
          </a:p>
          <a:p>
            <a:r>
              <a:rPr lang="en-US" dirty="0" smtClean="0"/>
              <a:t>       </a:t>
            </a:r>
            <a:r>
              <a:rPr lang="el-GR" dirty="0" smtClean="0"/>
              <a:t>ηλικιωμένοι </a:t>
            </a:r>
            <a:r>
              <a:rPr lang="el-GR" dirty="0"/>
              <a:t>άνθρωποι, </a:t>
            </a:r>
            <a:r>
              <a:rPr lang="el-GR" dirty="0" smtClean="0"/>
              <a:t>που ξεχώριζαν </a:t>
            </a:r>
            <a:r>
              <a:rPr lang="el-GR" dirty="0"/>
              <a:t>για τη </a:t>
            </a:r>
            <a:endParaRPr lang="en-US" dirty="0" smtClean="0"/>
          </a:p>
          <a:p>
            <a:r>
              <a:rPr lang="en-US" dirty="0" smtClean="0"/>
              <a:t>       </a:t>
            </a:r>
            <a:r>
              <a:rPr lang="el-GR" dirty="0" smtClean="0"/>
              <a:t>σοβαρότητά τους </a:t>
            </a:r>
            <a:r>
              <a:rPr lang="el-GR" dirty="0"/>
              <a:t>και την πείρα τους</a:t>
            </a:r>
            <a:r>
              <a:rPr lang="el-GR" dirty="0" smtClean="0"/>
              <a:t>.</a:t>
            </a:r>
          </a:p>
          <a:p>
            <a:pPr>
              <a:buFont typeface="Wingdings" pitchFamily="2" charset="2"/>
              <a:buChar char="v"/>
            </a:pPr>
            <a:endParaRPr lang="el-GR" dirty="0"/>
          </a:p>
          <a:p>
            <a:pPr>
              <a:buClr>
                <a:schemeClr val="accent1"/>
              </a:buClr>
              <a:buFont typeface="Wingdings" pitchFamily="2" charset="2"/>
              <a:buChar char="v"/>
            </a:pPr>
            <a:r>
              <a:rPr lang="el-GR" dirty="0" smtClean="0"/>
              <a:t>   Η </a:t>
            </a:r>
            <a:r>
              <a:rPr lang="el-GR" dirty="0"/>
              <a:t>δύναμη </a:t>
            </a:r>
            <a:r>
              <a:rPr lang="el-GR" dirty="0" smtClean="0"/>
              <a:t>του </a:t>
            </a:r>
            <a:r>
              <a:rPr lang="el-GR" dirty="0"/>
              <a:t>βασιλιά αρχίζει </a:t>
            </a:r>
            <a:r>
              <a:rPr lang="el-GR" dirty="0" smtClean="0"/>
              <a:t>να μειώνεται </a:t>
            </a:r>
            <a:r>
              <a:rPr lang="el-GR" dirty="0"/>
              <a:t>από τον </a:t>
            </a:r>
            <a:endParaRPr lang="en-US" dirty="0" smtClean="0"/>
          </a:p>
          <a:p>
            <a:r>
              <a:rPr lang="en-US" dirty="0" smtClean="0"/>
              <a:t>      </a:t>
            </a:r>
            <a:r>
              <a:rPr lang="el-GR" dirty="0" smtClean="0"/>
              <a:t>8ο </a:t>
            </a:r>
            <a:r>
              <a:rPr lang="el-GR" dirty="0"/>
              <a:t>αιώνα </a:t>
            </a:r>
            <a:r>
              <a:rPr lang="el-GR" dirty="0" err="1" smtClean="0"/>
              <a:t>π.Χ.</a:t>
            </a:r>
            <a:r>
              <a:rPr lang="el-GR" dirty="0" smtClean="0"/>
              <a:t> </a:t>
            </a:r>
            <a:r>
              <a:rPr lang="el-GR" dirty="0"/>
              <a:t>και </a:t>
            </a:r>
            <a:r>
              <a:rPr lang="el-GR" dirty="0" smtClean="0"/>
              <a:t>να αυξάνεται </a:t>
            </a:r>
            <a:r>
              <a:rPr lang="el-GR" dirty="0"/>
              <a:t>η δύναμη των </a:t>
            </a:r>
            <a:r>
              <a:rPr lang="en-US" dirty="0" smtClean="0"/>
              <a:t> </a:t>
            </a:r>
          </a:p>
          <a:p>
            <a:r>
              <a:rPr lang="en-US" dirty="0" smtClean="0"/>
              <a:t>      </a:t>
            </a:r>
            <a:r>
              <a:rPr lang="el-GR" dirty="0" smtClean="0"/>
              <a:t>ευγενών</a:t>
            </a:r>
            <a:r>
              <a:rPr lang="el-GR" dirty="0"/>
              <a:t>. </a:t>
            </a:r>
            <a:r>
              <a:rPr lang="el-GR" dirty="0" smtClean="0"/>
              <a:t>Σ’ αυτό </a:t>
            </a:r>
            <a:r>
              <a:rPr lang="el-GR" dirty="0"/>
              <a:t>συνέβαλε ο σχηματισμός </a:t>
            </a:r>
            <a:r>
              <a:rPr lang="el-GR" dirty="0" smtClean="0"/>
              <a:t>των </a:t>
            </a:r>
            <a:r>
              <a:rPr lang="en-US" dirty="0" smtClean="0"/>
              <a:t> </a:t>
            </a:r>
          </a:p>
          <a:p>
            <a:r>
              <a:rPr lang="en-US" dirty="0" smtClean="0"/>
              <a:t>      </a:t>
            </a:r>
            <a:r>
              <a:rPr lang="el-GR" dirty="0" smtClean="0"/>
              <a:t>πόλεων-κρατών</a:t>
            </a:r>
            <a:r>
              <a:rPr lang="el-GR" dirty="0"/>
              <a:t>, οι οικονομικές </a:t>
            </a:r>
            <a:r>
              <a:rPr lang="el-GR" dirty="0" smtClean="0"/>
              <a:t>και κοινωνικές </a:t>
            </a:r>
            <a:r>
              <a:rPr lang="en-US" dirty="0" smtClean="0"/>
              <a:t> </a:t>
            </a:r>
          </a:p>
          <a:p>
            <a:r>
              <a:rPr lang="en-US" dirty="0" smtClean="0"/>
              <a:t>      </a:t>
            </a:r>
            <a:r>
              <a:rPr lang="el-GR" dirty="0" smtClean="0"/>
              <a:t>αλλαγές </a:t>
            </a:r>
            <a:r>
              <a:rPr lang="el-GR" dirty="0"/>
              <a:t>και η αυθαιρεσία </a:t>
            </a:r>
            <a:r>
              <a:rPr lang="el-GR" dirty="0" smtClean="0"/>
              <a:t>ή η ανικανότητα </a:t>
            </a:r>
            <a:r>
              <a:rPr lang="el-GR" dirty="0"/>
              <a:t>των </a:t>
            </a:r>
            <a:endParaRPr lang="en-US" dirty="0" smtClean="0"/>
          </a:p>
          <a:p>
            <a:r>
              <a:rPr lang="en-US" dirty="0" smtClean="0"/>
              <a:t>      </a:t>
            </a:r>
            <a:r>
              <a:rPr lang="el-GR" dirty="0" smtClean="0"/>
              <a:t>βασιλιάδων</a:t>
            </a:r>
            <a:r>
              <a:rPr lang="el-GR" dirty="0"/>
              <a:t>. </a:t>
            </a:r>
          </a:p>
        </p:txBody>
      </p:sp>
    </p:spTree>
  </p:cSld>
  <p:clrMapOvr>
    <a:masterClrMapping/>
  </p:clrMapOvr>
  <p:transition>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8 - Εικόνα" descr="adadaadaadadda.jpg"/>
          <p:cNvPicPr>
            <a:picLocks noChangeAspect="1"/>
          </p:cNvPicPr>
          <p:nvPr/>
        </p:nvPicPr>
        <p:blipFill>
          <a:blip r:embed="rId2" cstate="print"/>
          <a:stretch>
            <a:fillRect/>
          </a:stretch>
        </p:blipFill>
        <p:spPr>
          <a:xfrm>
            <a:off x="4499992" y="3789040"/>
            <a:ext cx="2047576" cy="2852956"/>
          </a:xfrm>
          <a:prstGeom prst="rect">
            <a:avLst/>
          </a:prstGeom>
          <a:ln>
            <a:noFill/>
          </a:ln>
          <a:effectLst>
            <a:softEdge rad="112500"/>
          </a:effectLst>
        </p:spPr>
      </p:pic>
      <p:sp>
        <p:nvSpPr>
          <p:cNvPr id="7" name="6 - Τίτλος"/>
          <p:cNvSpPr>
            <a:spLocks noGrp="1"/>
          </p:cNvSpPr>
          <p:nvPr>
            <p:ph type="title"/>
          </p:nvPr>
        </p:nvSpPr>
        <p:spPr/>
        <p:txBody>
          <a:bodyPr/>
          <a:lstStyle/>
          <a:p>
            <a:r>
              <a:rPr lang="el-GR" dirty="0" smtClean="0"/>
              <a:t>ΑΡΙΣΤΟΚΡΑΤΙΑ</a:t>
            </a:r>
            <a:endParaRPr lang="el-GR" dirty="0"/>
          </a:p>
        </p:txBody>
      </p:sp>
      <p:sp>
        <p:nvSpPr>
          <p:cNvPr id="8" name="7 - Θέση περιεχομένου"/>
          <p:cNvSpPr>
            <a:spLocks noGrp="1"/>
          </p:cNvSpPr>
          <p:nvPr>
            <p:ph idx="1"/>
          </p:nvPr>
        </p:nvSpPr>
        <p:spPr>
          <a:xfrm>
            <a:off x="323528" y="1556792"/>
            <a:ext cx="8229600" cy="4625609"/>
          </a:xfrm>
        </p:spPr>
        <p:txBody>
          <a:bodyPr>
            <a:normAutofit/>
          </a:bodyPr>
          <a:lstStyle/>
          <a:p>
            <a:pPr>
              <a:buFont typeface="Wingdings" pitchFamily="2" charset="2"/>
              <a:buChar char="v"/>
            </a:pPr>
            <a:r>
              <a:rPr lang="el-GR" sz="1800" dirty="0" smtClean="0"/>
              <a:t>Αυτοί οι μεγαλοκτηματίες αργότερα πήραν όλη τη δύναμη στα χέρια τους, κατάργησαν το βασιλιά και κυβέρνησαν μόνοι τους. Το πολίτευμα αυτό ονομάστηκε</a:t>
            </a:r>
            <a:r>
              <a:rPr lang="en-US" sz="1800" dirty="0" smtClean="0"/>
              <a:t> </a:t>
            </a:r>
            <a:r>
              <a:rPr lang="el-GR" sz="1800" dirty="0" smtClean="0"/>
              <a:t> </a:t>
            </a:r>
            <a:r>
              <a:rPr lang="el-GR" sz="1800" b="1" u="sng" dirty="0" smtClean="0"/>
              <a:t>αριστοκρατικό</a:t>
            </a:r>
            <a:r>
              <a:rPr lang="el-GR" sz="1800" dirty="0" smtClean="0"/>
              <a:t>, γιατί τους ευγενείς τους έλεγαν και άριστους. </a:t>
            </a:r>
          </a:p>
          <a:p>
            <a:pPr>
              <a:buFont typeface="Wingdings" pitchFamily="2" charset="2"/>
              <a:buChar char="v"/>
            </a:pPr>
            <a:endParaRPr lang="el-GR" sz="1800" dirty="0" smtClean="0"/>
          </a:p>
          <a:p>
            <a:pPr>
              <a:buFont typeface="Wingdings" pitchFamily="2" charset="2"/>
              <a:buChar char="v"/>
            </a:pPr>
            <a:r>
              <a:rPr lang="el-GR" sz="1800" dirty="0" smtClean="0"/>
              <a:t>Η αριστοκρατία ήταν τάξη “κλειστή”. Στήριζε τη δύναμή της στα κτήματα και την καταγωγή και κυβερνούσε για τα δικά της συμφέροντα. Την εξουσία ασκούσαν μόνο οι ευγενείς. Με την ανάπτυξη του εμπορίου και της βιοτεχνίας άρχισε η αντίδραση κατά</a:t>
            </a:r>
            <a:r>
              <a:rPr lang="en-US" sz="1800" dirty="0" smtClean="0"/>
              <a:t> </a:t>
            </a:r>
            <a:r>
              <a:rPr lang="el-GR" sz="1800" dirty="0" smtClean="0"/>
              <a:t> του αριστοκρατικού πολιτεύματος.</a:t>
            </a:r>
            <a:endParaRPr lang="el-GR" sz="1800" dirty="0"/>
          </a:p>
        </p:txBody>
      </p:sp>
      <p:sp>
        <p:nvSpPr>
          <p:cNvPr id="10" name="9 - TextBox"/>
          <p:cNvSpPr txBox="1"/>
          <p:nvPr/>
        </p:nvSpPr>
        <p:spPr>
          <a:xfrm>
            <a:off x="6444208" y="5661248"/>
            <a:ext cx="2592288" cy="830997"/>
          </a:xfrm>
          <a:prstGeom prst="rect">
            <a:avLst/>
          </a:prstGeom>
          <a:noFill/>
        </p:spPr>
        <p:txBody>
          <a:bodyPr wrap="square" rtlCol="0">
            <a:spAutoFit/>
          </a:bodyPr>
          <a:lstStyle/>
          <a:p>
            <a:pPr algn="ctr"/>
            <a:r>
              <a:rPr lang="el-GR" sz="1200" dirty="0" smtClean="0">
                <a:solidFill>
                  <a:schemeClr val="accent2">
                    <a:lumMod val="75000"/>
                  </a:schemeClr>
                </a:solidFill>
              </a:rPr>
              <a:t>Δείγμα της αριστοκρατικής καταγωγής ήταν να έχει κάποιος άλογο. Στην εικόνα, χάλκινος ιππέας από την Δωδώνη.</a:t>
            </a:r>
            <a:endParaRPr lang="el-GR" sz="1200" dirty="0">
              <a:solidFill>
                <a:schemeClr val="accent2">
                  <a:lumMod val="75000"/>
                </a:schemeClr>
              </a:solidFill>
            </a:endParaRPr>
          </a:p>
        </p:txBody>
      </p:sp>
    </p:spTree>
  </p:cSld>
  <p:clrMapOvr>
    <a:masterClrMapping/>
  </p:clrMapOvr>
  <p:transition>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3 - Θέση περιεχομένου" descr="LOOLOL.jpg"/>
          <p:cNvPicPr>
            <a:picLocks noChangeAspect="1"/>
          </p:cNvPicPr>
          <p:nvPr/>
        </p:nvPicPr>
        <p:blipFill>
          <a:blip r:embed="rId2" cstate="print"/>
          <a:stretch>
            <a:fillRect/>
          </a:stretch>
        </p:blipFill>
        <p:spPr>
          <a:xfrm>
            <a:off x="7236295" y="4914590"/>
            <a:ext cx="1907705" cy="1907705"/>
          </a:xfrm>
          <a:prstGeom prst="rect">
            <a:avLst/>
          </a:prstGeom>
        </p:spPr>
      </p:pic>
      <p:sp>
        <p:nvSpPr>
          <p:cNvPr id="2" name="1 - Τίτλος"/>
          <p:cNvSpPr>
            <a:spLocks noGrp="1"/>
          </p:cNvSpPr>
          <p:nvPr>
            <p:ph type="title"/>
          </p:nvPr>
        </p:nvSpPr>
        <p:spPr>
          <a:xfrm>
            <a:off x="251520" y="11266"/>
            <a:ext cx="8229600" cy="1143000"/>
          </a:xfrm>
        </p:spPr>
        <p:txBody>
          <a:bodyPr/>
          <a:lstStyle/>
          <a:p>
            <a:r>
              <a:rPr lang="el-GR" dirty="0" smtClean="0"/>
              <a:t>ΟΛΙΓΑΡΧΙΑ</a:t>
            </a:r>
            <a:endParaRPr lang="el-GR" dirty="0"/>
          </a:p>
        </p:txBody>
      </p:sp>
      <p:sp>
        <p:nvSpPr>
          <p:cNvPr id="3" name="Θέση περιεχομένου 2"/>
          <p:cNvSpPr>
            <a:spLocks noGrp="1"/>
          </p:cNvSpPr>
          <p:nvPr>
            <p:ph idx="1"/>
          </p:nvPr>
        </p:nvSpPr>
        <p:spPr>
          <a:xfrm>
            <a:off x="-108520" y="764704"/>
            <a:ext cx="7920880" cy="4709160"/>
          </a:xfrm>
        </p:spPr>
        <p:txBody>
          <a:bodyPr/>
          <a:lstStyle/>
          <a:p>
            <a:endParaRPr lang="el-GR" dirty="0"/>
          </a:p>
        </p:txBody>
      </p:sp>
      <p:sp>
        <p:nvSpPr>
          <p:cNvPr id="5" name="4 - TextBox"/>
          <p:cNvSpPr txBox="1"/>
          <p:nvPr/>
        </p:nvSpPr>
        <p:spPr>
          <a:xfrm>
            <a:off x="251520" y="1772816"/>
            <a:ext cx="7992888" cy="3416320"/>
          </a:xfrm>
          <a:prstGeom prst="rect">
            <a:avLst/>
          </a:prstGeom>
          <a:noFill/>
        </p:spPr>
        <p:txBody>
          <a:bodyPr wrap="square" rtlCol="0">
            <a:spAutoFit/>
          </a:bodyPr>
          <a:lstStyle/>
          <a:p>
            <a:pPr>
              <a:buClr>
                <a:schemeClr val="accent1"/>
              </a:buClr>
              <a:buFont typeface="Wingdings" pitchFamily="2" charset="2"/>
              <a:buChar char="v"/>
            </a:pPr>
            <a:r>
              <a:rPr lang="el-GR" dirty="0" smtClean="0"/>
              <a:t>  Κατόπιν</a:t>
            </a:r>
            <a:r>
              <a:rPr lang="en-US" dirty="0" smtClean="0"/>
              <a:t>,</a:t>
            </a:r>
            <a:r>
              <a:rPr lang="el-GR" dirty="0" smtClean="0"/>
              <a:t> </a:t>
            </a:r>
            <a:r>
              <a:rPr lang="el-GR" dirty="0"/>
              <a:t>με το εμπόριο, </a:t>
            </a:r>
            <a:r>
              <a:rPr lang="el-GR" dirty="0" smtClean="0"/>
              <a:t>τη </a:t>
            </a:r>
            <a:r>
              <a:rPr lang="el-GR" dirty="0"/>
              <a:t>ναυτιλία και </a:t>
            </a:r>
            <a:r>
              <a:rPr lang="el-GR" dirty="0" smtClean="0"/>
              <a:t>τη βιοτεχνία</a:t>
            </a:r>
            <a:r>
              <a:rPr lang="en-US" dirty="0" smtClean="0"/>
              <a:t>,</a:t>
            </a:r>
            <a:r>
              <a:rPr lang="el-GR" dirty="0" smtClean="0"/>
              <a:t> </a:t>
            </a:r>
            <a:r>
              <a:rPr lang="el-GR" dirty="0"/>
              <a:t>πλούτισαν </a:t>
            </a:r>
            <a:r>
              <a:rPr lang="el-GR" dirty="0" smtClean="0"/>
              <a:t>και άλλοι </a:t>
            </a:r>
            <a:r>
              <a:rPr lang="en-US" dirty="0" smtClean="0"/>
              <a:t> </a:t>
            </a:r>
          </a:p>
          <a:p>
            <a:r>
              <a:rPr lang="en-US" dirty="0" smtClean="0"/>
              <a:t>      </a:t>
            </a:r>
            <a:r>
              <a:rPr lang="el-GR" dirty="0" smtClean="0"/>
              <a:t>άνθρωποι και απέκτησαν μεγαλύτερη δύναμη </a:t>
            </a:r>
            <a:r>
              <a:rPr lang="el-GR" dirty="0"/>
              <a:t>από </a:t>
            </a:r>
            <a:r>
              <a:rPr lang="el-GR" dirty="0" smtClean="0"/>
              <a:t>τους ευγενείς</a:t>
            </a:r>
            <a:r>
              <a:rPr lang="el-GR" dirty="0"/>
              <a:t>. </a:t>
            </a:r>
            <a:r>
              <a:rPr lang="en-US" dirty="0" smtClean="0"/>
              <a:t> </a:t>
            </a:r>
            <a:r>
              <a:rPr lang="el-GR" dirty="0" smtClean="0"/>
              <a:t>Άρχισαν </a:t>
            </a:r>
            <a:endParaRPr lang="en-US" dirty="0" smtClean="0"/>
          </a:p>
          <a:p>
            <a:r>
              <a:rPr lang="en-US" dirty="0" smtClean="0"/>
              <a:t>      </a:t>
            </a:r>
            <a:r>
              <a:rPr lang="el-GR" dirty="0" smtClean="0"/>
              <a:t>λοιπόν </a:t>
            </a:r>
            <a:r>
              <a:rPr lang="el-GR" dirty="0"/>
              <a:t>να </a:t>
            </a:r>
            <a:r>
              <a:rPr lang="el-GR" dirty="0" smtClean="0"/>
              <a:t>παίρνουν εκείνοι </a:t>
            </a:r>
            <a:r>
              <a:rPr lang="el-GR" dirty="0"/>
              <a:t>την εξουσία. </a:t>
            </a:r>
            <a:r>
              <a:rPr lang="el-GR" dirty="0" smtClean="0"/>
              <a:t>Το πολίτευμα αυτό ονομάστηκε </a:t>
            </a:r>
            <a:r>
              <a:rPr lang="en-US" dirty="0" smtClean="0"/>
              <a:t> </a:t>
            </a:r>
          </a:p>
          <a:p>
            <a:r>
              <a:rPr lang="en-US" b="1" dirty="0" smtClean="0"/>
              <a:t>      </a:t>
            </a:r>
            <a:r>
              <a:rPr lang="el-GR" b="1" u="sng" dirty="0" smtClean="0"/>
              <a:t>ολιγαρχικό</a:t>
            </a:r>
            <a:r>
              <a:rPr lang="el-GR" dirty="0"/>
              <a:t>, γιατί </a:t>
            </a:r>
            <a:r>
              <a:rPr lang="el-GR" dirty="0" smtClean="0"/>
              <a:t>οι πλούσιοι </a:t>
            </a:r>
            <a:r>
              <a:rPr lang="el-GR" dirty="0"/>
              <a:t>ήταν (ο)λίγοι</a:t>
            </a:r>
            <a:r>
              <a:rPr lang="el-GR" dirty="0" smtClean="0"/>
              <a:t>.</a:t>
            </a:r>
          </a:p>
          <a:p>
            <a:endParaRPr lang="el-GR" dirty="0" smtClean="0"/>
          </a:p>
          <a:p>
            <a:pPr>
              <a:buClr>
                <a:schemeClr val="accent1"/>
              </a:buClr>
              <a:buFont typeface="Wingdings" pitchFamily="2" charset="2"/>
              <a:buChar char="v"/>
            </a:pPr>
            <a:r>
              <a:rPr lang="el-GR" dirty="0" smtClean="0"/>
              <a:t>  Πλέον, η </a:t>
            </a:r>
            <a:r>
              <a:rPr lang="el-GR" dirty="0"/>
              <a:t>εξουσία δεν </a:t>
            </a:r>
            <a:r>
              <a:rPr lang="el-GR" dirty="0" smtClean="0"/>
              <a:t>ήταν </a:t>
            </a:r>
            <a:r>
              <a:rPr lang="el-GR" dirty="0"/>
              <a:t>προνόμιο των ευγενών, αλλά όσοι είχαν </a:t>
            </a:r>
            <a:r>
              <a:rPr lang="el-GR" dirty="0" smtClean="0"/>
              <a:t>υψηλά  </a:t>
            </a:r>
          </a:p>
          <a:p>
            <a:r>
              <a:rPr lang="el-GR" dirty="0" smtClean="0"/>
              <a:t>      εισοδήματα </a:t>
            </a:r>
            <a:r>
              <a:rPr lang="el-GR" dirty="0"/>
              <a:t>έπαιρναν μέρος </a:t>
            </a:r>
            <a:r>
              <a:rPr lang="el-GR" dirty="0" smtClean="0"/>
              <a:t>στη </a:t>
            </a:r>
            <a:r>
              <a:rPr lang="el-GR" dirty="0"/>
              <a:t>διακυβέρνηση του κράτους. Οι πολίτες </a:t>
            </a:r>
            <a:endParaRPr lang="el-GR" dirty="0" smtClean="0"/>
          </a:p>
          <a:p>
            <a:r>
              <a:rPr lang="el-GR" dirty="0" smtClean="0"/>
              <a:t>      κατατάχτηκαν </a:t>
            </a:r>
            <a:r>
              <a:rPr lang="el-GR" dirty="0"/>
              <a:t>σε κατηγορίες, ανάλογα με το </a:t>
            </a:r>
            <a:r>
              <a:rPr lang="el-GR" dirty="0" smtClean="0"/>
              <a:t>εισόδημά </a:t>
            </a:r>
            <a:r>
              <a:rPr lang="el-GR" dirty="0"/>
              <a:t>τους</a:t>
            </a:r>
            <a:r>
              <a:rPr lang="el-GR" dirty="0" smtClean="0"/>
              <a:t>.</a:t>
            </a:r>
          </a:p>
          <a:p>
            <a:pPr>
              <a:buFont typeface="Wingdings" pitchFamily="2" charset="2"/>
              <a:buChar char="v"/>
            </a:pPr>
            <a:endParaRPr lang="el-GR" dirty="0"/>
          </a:p>
          <a:p>
            <a:pPr>
              <a:buClr>
                <a:schemeClr val="accent1"/>
              </a:buClr>
              <a:buFont typeface="Wingdings" pitchFamily="2" charset="2"/>
              <a:buChar char="v"/>
            </a:pPr>
            <a:r>
              <a:rPr lang="el-GR" dirty="0" smtClean="0"/>
              <a:t>   Όσοι </a:t>
            </a:r>
            <a:r>
              <a:rPr lang="el-GR" dirty="0"/>
              <a:t>είχαν </a:t>
            </a:r>
            <a:r>
              <a:rPr lang="el-GR" dirty="0" smtClean="0"/>
              <a:t>υψηλά </a:t>
            </a:r>
            <a:r>
              <a:rPr lang="el-GR" dirty="0"/>
              <a:t>εισοδήματα έπαιρναν μέρος στην εξουσία και είχαν </a:t>
            </a:r>
            <a:endParaRPr lang="el-GR" dirty="0" smtClean="0"/>
          </a:p>
          <a:p>
            <a:r>
              <a:rPr lang="el-GR" dirty="0" smtClean="0"/>
              <a:t>      περισσότερα </a:t>
            </a:r>
            <a:r>
              <a:rPr lang="el-GR" dirty="0"/>
              <a:t>προνόμια. Πολλές φορές δε συμφωνούσαν μεταξύ τους. Από την </a:t>
            </a:r>
            <a:r>
              <a:rPr lang="el-GR" dirty="0" smtClean="0"/>
              <a:t> </a:t>
            </a:r>
          </a:p>
          <a:p>
            <a:r>
              <a:rPr lang="el-GR" dirty="0" smtClean="0"/>
              <a:t>      άλλη </a:t>
            </a:r>
            <a:r>
              <a:rPr lang="el-GR" dirty="0"/>
              <a:t>πλευρά ο λαός είχε πολλά παράπονα και συχνά γίνονταν ταραχές.</a:t>
            </a:r>
          </a:p>
        </p:txBody>
      </p:sp>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ΤΥΡΑΝΝΙΑ</a:t>
            </a:r>
            <a:endParaRPr lang="el-GR" dirty="0"/>
          </a:p>
        </p:txBody>
      </p:sp>
      <p:sp>
        <p:nvSpPr>
          <p:cNvPr id="3" name="2 - Θέση περιεχομένου"/>
          <p:cNvSpPr>
            <a:spLocks noGrp="1"/>
          </p:cNvSpPr>
          <p:nvPr>
            <p:ph idx="1"/>
          </p:nvPr>
        </p:nvSpPr>
        <p:spPr>
          <a:xfrm>
            <a:off x="179512" y="1772816"/>
            <a:ext cx="6552728" cy="4824536"/>
          </a:xfrm>
        </p:spPr>
        <p:txBody>
          <a:bodyPr>
            <a:normAutofit/>
          </a:bodyPr>
          <a:lstStyle/>
          <a:p>
            <a:pPr>
              <a:buFont typeface="Wingdings" pitchFamily="2" charset="2"/>
              <a:buChar char="v"/>
            </a:pPr>
            <a:r>
              <a:rPr lang="el-GR" sz="1800" dirty="0" smtClean="0"/>
              <a:t>Σε μερικές περιπτώσεις κάποιοι φιλόδοξοι άνθρωποι κατόρθωσαν να εκμεταλλευτούν τις φιλονικίες ανάμεσα στις διάφορες πολιτικές παρατάξεις και να πάρουν με τη βία την εξουσία. Οι άρχοντες αυτοί ονομάστηκαν </a:t>
            </a:r>
            <a:r>
              <a:rPr lang="el-GR" sz="1800" b="1" u="sng" dirty="0" smtClean="0"/>
              <a:t>τύραννοι</a:t>
            </a:r>
            <a:r>
              <a:rPr lang="el-GR" sz="1800" dirty="0" smtClean="0"/>
              <a:t>.</a:t>
            </a:r>
          </a:p>
          <a:p>
            <a:pPr>
              <a:buFont typeface="Wingdings" pitchFamily="2" charset="2"/>
              <a:buChar char="v"/>
            </a:pPr>
            <a:endParaRPr lang="el-GR" sz="1800" dirty="0" smtClean="0"/>
          </a:p>
          <a:p>
            <a:pPr>
              <a:buFont typeface="Wingdings" pitchFamily="2" charset="2"/>
              <a:buChar char="v"/>
            </a:pPr>
            <a:r>
              <a:rPr lang="el-GR" sz="1800" dirty="0" smtClean="0"/>
              <a:t>Οι τύραννοι κυβέρνησαν τις πόλεις - κράτη ως απόλυτοι μονάρχες και έγιναν μισητοί στους πολίτες, γιατί η εξουσία τους στηριζόταν στη βία. Στο τυραννικό πολίτευμα αυτός που κυβερνούσε δεν έδινε λόγο σε κανέναν για ότι έκανε. Τα προβλήματα όμως </a:t>
            </a:r>
            <a:r>
              <a:rPr lang="el-GR" sz="1800" dirty="0" err="1" smtClean="0"/>
              <a:t>παρέµεναν</a:t>
            </a:r>
            <a:r>
              <a:rPr lang="el-GR" sz="1800" dirty="0" smtClean="0"/>
              <a:t>. Οι περισσότεροι δεν είχαν χωράφια για να καλλιεργήσουν και είχαν πολλά χρέη. Σε πολλές πόλεις έγιναν επαναστάσεις και έδιωξαν τους τυράννους. Στην Αθήνα σιγά σιγά έπαιρνε την εξουσία ο λαός.</a:t>
            </a:r>
            <a:endParaRPr lang="el-GR" sz="1800" dirty="0"/>
          </a:p>
        </p:txBody>
      </p:sp>
      <p:pic>
        <p:nvPicPr>
          <p:cNvPr id="4" name="3 - Εικόνα" descr="image020.jpg"/>
          <p:cNvPicPr>
            <a:picLocks noChangeAspect="1"/>
          </p:cNvPicPr>
          <p:nvPr/>
        </p:nvPicPr>
        <p:blipFill>
          <a:blip r:embed="rId2" cstate="print"/>
          <a:stretch>
            <a:fillRect/>
          </a:stretch>
        </p:blipFill>
        <p:spPr>
          <a:xfrm>
            <a:off x="6660232" y="2348880"/>
            <a:ext cx="2376264" cy="3672408"/>
          </a:xfrm>
          <a:prstGeom prst="rect">
            <a:avLst/>
          </a:prstGeom>
          <a:ln>
            <a:noFill/>
          </a:ln>
          <a:effectLst>
            <a:softEdge rad="112500"/>
          </a:effectLst>
        </p:spPr>
      </p:pic>
    </p:spTree>
  </p:cSld>
  <p:clrMapOvr>
    <a:masterClrMapping/>
  </p:clrMapOvr>
  <p:transition>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ΔΗΜΟΚΡΑΤΙΑ</a:t>
            </a:r>
            <a:endParaRPr lang="el-GR" dirty="0"/>
          </a:p>
        </p:txBody>
      </p:sp>
      <p:sp>
        <p:nvSpPr>
          <p:cNvPr id="3" name="2 - Θέση περιεχομένου"/>
          <p:cNvSpPr>
            <a:spLocks noGrp="1"/>
          </p:cNvSpPr>
          <p:nvPr>
            <p:ph idx="1"/>
          </p:nvPr>
        </p:nvSpPr>
        <p:spPr>
          <a:xfrm>
            <a:off x="457200" y="1775191"/>
            <a:ext cx="8435280" cy="4625609"/>
          </a:xfrm>
        </p:spPr>
        <p:txBody>
          <a:bodyPr>
            <a:normAutofit fontScale="92500" lnSpcReduction="10000"/>
          </a:bodyPr>
          <a:lstStyle/>
          <a:p>
            <a:pPr>
              <a:buFont typeface="Wingdings" pitchFamily="2" charset="2"/>
              <a:buChar char="v"/>
            </a:pPr>
            <a:r>
              <a:rPr lang="el-GR" sz="1800" dirty="0" smtClean="0"/>
              <a:t>Μετά την κατάργηση των τυράννων σε μερικές πόλεις - κράτη το πολίτευμα ξαναγινόταν ολιγαρχικό. Σε άλλες όμως, έγινε </a:t>
            </a:r>
            <a:r>
              <a:rPr lang="el-GR" sz="1800" b="1" u="sng" dirty="0" smtClean="0"/>
              <a:t>δημοκρατία</a:t>
            </a:r>
            <a:r>
              <a:rPr lang="el-GR" sz="1800" dirty="0" smtClean="0"/>
              <a:t>, δηλαδή είχαν πια όλοι οι πολίτες δικαίωμα να συμμετέχουν στη διακυβέρνηση του κράτους.</a:t>
            </a:r>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r>
              <a:rPr lang="el-GR" sz="1800" dirty="0" smtClean="0"/>
              <a:t>1	</a:t>
            </a:r>
          </a:p>
          <a:p>
            <a:pPr>
              <a:buFont typeface="Wingdings" pitchFamily="2" charset="2"/>
              <a:buChar char="v"/>
            </a:pPr>
            <a:endParaRPr lang="el-GR" sz="1800" dirty="0" smtClean="0"/>
          </a:p>
          <a:p>
            <a:pPr>
              <a:buFont typeface="Wingdings" pitchFamily="2" charset="2"/>
              <a:buChar char="v"/>
            </a:pPr>
            <a:endParaRPr lang="el-GR" sz="1800" dirty="0" smtClean="0"/>
          </a:p>
          <a:p>
            <a:pPr>
              <a:buFont typeface="Wingdings" pitchFamily="2" charset="2"/>
              <a:buChar char="v"/>
            </a:pPr>
            <a:r>
              <a:rPr lang="el-GR" sz="1800" dirty="0" smtClean="0"/>
              <a:t>Στη δημοκρατία όλοι οι πολίτες είχαν ίσα δικαιώματα και συμμετείχαν  </a:t>
            </a:r>
          </a:p>
          <a:p>
            <a:pPr>
              <a:buNone/>
            </a:pPr>
            <a:r>
              <a:rPr lang="el-GR" sz="1800" dirty="0" smtClean="0"/>
              <a:t>       στα διάφορα αξιώματα της πολιτείας. Η γενική συνέλευση των ελεύθερων πολιτών, η “Εκκλησία του δήμου”</a:t>
            </a:r>
            <a:r>
              <a:rPr lang="en-US" sz="1800" dirty="0" smtClean="0"/>
              <a:t>,</a:t>
            </a:r>
            <a:r>
              <a:rPr lang="el-GR" sz="1800" dirty="0" smtClean="0"/>
              <a:t> είχε την ανώτατη εξουσία στην πόλη – κράτος. </a:t>
            </a:r>
            <a:endParaRPr lang="el-GR" sz="1800" dirty="0"/>
          </a:p>
        </p:txBody>
      </p:sp>
      <p:pic>
        <p:nvPicPr>
          <p:cNvPr id="4" name="3 - Εικόνα" descr="αρχείο λήψης.jpg"/>
          <p:cNvPicPr>
            <a:picLocks noChangeAspect="1"/>
          </p:cNvPicPr>
          <p:nvPr/>
        </p:nvPicPr>
        <p:blipFill>
          <a:blip r:embed="rId2" cstate="print"/>
          <a:stretch>
            <a:fillRect/>
          </a:stretch>
        </p:blipFill>
        <p:spPr>
          <a:xfrm>
            <a:off x="611560" y="2852936"/>
            <a:ext cx="2952328" cy="2376264"/>
          </a:xfrm>
          <a:prstGeom prst="rect">
            <a:avLst/>
          </a:prstGeom>
          <a:ln>
            <a:noFill/>
          </a:ln>
          <a:effectLst>
            <a:softEdge rad="112500"/>
          </a:effectLst>
        </p:spPr>
      </p:pic>
      <p:pic>
        <p:nvPicPr>
          <p:cNvPr id="5" name="Εικόνα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88507" y="2851301"/>
            <a:ext cx="3823851" cy="2374813"/>
          </a:xfrm>
          <a:prstGeom prst="rect">
            <a:avLst/>
          </a:prstGeom>
          <a:ln>
            <a:noFill/>
          </a:ln>
          <a:effectLst>
            <a:softEdge rad="112500"/>
          </a:effectLst>
        </p:spPr>
      </p:pic>
    </p:spTree>
  </p:cSld>
  <p:clrMapOvr>
    <a:masterClrMapping/>
  </p:clrMapOvr>
  <p:transition>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ΙΣΤΟΡΙΚΗ ΑΝΑΔΡΟΜΗ </a:t>
            </a:r>
            <a:endParaRPr lang="en-US" dirty="0"/>
          </a:p>
        </p:txBody>
      </p:sp>
      <p:sp>
        <p:nvSpPr>
          <p:cNvPr id="3" name="Content Placeholder 2"/>
          <p:cNvSpPr>
            <a:spLocks noGrp="1"/>
          </p:cNvSpPr>
          <p:nvPr>
            <p:ph idx="1"/>
          </p:nvPr>
        </p:nvSpPr>
        <p:spPr>
          <a:xfrm>
            <a:off x="33181" y="1412776"/>
            <a:ext cx="8229600" cy="4625609"/>
          </a:xfrm>
        </p:spPr>
        <p:txBody>
          <a:bodyPr>
            <a:normAutofit fontScale="25000" lnSpcReduction="20000"/>
          </a:bodyPr>
          <a:lstStyle/>
          <a:p>
            <a:pPr marL="118872" indent="0">
              <a:buNone/>
            </a:pPr>
            <a:r>
              <a:rPr lang="en-US" sz="8000" b="1" dirty="0" smtClean="0"/>
              <a:t>      </a:t>
            </a:r>
            <a:r>
              <a:rPr lang="el-GR" sz="8000" b="1" dirty="0" smtClean="0"/>
              <a:t>Κλεισθένης – ο πατέρας της δημοκρατίας</a:t>
            </a:r>
            <a:endParaRPr lang="en-US" sz="8000" b="1" dirty="0" smtClean="0"/>
          </a:p>
          <a:p>
            <a:pPr marL="118872" indent="0">
              <a:buNone/>
            </a:pPr>
            <a:endParaRPr lang="el-GR" sz="8000" b="1" dirty="0" smtClean="0"/>
          </a:p>
          <a:p>
            <a:pPr lvl="0"/>
            <a:r>
              <a:rPr lang="el-GR" sz="8000" dirty="0" smtClean="0"/>
              <a:t>Χώρισε </a:t>
            </a:r>
            <a:r>
              <a:rPr lang="el-GR" sz="8000" dirty="0"/>
              <a:t>τους Αθηναίους σε 10 φυλές, αντί για </a:t>
            </a:r>
            <a:r>
              <a:rPr lang="el-GR" sz="8000" dirty="0" smtClean="0"/>
              <a:t>4, </a:t>
            </a:r>
            <a:r>
              <a:rPr lang="el-GR" sz="8000" dirty="0"/>
              <a:t>θέλοντας να τους αναμείξει, ώστε να μετέχουν περισσότεροι στη διακυβέρνηση του κράτους</a:t>
            </a:r>
            <a:r>
              <a:rPr lang="el-GR" sz="8000" dirty="0" smtClean="0"/>
              <a:t>.</a:t>
            </a:r>
            <a:endParaRPr lang="en-US" sz="8000" dirty="0" smtClean="0"/>
          </a:p>
          <a:p>
            <a:pPr lvl="0"/>
            <a:endParaRPr lang="en-US" sz="8000" dirty="0"/>
          </a:p>
          <a:p>
            <a:pPr lvl="0"/>
            <a:r>
              <a:rPr lang="el-GR" sz="8000" dirty="0"/>
              <a:t>Θέσπισε να έχει η βουλή 500 μέλη (από 400), δηλαδή 50 ανά φυλή (από 100 που ήταν πριν</a:t>
            </a:r>
            <a:r>
              <a:rPr lang="el-GR" sz="8000" dirty="0" smtClean="0"/>
              <a:t>).</a:t>
            </a:r>
            <a:endParaRPr lang="en-US" sz="8000" dirty="0" smtClean="0"/>
          </a:p>
          <a:p>
            <a:pPr lvl="0"/>
            <a:endParaRPr lang="en-US" sz="8000" dirty="0"/>
          </a:p>
          <a:p>
            <a:pPr lvl="0"/>
            <a:r>
              <a:rPr lang="el-GR" sz="8000" dirty="0"/>
              <a:t>Διαίρεσε την Αττική σε 30 δήμους, δέκα του άστεως, δέκα της παραλίας και δέκα των μεσογείων και κατένειμε με κλήρο από 3 δήμους σε κάθε φυλή, ώστε κάθε φυλή να περιέχει μέλη από διάφορα μέρη.</a:t>
            </a:r>
            <a:endParaRPr lang="en-US" sz="8000" dirty="0"/>
          </a:p>
          <a:p>
            <a:endParaRPr lang="el-GR" sz="8000" dirty="0" smtClean="0"/>
          </a:p>
          <a:p>
            <a:r>
              <a:rPr lang="el-GR" sz="8000" b="1" dirty="0" smtClean="0"/>
              <a:t>Από </a:t>
            </a:r>
            <a:r>
              <a:rPr lang="el-GR" sz="8000" b="1" dirty="0"/>
              <a:t>κοινωνικής άποψης</a:t>
            </a:r>
            <a:r>
              <a:rPr lang="el-GR" sz="8000" dirty="0"/>
              <a:t>, το σημαντικότερο μέτρο ήταν η πολιτικογράφηση όλων των μετοίκων και των απελεύθερων, με αποτέλεσμα μεγάλος αριθμός κατοίκων της Αττικής να αποκτήσει δικαιώματα Αθηναίου πολίτη.</a:t>
            </a:r>
            <a:endParaRPr lang="en-US" sz="8000" dirty="0"/>
          </a:p>
          <a:p>
            <a:pPr marL="118872" indent="0">
              <a:buNone/>
            </a:pPr>
            <a:r>
              <a:rPr lang="el-GR" sz="8000" dirty="0" smtClean="0"/>
              <a:t>     </a:t>
            </a:r>
          </a:p>
          <a:p>
            <a:endParaRPr lang="en-US" dirty="0"/>
          </a:p>
        </p:txBody>
      </p:sp>
      <p:pic>
        <p:nvPicPr>
          <p:cNvPr id="4" name="Picture 3" descr="kleisthenis">
            <a:hlinkClick r:id="rId2"/>
          </p:cNvPr>
          <p:cNvPicPr/>
          <p:nvPr/>
        </p:nvPicPr>
        <p:blipFill>
          <a:blip r:embed="rId3" cstate="print"/>
          <a:srcRect/>
          <a:stretch>
            <a:fillRect/>
          </a:stretch>
        </p:blipFill>
        <p:spPr bwMode="auto">
          <a:xfrm>
            <a:off x="7452320" y="5013176"/>
            <a:ext cx="1140147" cy="1739652"/>
          </a:xfrm>
          <a:prstGeom prst="rect">
            <a:avLst/>
          </a:prstGeom>
          <a:noFill/>
          <a:ln w="9525">
            <a:noFill/>
            <a:miter lim="800000"/>
            <a:headEnd/>
            <a:tailEnd/>
          </a:ln>
        </p:spPr>
      </p:pic>
    </p:spTree>
    <p:extLst>
      <p:ext uri="{BB962C8B-B14F-4D97-AF65-F5344CB8AC3E}">
        <p14:creationId xmlns:p14="http://schemas.microsoft.com/office/powerpoint/2010/main" val="974660931"/>
      </p:ext>
    </p:extLst>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      Η Αθηναϊκή Δημοκρατία</a:t>
            </a:r>
            <a:endParaRPr lang="en-US" dirty="0"/>
          </a:p>
        </p:txBody>
      </p:sp>
      <p:sp>
        <p:nvSpPr>
          <p:cNvPr id="3" name="Content Placeholder 2"/>
          <p:cNvSpPr>
            <a:spLocks noGrp="1"/>
          </p:cNvSpPr>
          <p:nvPr>
            <p:ph idx="1"/>
          </p:nvPr>
        </p:nvSpPr>
        <p:spPr>
          <a:xfrm>
            <a:off x="179512" y="1484784"/>
            <a:ext cx="8445624" cy="5373216"/>
          </a:xfrm>
        </p:spPr>
        <p:txBody>
          <a:bodyPr>
            <a:normAutofit lnSpcReduction="10000"/>
          </a:bodyPr>
          <a:lstStyle/>
          <a:p>
            <a:r>
              <a:rPr lang="el-GR" sz="2400" dirty="0"/>
              <a:t>Το αθηναϊκό πολίτευμα όπως είχε διαμορφωθεί την εποχή του Αριστοτέλη</a:t>
            </a:r>
            <a:endParaRPr lang="en-US" sz="2400" b="1" dirty="0"/>
          </a:p>
          <a:p>
            <a:endParaRPr lang="el-GR" sz="2400" dirty="0" smtClean="0"/>
          </a:p>
          <a:p>
            <a:endParaRPr lang="el-GR" sz="2400" dirty="0"/>
          </a:p>
          <a:p>
            <a:endParaRPr lang="el-GR" sz="2400" dirty="0" smtClean="0"/>
          </a:p>
          <a:p>
            <a:endParaRPr lang="el-GR" sz="2400" dirty="0"/>
          </a:p>
          <a:p>
            <a:endParaRPr lang="el-GR" sz="2400" dirty="0" smtClean="0"/>
          </a:p>
          <a:p>
            <a:endParaRPr lang="el-GR" sz="2400" dirty="0"/>
          </a:p>
          <a:p>
            <a:endParaRPr lang="el-GR" sz="2400" dirty="0" smtClean="0"/>
          </a:p>
          <a:p>
            <a:pPr marL="118872" indent="0">
              <a:buNone/>
            </a:pPr>
            <a:endParaRPr lang="el-GR" sz="2400" dirty="0" smtClean="0"/>
          </a:p>
          <a:p>
            <a:pPr marL="118872" indent="0">
              <a:buNone/>
            </a:pPr>
            <a:r>
              <a:rPr lang="el-GR" sz="2400" b="1" u="sng" dirty="0" smtClean="0"/>
              <a:t>Το </a:t>
            </a:r>
            <a:r>
              <a:rPr lang="el-GR" sz="2400" b="1" u="sng" dirty="0"/>
              <a:t>τέλος της αθηναϊκής </a:t>
            </a:r>
            <a:r>
              <a:rPr lang="el-GR" sz="2400" b="1" u="sng" dirty="0" smtClean="0"/>
              <a:t>Δημοκρατίας : </a:t>
            </a:r>
            <a:r>
              <a:rPr lang="el-GR" sz="2400" dirty="0"/>
              <a:t>Μετά το θάνατο του Αλεξάνδρου οι Αθηναίοι δημιούργησαν </a:t>
            </a:r>
            <a:r>
              <a:rPr lang="el-GR" sz="2400" dirty="0" err="1" smtClean="0"/>
              <a:t>αντι</a:t>
            </a:r>
            <a:r>
              <a:rPr lang="el-GR" sz="2400" dirty="0" smtClean="0"/>
              <a:t>-μακεδονικό </a:t>
            </a:r>
            <a:r>
              <a:rPr lang="el-GR" sz="2400" dirty="0"/>
              <a:t>συνασπισμό με την ελπίδα της απελευθέρωσης.</a:t>
            </a:r>
            <a:r>
              <a:rPr lang="en-US" sz="2400" dirty="0"/>
              <a:t> </a:t>
            </a:r>
            <a:endParaRPr lang="en-US" sz="2400" b="1" u="sng" dirty="0"/>
          </a:p>
          <a:p>
            <a:pPr marL="118872" indent="0">
              <a:buNone/>
            </a:pPr>
            <a:endParaRPr lang="el-GR" sz="2400" dirty="0"/>
          </a:p>
          <a:p>
            <a:endParaRPr lang="el-GR" sz="2400" dirty="0" smtClean="0"/>
          </a:p>
          <a:p>
            <a:endParaRPr lang="en-US" sz="2400" dirty="0"/>
          </a:p>
        </p:txBody>
      </p:sp>
      <p:pic>
        <p:nvPicPr>
          <p:cNvPr id="4" name="Picture 3" descr="Constitution-of-the-Athenians-in-the-4th-century-BC-in-Greek-language">
            <a:hlinkClick r:id="rId2"/>
          </p:cNvPr>
          <p:cNvPicPr/>
          <p:nvPr/>
        </p:nvPicPr>
        <p:blipFill>
          <a:blip r:embed="rId3" cstate="print"/>
          <a:srcRect/>
          <a:stretch>
            <a:fillRect/>
          </a:stretch>
        </p:blipFill>
        <p:spPr bwMode="auto">
          <a:xfrm>
            <a:off x="3203848" y="1988840"/>
            <a:ext cx="4286250" cy="3143250"/>
          </a:xfrm>
          <a:prstGeom prst="rect">
            <a:avLst/>
          </a:prstGeom>
          <a:noFill/>
          <a:ln w="9525">
            <a:noFill/>
            <a:miter lim="800000"/>
            <a:headEnd/>
            <a:tailEnd/>
          </a:ln>
        </p:spPr>
      </p:pic>
    </p:spTree>
    <p:extLst>
      <p:ext uri="{BB962C8B-B14F-4D97-AF65-F5344CB8AC3E}">
        <p14:creationId xmlns:p14="http://schemas.microsoft.com/office/powerpoint/2010/main" val="3856558973"/>
      </p:ext>
    </p:extLst>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dirty="0" smtClean="0"/>
              <a:t>Η Ρωμαϊκή Δημοκρατία</a:t>
            </a:r>
            <a:endParaRPr lang="en-US" dirty="0"/>
          </a:p>
        </p:txBody>
      </p:sp>
      <p:sp>
        <p:nvSpPr>
          <p:cNvPr id="3" name="Content Placeholder 2"/>
          <p:cNvSpPr>
            <a:spLocks noGrp="1"/>
          </p:cNvSpPr>
          <p:nvPr>
            <p:ph idx="1"/>
          </p:nvPr>
        </p:nvSpPr>
        <p:spPr>
          <a:xfrm>
            <a:off x="251520" y="1484784"/>
            <a:ext cx="8435280" cy="5472608"/>
          </a:xfrm>
        </p:spPr>
        <p:txBody>
          <a:bodyPr>
            <a:normAutofit/>
          </a:bodyPr>
          <a:lstStyle/>
          <a:p>
            <a:r>
              <a:rPr lang="el-GR" sz="2000" dirty="0"/>
              <a:t>Η κοινότητα σύμφωνα με τις παραδόσεις διαιρείται σε </a:t>
            </a:r>
            <a:r>
              <a:rPr lang="el-GR" sz="2000" dirty="0" smtClean="0"/>
              <a:t>ευγενείς </a:t>
            </a:r>
            <a:r>
              <a:rPr lang="el-GR" sz="2000" dirty="0"/>
              <a:t>και κοινούς πολίτες</a:t>
            </a:r>
            <a:r>
              <a:rPr lang="el-GR" dirty="0"/>
              <a:t>. </a:t>
            </a:r>
            <a:endParaRPr lang="el-GR" dirty="0" smtClean="0"/>
          </a:p>
          <a:p>
            <a:r>
              <a:rPr lang="el-GR" sz="2000" dirty="0"/>
              <a:t>Το ρωμαϊκό όμως πολίτευμα διέφερε από τα ελληνικά πολιτεύματα </a:t>
            </a:r>
            <a:r>
              <a:rPr lang="el-GR" sz="2000" dirty="0" smtClean="0"/>
              <a:t>στο </a:t>
            </a:r>
            <a:r>
              <a:rPr lang="el-GR" sz="2000" dirty="0"/>
              <a:t>ότι μεγάλο μέρος της εξουσίας ήταν συγκεντρωμένο στα χέρια της συγκλήτου.</a:t>
            </a:r>
            <a:endParaRPr lang="en-US" sz="2000" dirty="0"/>
          </a:p>
          <a:p>
            <a:r>
              <a:rPr lang="el-GR" sz="2000" dirty="0"/>
              <a:t>Τα μέλη της συγκλήτου δεν ήταν σώμα που </a:t>
            </a:r>
            <a:r>
              <a:rPr lang="el-GR" sz="2000" dirty="0" smtClean="0"/>
              <a:t>αποτελούνταν από </a:t>
            </a:r>
            <a:r>
              <a:rPr lang="el-GR" sz="2000" dirty="0"/>
              <a:t>μέλη κληρονομικά, ούτε όμως κι απευθείας αντιπροσωπευτικό και </a:t>
            </a:r>
            <a:r>
              <a:rPr lang="el-GR" sz="2000" dirty="0" smtClean="0"/>
              <a:t>αιρετό.</a:t>
            </a:r>
          </a:p>
          <a:p>
            <a:r>
              <a:rPr lang="el-GR" sz="2000" dirty="0"/>
              <a:t>Αρχικά λοιπόν, </a:t>
            </a:r>
            <a:r>
              <a:rPr lang="el-GR" sz="2000" b="1" dirty="0"/>
              <a:t>μόνο οι πατρίκιοι μπορούσαν να εκλέγονται ύπατοι ή συγκλητικοί.</a:t>
            </a:r>
            <a:r>
              <a:rPr lang="el-GR" sz="2000" dirty="0"/>
              <a:t> </a:t>
            </a:r>
            <a:endParaRPr lang="el-GR" sz="2000" dirty="0" smtClean="0"/>
          </a:p>
          <a:p>
            <a:r>
              <a:rPr lang="el-GR" sz="2000" dirty="0"/>
              <a:t>Τ</a:t>
            </a:r>
            <a:r>
              <a:rPr lang="el-GR" sz="2000" dirty="0" smtClean="0"/>
              <a:t>ο </a:t>
            </a:r>
            <a:r>
              <a:rPr lang="el-GR" sz="2000" dirty="0"/>
              <a:t>450 </a:t>
            </a:r>
            <a:r>
              <a:rPr lang="el-GR" sz="2000" dirty="0" err="1"/>
              <a:t>π.Χ.</a:t>
            </a:r>
            <a:r>
              <a:rPr lang="el-GR" sz="2000" dirty="0"/>
              <a:t> </a:t>
            </a:r>
            <a:r>
              <a:rPr lang="el-GR" sz="2000" dirty="0" smtClean="0"/>
              <a:t>δημοσιεύτηκε </a:t>
            </a:r>
            <a:r>
              <a:rPr lang="el-GR" sz="2000" dirty="0"/>
              <a:t>η δωδεκάδελτος, που αποτέλεσε τη βάση του ρωμαϊκού δικαίου. </a:t>
            </a:r>
            <a:endParaRPr lang="el-GR" sz="2000" dirty="0" smtClean="0"/>
          </a:p>
          <a:p>
            <a:r>
              <a:rPr lang="el-GR" sz="2000" dirty="0" smtClean="0"/>
              <a:t>Το </a:t>
            </a:r>
            <a:r>
              <a:rPr lang="el-GR" sz="2000" dirty="0"/>
              <a:t>376 π.Χ. ο Λικίνιος, ένας από τους 10 δημάρχους </a:t>
            </a:r>
            <a:r>
              <a:rPr lang="el-GR" sz="2000" dirty="0" smtClean="0"/>
              <a:t>,υπέβαλε </a:t>
            </a:r>
            <a:r>
              <a:rPr lang="el-GR" sz="2000" dirty="0"/>
              <a:t>προς ψήφιση τις εξής προτάσεις:</a:t>
            </a:r>
            <a:endParaRPr lang="en-US" sz="2000" dirty="0"/>
          </a:p>
          <a:p>
            <a:endParaRPr lang="en-US" sz="2000" dirty="0"/>
          </a:p>
          <a:p>
            <a:endParaRPr lang="en-US" sz="2000" dirty="0"/>
          </a:p>
        </p:txBody>
      </p:sp>
    </p:spTree>
    <p:extLst>
      <p:ext uri="{BB962C8B-B14F-4D97-AF65-F5344CB8AC3E}">
        <p14:creationId xmlns:p14="http://schemas.microsoft.com/office/powerpoint/2010/main" val="3508493602"/>
      </p:ext>
    </p:extLst>
  </p:cSld>
  <p:clrMapOvr>
    <a:masterClrMapping/>
  </p:clrMapOvr>
  <p:transition>
    <p:wedg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323</TotalTime>
  <Words>1338</Words>
  <Application>Microsoft Office PowerPoint</Application>
  <PresentationFormat>Προβολή στην οθόνη (4:3)</PresentationFormat>
  <Paragraphs>117</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Αποκορύφωμα</vt:lpstr>
      <vt:lpstr> ΠΟΛΙΤΙΚΕΣ ΔΟΜΕΣ  ΚΑΙ ΠΟΛΙΤΕΥΜΑΤΑ ΑΠΟ ΤΗΝ  ΑΡΧΑΙΑ ΕΛΛΑΔΑ ΕΩΣ ΣΗΜΕΡΑ</vt:lpstr>
      <vt:lpstr>ΒΑΣΙΛΕΙΑ</vt:lpstr>
      <vt:lpstr>ΑΡΙΣΤΟΚΡΑΤΙΑ</vt:lpstr>
      <vt:lpstr>ΟΛΙΓΑΡΧΙΑ</vt:lpstr>
      <vt:lpstr>ΤΥΡΑΝΝΙΑ</vt:lpstr>
      <vt:lpstr>ΔΗΜΟΚΡΑΤΙΑ</vt:lpstr>
      <vt:lpstr>ΙΣΤΟΡΙΚΗ ΑΝΑΔΡΟΜΗ </vt:lpstr>
      <vt:lpstr>      Η Αθηναϊκή Δημοκρατία</vt:lpstr>
      <vt:lpstr>Η Ρωμαϊκή Δημοκρατία</vt:lpstr>
      <vt:lpstr>Παρουσίαση του PowerPoint</vt:lpstr>
      <vt:lpstr>Σύγκριση Αθηναϊκής Δημοκρατίας με τη Ρωμαϊκή Δημοκρατία</vt:lpstr>
      <vt:lpstr>Η Προεδρευομένη Κοινοβουλευτική Δημοκρατία της σύγχρονης Ελλάδας</vt:lpstr>
      <vt:lpstr> Εκτελεστική εξουσία </vt:lpstr>
      <vt:lpstr>Νομοθετική Εξουσία</vt:lpstr>
      <vt:lpstr>Δικαστική Εξουσία</vt:lpstr>
      <vt:lpstr>Σας Ευχαριστούμε!!!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ΠΟΛΙΤΕΥΜΑΤΑ ΣΤΗΝ ΑΡΧΑΙΑ ΕΛΛΑΔΑ</dc:title>
  <dc:creator>user</dc:creator>
  <cp:lastModifiedBy>Β' Αρσάκειο Γενικό Λύκειο Ψυχικού - Αίθουσα προβολών</cp:lastModifiedBy>
  <cp:revision>85</cp:revision>
  <dcterms:created xsi:type="dcterms:W3CDTF">2014-11-17T18:58:09Z</dcterms:created>
  <dcterms:modified xsi:type="dcterms:W3CDTF">2015-01-19T07:39:53Z</dcterms:modified>
</cp:coreProperties>
</file>