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9" d="100"/>
          <a:sy n="49" d="100"/>
        </p:scale>
        <p:origin x="-102" y="-6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l-GR"/>
  <c:chart>
    <c:view3D>
      <c:rAngAx val="1"/>
    </c:view3D>
    <c:plotArea>
      <c:layout/>
      <c:bar3DChart>
        <c:barDir val="col"/>
        <c:grouping val="clustered"/>
        <c:ser>
          <c:idx val="0"/>
          <c:order val="0"/>
          <c:tx>
            <c:strRef>
              <c:f>Φύλλο1!$B$1</c:f>
              <c:strCache>
                <c:ptCount val="1"/>
                <c:pt idx="0">
                  <c:v>OXI</c:v>
                </c:pt>
              </c:strCache>
            </c:strRef>
          </c:tx>
          <c:cat>
            <c:strRef>
              <c:f>Φύλλο1!$A$2:$A$5</c:f>
              <c:strCache>
                <c:ptCount val="4"/>
                <c:pt idx="0">
                  <c:v>18-24</c:v>
                </c:pt>
                <c:pt idx="1">
                  <c:v>25-44</c:v>
                </c:pt>
                <c:pt idx="2">
                  <c:v>45-64</c:v>
                </c:pt>
                <c:pt idx="3">
                  <c:v>65&lt;</c:v>
                </c:pt>
              </c:strCache>
            </c:strRef>
          </c:cat>
          <c:val>
            <c:numRef>
              <c:f>Φύλλο1!$B$2:$B$5</c:f>
              <c:numCache>
                <c:formatCode>General</c:formatCode>
                <c:ptCount val="4"/>
                <c:pt idx="0">
                  <c:v>55</c:v>
                </c:pt>
                <c:pt idx="1">
                  <c:v>68</c:v>
                </c:pt>
                <c:pt idx="2">
                  <c:v>75</c:v>
                </c:pt>
                <c:pt idx="3">
                  <c:v>83</c:v>
                </c:pt>
              </c:numCache>
            </c:numRef>
          </c:val>
        </c:ser>
        <c:ser>
          <c:idx val="1"/>
          <c:order val="1"/>
          <c:tx>
            <c:strRef>
              <c:f>Φύλλο1!$C$1</c:f>
              <c:strCache>
                <c:ptCount val="1"/>
                <c:pt idx="0">
                  <c:v>NAI</c:v>
                </c:pt>
              </c:strCache>
            </c:strRef>
          </c:tx>
          <c:cat>
            <c:strRef>
              <c:f>Φύλλο1!$A$2:$A$5</c:f>
              <c:strCache>
                <c:ptCount val="4"/>
                <c:pt idx="0">
                  <c:v>18-24</c:v>
                </c:pt>
                <c:pt idx="1">
                  <c:v>25-44</c:v>
                </c:pt>
                <c:pt idx="2">
                  <c:v>45-64</c:v>
                </c:pt>
                <c:pt idx="3">
                  <c:v>65&lt;</c:v>
                </c:pt>
              </c:strCache>
            </c:strRef>
          </c:cat>
          <c:val>
            <c:numRef>
              <c:f>Φύλλο1!$C$2:$C$5</c:f>
              <c:numCache>
                <c:formatCode>General</c:formatCode>
                <c:ptCount val="4"/>
                <c:pt idx="0">
                  <c:v>40</c:v>
                </c:pt>
                <c:pt idx="1">
                  <c:v>20</c:v>
                </c:pt>
                <c:pt idx="2">
                  <c:v>15</c:v>
                </c:pt>
                <c:pt idx="3">
                  <c:v>5</c:v>
                </c:pt>
              </c:numCache>
            </c:numRef>
          </c:val>
        </c:ser>
        <c:shape val="cylinder"/>
        <c:axId val="122912768"/>
        <c:axId val="122914304"/>
        <c:axId val="0"/>
      </c:bar3DChart>
      <c:catAx>
        <c:axId val="122912768"/>
        <c:scaling>
          <c:orientation val="minMax"/>
        </c:scaling>
        <c:axPos val="b"/>
        <c:tickLblPos val="nextTo"/>
        <c:crossAx val="122914304"/>
        <c:crosses val="autoZero"/>
        <c:auto val="1"/>
        <c:lblAlgn val="ctr"/>
        <c:lblOffset val="100"/>
      </c:catAx>
      <c:valAx>
        <c:axId val="122914304"/>
        <c:scaling>
          <c:orientation val="minMax"/>
        </c:scaling>
        <c:axPos val="l"/>
        <c:majorGridlines/>
        <c:numFmt formatCode="General" sourceLinked="1"/>
        <c:tickLblPos val="nextTo"/>
        <c:crossAx val="122912768"/>
        <c:crosses val="autoZero"/>
        <c:crossBetween val="between"/>
      </c:valAx>
    </c:plotArea>
    <c:legend>
      <c:legendPos val="r"/>
      <c:layout/>
    </c:legend>
    <c:plotVisOnly val="1"/>
    <c:dispBlanksAs val="gap"/>
  </c:chart>
  <c:txPr>
    <a:bodyPr/>
    <a:lstStyle/>
    <a:p>
      <a:pPr>
        <a:defRPr sz="1800"/>
      </a:pPr>
      <a:endParaRPr lang="el-G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l-GR"/>
  <c:chart>
    <c:view3D>
      <c:perspective val="30"/>
    </c:view3D>
    <c:plotArea>
      <c:layout/>
      <c:bar3DChart>
        <c:barDir val="col"/>
        <c:grouping val="clustered"/>
        <c:ser>
          <c:idx val="0"/>
          <c:order val="0"/>
          <c:tx>
            <c:strRef>
              <c:f>Φύλλο1!$B$1</c:f>
              <c:strCache>
                <c:ptCount val="1"/>
                <c:pt idx="0">
                  <c:v>πάντα</c:v>
                </c:pt>
              </c:strCache>
            </c:strRef>
          </c:tx>
          <c:cat>
            <c:strRef>
              <c:f>Φύλλο1!$A$2:$A$5</c:f>
              <c:strCache>
                <c:ptCount val="4"/>
                <c:pt idx="0">
                  <c:v>18-24</c:v>
                </c:pt>
                <c:pt idx="1">
                  <c:v>25-44</c:v>
                </c:pt>
                <c:pt idx="2">
                  <c:v>45-64</c:v>
                </c:pt>
                <c:pt idx="3">
                  <c:v>65&lt;</c:v>
                </c:pt>
              </c:strCache>
            </c:strRef>
          </c:cat>
          <c:val>
            <c:numRef>
              <c:f>Φύλλο1!$B$2:$B$5</c:f>
              <c:numCache>
                <c:formatCode>General</c:formatCode>
                <c:ptCount val="4"/>
                <c:pt idx="0">
                  <c:v>5</c:v>
                </c:pt>
                <c:pt idx="1">
                  <c:v>8</c:v>
                </c:pt>
                <c:pt idx="2">
                  <c:v>15</c:v>
                </c:pt>
                <c:pt idx="3">
                  <c:v>48</c:v>
                </c:pt>
              </c:numCache>
            </c:numRef>
          </c:val>
        </c:ser>
        <c:ser>
          <c:idx val="1"/>
          <c:order val="1"/>
          <c:tx>
            <c:strRef>
              <c:f>Φύλλο1!$C$1</c:f>
              <c:strCache>
                <c:ptCount val="1"/>
                <c:pt idx="0">
                  <c:v>συνήθως</c:v>
                </c:pt>
              </c:strCache>
            </c:strRef>
          </c:tx>
          <c:cat>
            <c:strRef>
              <c:f>Φύλλο1!$A$2:$A$5</c:f>
              <c:strCache>
                <c:ptCount val="4"/>
                <c:pt idx="0">
                  <c:v>18-24</c:v>
                </c:pt>
                <c:pt idx="1">
                  <c:v>25-44</c:v>
                </c:pt>
                <c:pt idx="2">
                  <c:v>45-64</c:v>
                </c:pt>
                <c:pt idx="3">
                  <c:v>65&lt;</c:v>
                </c:pt>
              </c:strCache>
            </c:strRef>
          </c:cat>
          <c:val>
            <c:numRef>
              <c:f>Φύλλο1!$C$2:$C$5</c:f>
              <c:numCache>
                <c:formatCode>General</c:formatCode>
                <c:ptCount val="4"/>
                <c:pt idx="0">
                  <c:v>38</c:v>
                </c:pt>
                <c:pt idx="1">
                  <c:v>60</c:v>
                </c:pt>
                <c:pt idx="2">
                  <c:v>63</c:v>
                </c:pt>
                <c:pt idx="3">
                  <c:v>32</c:v>
                </c:pt>
              </c:numCache>
            </c:numRef>
          </c:val>
        </c:ser>
        <c:ser>
          <c:idx val="2"/>
          <c:order val="2"/>
          <c:tx>
            <c:strRef>
              <c:f>Φύλλο1!$D$1</c:f>
              <c:strCache>
                <c:ptCount val="1"/>
                <c:pt idx="0">
                  <c:v>σπάνια</c:v>
                </c:pt>
              </c:strCache>
            </c:strRef>
          </c:tx>
          <c:cat>
            <c:strRef>
              <c:f>Φύλλο1!$A$2:$A$5</c:f>
              <c:strCache>
                <c:ptCount val="4"/>
                <c:pt idx="0">
                  <c:v>18-24</c:v>
                </c:pt>
                <c:pt idx="1">
                  <c:v>25-44</c:v>
                </c:pt>
                <c:pt idx="2">
                  <c:v>45-64</c:v>
                </c:pt>
                <c:pt idx="3">
                  <c:v>65&lt;</c:v>
                </c:pt>
              </c:strCache>
            </c:strRef>
          </c:cat>
          <c:val>
            <c:numRef>
              <c:f>Φύλλο1!$D$2:$D$5</c:f>
              <c:numCache>
                <c:formatCode>General</c:formatCode>
                <c:ptCount val="4"/>
                <c:pt idx="0">
                  <c:v>58</c:v>
                </c:pt>
                <c:pt idx="1">
                  <c:v>25</c:v>
                </c:pt>
                <c:pt idx="2">
                  <c:v>8</c:v>
                </c:pt>
                <c:pt idx="3">
                  <c:v>5</c:v>
                </c:pt>
              </c:numCache>
            </c:numRef>
          </c:val>
        </c:ser>
        <c:shape val="cylinder"/>
        <c:axId val="117203712"/>
        <c:axId val="117206016"/>
        <c:axId val="0"/>
      </c:bar3DChart>
      <c:catAx>
        <c:axId val="117203712"/>
        <c:scaling>
          <c:orientation val="minMax"/>
        </c:scaling>
        <c:axPos val="b"/>
        <c:tickLblPos val="nextTo"/>
        <c:crossAx val="117206016"/>
        <c:crosses val="autoZero"/>
        <c:auto val="1"/>
        <c:lblAlgn val="ctr"/>
        <c:lblOffset val="100"/>
      </c:catAx>
      <c:valAx>
        <c:axId val="117206016"/>
        <c:scaling>
          <c:orientation val="minMax"/>
        </c:scaling>
        <c:axPos val="l"/>
        <c:majorGridlines/>
        <c:numFmt formatCode="General" sourceLinked="1"/>
        <c:tickLblPos val="nextTo"/>
        <c:crossAx val="117203712"/>
        <c:crosses val="autoZero"/>
        <c:crossBetween val="between"/>
      </c:valAx>
    </c:plotArea>
    <c:legend>
      <c:legendPos val="r"/>
      <c:layout/>
    </c:legend>
    <c:plotVisOnly val="1"/>
    <c:dispBlanksAs val="gap"/>
  </c:chart>
  <c:txPr>
    <a:bodyPr/>
    <a:lstStyle/>
    <a:p>
      <a:pPr>
        <a:defRPr sz="1800"/>
      </a:pPr>
      <a:endParaRPr lang="el-G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l-GR"/>
  <c:chart>
    <c:view3D>
      <c:rAngAx val="1"/>
    </c:view3D>
    <c:plotArea>
      <c:layout/>
      <c:bar3DChart>
        <c:barDir val="col"/>
        <c:grouping val="clustered"/>
        <c:ser>
          <c:idx val="0"/>
          <c:order val="0"/>
          <c:tx>
            <c:strRef>
              <c:f>Φύλλο1!$B$1</c:f>
              <c:strCache>
                <c:ptCount val="1"/>
                <c:pt idx="0">
                  <c:v>πάντα</c:v>
                </c:pt>
              </c:strCache>
            </c:strRef>
          </c:tx>
          <c:cat>
            <c:strRef>
              <c:f>Φύλλο1!$A$2:$A$5</c:f>
              <c:strCache>
                <c:ptCount val="4"/>
                <c:pt idx="0">
                  <c:v>18-24</c:v>
                </c:pt>
                <c:pt idx="1">
                  <c:v>25-44</c:v>
                </c:pt>
                <c:pt idx="2">
                  <c:v>45-64</c:v>
                </c:pt>
                <c:pt idx="3">
                  <c:v>65&lt;</c:v>
                </c:pt>
              </c:strCache>
            </c:strRef>
          </c:cat>
          <c:val>
            <c:numRef>
              <c:f>Φύλλο1!$B$2:$B$5</c:f>
              <c:numCache>
                <c:formatCode>General</c:formatCode>
                <c:ptCount val="4"/>
                <c:pt idx="0">
                  <c:v>40</c:v>
                </c:pt>
                <c:pt idx="1">
                  <c:v>45</c:v>
                </c:pt>
                <c:pt idx="2">
                  <c:v>40</c:v>
                </c:pt>
                <c:pt idx="3">
                  <c:v>59</c:v>
                </c:pt>
              </c:numCache>
            </c:numRef>
          </c:val>
        </c:ser>
        <c:ser>
          <c:idx val="1"/>
          <c:order val="1"/>
          <c:tx>
            <c:strRef>
              <c:f>Φύλλο1!$C$1</c:f>
              <c:strCache>
                <c:ptCount val="1"/>
                <c:pt idx="0">
                  <c:v>συνήθως</c:v>
                </c:pt>
              </c:strCache>
            </c:strRef>
          </c:tx>
          <c:cat>
            <c:strRef>
              <c:f>Φύλλο1!$A$2:$A$5</c:f>
              <c:strCache>
                <c:ptCount val="4"/>
                <c:pt idx="0">
                  <c:v>18-24</c:v>
                </c:pt>
                <c:pt idx="1">
                  <c:v>25-44</c:v>
                </c:pt>
                <c:pt idx="2">
                  <c:v>45-64</c:v>
                </c:pt>
                <c:pt idx="3">
                  <c:v>65&lt;</c:v>
                </c:pt>
              </c:strCache>
            </c:strRef>
          </c:cat>
          <c:val>
            <c:numRef>
              <c:f>Φύλλο1!$C$2:$C$5</c:f>
              <c:numCache>
                <c:formatCode>General</c:formatCode>
                <c:ptCount val="4"/>
                <c:pt idx="0">
                  <c:v>38</c:v>
                </c:pt>
                <c:pt idx="1">
                  <c:v>39</c:v>
                </c:pt>
                <c:pt idx="2">
                  <c:v>37</c:v>
                </c:pt>
                <c:pt idx="3">
                  <c:v>49</c:v>
                </c:pt>
              </c:numCache>
            </c:numRef>
          </c:val>
        </c:ser>
        <c:ser>
          <c:idx val="2"/>
          <c:order val="2"/>
          <c:tx>
            <c:strRef>
              <c:f>Φύλλο1!$D$1</c:f>
              <c:strCache>
                <c:ptCount val="1"/>
                <c:pt idx="0">
                  <c:v>σπάνια</c:v>
                </c:pt>
              </c:strCache>
            </c:strRef>
          </c:tx>
          <c:cat>
            <c:strRef>
              <c:f>Φύλλο1!$A$2:$A$5</c:f>
              <c:strCache>
                <c:ptCount val="4"/>
                <c:pt idx="0">
                  <c:v>18-24</c:v>
                </c:pt>
                <c:pt idx="1">
                  <c:v>25-44</c:v>
                </c:pt>
                <c:pt idx="2">
                  <c:v>45-64</c:v>
                </c:pt>
                <c:pt idx="3">
                  <c:v>65&lt;</c:v>
                </c:pt>
              </c:strCache>
            </c:strRef>
          </c:cat>
          <c:val>
            <c:numRef>
              <c:f>Φύλλο1!$D$2:$D$5</c:f>
              <c:numCache>
                <c:formatCode>General</c:formatCode>
                <c:ptCount val="4"/>
                <c:pt idx="0">
                  <c:v>18</c:v>
                </c:pt>
                <c:pt idx="1">
                  <c:v>8</c:v>
                </c:pt>
                <c:pt idx="2">
                  <c:v>19</c:v>
                </c:pt>
                <c:pt idx="3">
                  <c:v>5</c:v>
                </c:pt>
              </c:numCache>
            </c:numRef>
          </c:val>
        </c:ser>
        <c:shape val="cylinder"/>
        <c:axId val="123105280"/>
        <c:axId val="123106816"/>
        <c:axId val="0"/>
      </c:bar3DChart>
      <c:catAx>
        <c:axId val="123105280"/>
        <c:scaling>
          <c:orientation val="minMax"/>
        </c:scaling>
        <c:axPos val="b"/>
        <c:tickLblPos val="nextTo"/>
        <c:crossAx val="123106816"/>
        <c:crosses val="autoZero"/>
        <c:auto val="1"/>
        <c:lblAlgn val="ctr"/>
        <c:lblOffset val="100"/>
      </c:catAx>
      <c:valAx>
        <c:axId val="123106816"/>
        <c:scaling>
          <c:orientation val="minMax"/>
        </c:scaling>
        <c:axPos val="l"/>
        <c:majorGridlines/>
        <c:numFmt formatCode="General" sourceLinked="1"/>
        <c:tickLblPos val="nextTo"/>
        <c:crossAx val="123105280"/>
        <c:crosses val="autoZero"/>
        <c:crossBetween val="between"/>
      </c:valAx>
    </c:plotArea>
    <c:legend>
      <c:legendPos val="r"/>
      <c:layout/>
    </c:legend>
    <c:plotVisOnly val="1"/>
    <c:dispBlanksAs val="gap"/>
  </c:chart>
  <c:txPr>
    <a:bodyPr/>
    <a:lstStyle/>
    <a:p>
      <a:pPr>
        <a:defRPr sz="1800"/>
      </a:pPr>
      <a:endParaRPr lang="el-GR"/>
    </a:p>
  </c:txPr>
  <c:externalData r:id="rId1"/>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0" name="9 - Ορθογώνιο τρίγωνο"/>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Τίτλος"/>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grpSp>
        <p:nvGrpSpPr>
          <p:cNvPr id="2" name="1 - Ομάδα"/>
          <p:cNvGrpSpPr/>
          <p:nvPr/>
        </p:nvGrpSpPr>
        <p:grpSpPr>
          <a:xfrm>
            <a:off x="-3765" y="4953000"/>
            <a:ext cx="9147765" cy="1912088"/>
            <a:chOff x="-3765" y="4832896"/>
            <a:chExt cx="9147765" cy="2032192"/>
          </a:xfrm>
        </p:grpSpPr>
        <p:sp>
          <p:nvSpPr>
            <p:cNvPr id="7" name="6 - Ελεύθερη σχεδίαση"/>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 Ελεύθερη σχεδίαση"/>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 Ελεύθερη σχεδίαση"/>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 Ευθεία γραμμή σύνδεσης"/>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 Θέση ημερομηνίας"/>
          <p:cNvSpPr>
            <a:spLocks noGrp="1"/>
          </p:cNvSpPr>
          <p:nvPr>
            <p:ph type="dt" sz="half" idx="10"/>
          </p:nvPr>
        </p:nvSpPr>
        <p:spPr/>
        <p:txBody>
          <a:bodyPr/>
          <a:lstStyle>
            <a:lvl1pPr>
              <a:defRPr>
                <a:solidFill>
                  <a:srgbClr val="FFFFFF"/>
                </a:solidFill>
              </a:defRPr>
            </a:lvl1pPr>
            <a:extLst/>
          </a:lstStyle>
          <a:p>
            <a:fld id="{27636339-06D1-49BD-86C9-2CCFE966D6E1}" type="datetimeFigureOut">
              <a:rPr lang="el-GR" smtClean="0"/>
              <a:pPr/>
              <a:t>13/5/2014</a:t>
            </a:fld>
            <a:endParaRPr lang="el-GR"/>
          </a:p>
        </p:txBody>
      </p:sp>
      <p:sp>
        <p:nvSpPr>
          <p:cNvPr id="19" name="18 - Θέση υποσέλιδου"/>
          <p:cNvSpPr>
            <a:spLocks noGrp="1"/>
          </p:cNvSpPr>
          <p:nvPr>
            <p:ph type="ftr" sz="quarter" idx="11"/>
          </p:nvPr>
        </p:nvSpPr>
        <p:spPr/>
        <p:txBody>
          <a:bodyPr/>
          <a:lstStyle>
            <a:lvl1pPr>
              <a:defRPr>
                <a:solidFill>
                  <a:schemeClr val="accent1">
                    <a:tint val="20000"/>
                  </a:schemeClr>
                </a:solidFill>
              </a:defRPr>
            </a:lvl1pPr>
            <a:extLst/>
          </a:lstStyle>
          <a:p>
            <a:endParaRPr lang="el-GR"/>
          </a:p>
        </p:txBody>
      </p:sp>
      <p:sp>
        <p:nvSpPr>
          <p:cNvPr id="27" name="26 - Θέση αριθμού διαφάνειας"/>
          <p:cNvSpPr>
            <a:spLocks noGrp="1"/>
          </p:cNvSpPr>
          <p:nvPr>
            <p:ph type="sldNum" sz="quarter" idx="12"/>
          </p:nvPr>
        </p:nvSpPr>
        <p:spPr/>
        <p:txBody>
          <a:bodyPr/>
          <a:lstStyle>
            <a:lvl1pPr>
              <a:defRPr>
                <a:solidFill>
                  <a:srgbClr val="FFFFFF"/>
                </a:solidFill>
              </a:defRPr>
            </a:lvl1pPr>
            <a:extLst/>
          </a:lstStyle>
          <a:p>
            <a:fld id="{E7ABBA3B-B816-4887-A9FE-928FFC890F0C}"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481329"/>
            <a:ext cx="8229600" cy="4386071"/>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27636339-06D1-49BD-86C9-2CCFE966D6E1}" type="datetimeFigureOut">
              <a:rPr lang="el-GR" smtClean="0"/>
              <a:pPr/>
              <a:t>13/5/2014</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E7ABBA3B-B816-4887-A9FE-928FFC890F0C}"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44013" y="274640"/>
            <a:ext cx="1777470" cy="5592761"/>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1"/>
            <a:ext cx="6324600" cy="5592760"/>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27636339-06D1-49BD-86C9-2CCFE966D6E1}" type="datetimeFigureOut">
              <a:rPr lang="el-GR" smtClean="0"/>
              <a:pPr/>
              <a:t>13/5/2014</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E7ABBA3B-B816-4887-A9FE-928FFC890F0C}"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27636339-06D1-49BD-86C9-2CCFE966D6E1}" type="datetimeFigureOut">
              <a:rPr lang="el-GR" smtClean="0"/>
              <a:pPr/>
              <a:t>13/5/2014</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E7ABBA3B-B816-4887-A9FE-928FFC890F0C}" type="slidenum">
              <a:rPr lang="el-GR" smtClean="0"/>
              <a:pPr/>
              <a:t>‹#›</a:t>
            </a:fld>
            <a:endParaRPr lang="el-GR"/>
          </a:p>
        </p:txBody>
      </p:sp>
      <p:sp>
        <p:nvSpPr>
          <p:cNvPr id="7" name="6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27636339-06D1-49BD-86C9-2CCFE966D6E1}" type="datetimeFigureOut">
              <a:rPr lang="el-GR" smtClean="0"/>
              <a:pPr/>
              <a:t>13/5/2014</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E7ABBA3B-B816-4887-A9FE-928FFC890F0C}" type="slidenum">
              <a:rPr lang="el-GR" smtClean="0"/>
              <a:pPr/>
              <a:t>‹#›</a:t>
            </a:fld>
            <a:endParaRPr lang="el-GR"/>
          </a:p>
        </p:txBody>
      </p:sp>
      <p:sp>
        <p:nvSpPr>
          <p:cNvPr id="7" name="6 - Διάσημα"/>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 Διάσημα"/>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2">
        <a:schemeClr val="bg1"/>
      </p:bgRef>
    </p:bg>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27636339-06D1-49BD-86C9-2CCFE966D6E1}" type="datetimeFigureOut">
              <a:rPr lang="el-GR" smtClean="0"/>
              <a:pPr/>
              <a:t>13/5/2014</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E7ABBA3B-B816-4887-A9FE-928FFC890F0C}" type="slidenum">
              <a:rPr lang="el-GR" smtClean="0"/>
              <a:pPr/>
              <a:t>‹#›</a:t>
            </a:fld>
            <a:endParaRPr lang="el-GR"/>
          </a:p>
        </p:txBody>
      </p:sp>
      <p:sp>
        <p:nvSpPr>
          <p:cNvPr id="8" name="7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27636339-06D1-49BD-86C9-2CCFE966D6E1}" type="datetimeFigureOut">
              <a:rPr lang="el-GR" smtClean="0"/>
              <a:pPr/>
              <a:t>13/5/2014</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E7ABBA3B-B816-4887-A9FE-928FFC890F0C}"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bg>
      <p:bgRef idx="1002">
        <a:schemeClr val="bg1"/>
      </p:bgRef>
    </p:bg>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extLst/>
          </a:lstStyle>
          <a:p>
            <a:fld id="{27636339-06D1-49BD-86C9-2CCFE966D6E1}" type="datetimeFigureOut">
              <a:rPr lang="el-GR" smtClean="0"/>
              <a:pPr/>
              <a:t>13/5/2014</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E7ABBA3B-B816-4887-A9FE-928FFC890F0C}" type="slidenum">
              <a:rPr lang="el-GR" smtClean="0"/>
              <a:pPr/>
              <a:t>‹#›</a:t>
            </a:fld>
            <a:endParaRPr lang="el-GR"/>
          </a:p>
        </p:txBody>
      </p:sp>
      <p:sp>
        <p:nvSpPr>
          <p:cNvPr id="6" name="5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extLst/>
          </a:lstStyle>
          <a:p>
            <a:fld id="{27636339-06D1-49BD-86C9-2CCFE966D6E1}" type="datetimeFigureOut">
              <a:rPr lang="el-GR" smtClean="0"/>
              <a:pPr/>
              <a:t>13/5/2014</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E7ABBA3B-B816-4887-A9FE-928FFC890F0C}"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6727032" y="6407944"/>
            <a:ext cx="1920240" cy="365760"/>
          </a:xfrm>
        </p:spPr>
        <p:txBody>
          <a:bodyPr/>
          <a:lstStyle>
            <a:extLst/>
          </a:lstStyle>
          <a:p>
            <a:fld id="{27636339-06D1-49BD-86C9-2CCFE966D6E1}" type="datetimeFigureOut">
              <a:rPr lang="el-GR" smtClean="0"/>
              <a:pPr/>
              <a:t>13/5/2014</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E7ABBA3B-B816-4887-A9FE-928FFC890F0C}"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
        <p:nvSpPr>
          <p:cNvPr id="3" name="2 - Θέση εικόνας"/>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dirty="0"/>
          </a:p>
        </p:txBody>
      </p:sp>
      <p:sp>
        <p:nvSpPr>
          <p:cNvPr id="5" name="4 - Θέση ημερομηνίας"/>
          <p:cNvSpPr>
            <a:spLocks noGrp="1"/>
          </p:cNvSpPr>
          <p:nvPr>
            <p:ph type="dt" sz="half" idx="10"/>
          </p:nvPr>
        </p:nvSpPr>
        <p:spPr/>
        <p:txBody>
          <a:bodyPr/>
          <a:lstStyle>
            <a:lvl1pPr>
              <a:defRPr>
                <a:solidFill>
                  <a:schemeClr val="tx1"/>
                </a:solidFill>
              </a:defRPr>
            </a:lvl1pPr>
            <a:extLst/>
          </a:lstStyle>
          <a:p>
            <a:fld id="{27636339-06D1-49BD-86C9-2CCFE966D6E1}" type="datetimeFigureOut">
              <a:rPr lang="el-GR" smtClean="0"/>
              <a:pPr/>
              <a:t>13/5/2014</a:t>
            </a:fld>
            <a:endParaRPr lang="el-GR"/>
          </a:p>
        </p:txBody>
      </p:sp>
      <p:sp>
        <p:nvSpPr>
          <p:cNvPr id="6" name="5 - Θέση υποσέλιδου"/>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l-GR"/>
          </a:p>
        </p:txBody>
      </p:sp>
      <p:sp>
        <p:nvSpPr>
          <p:cNvPr id="7" name="6 - Θέση αριθμού διαφάνειας"/>
          <p:cNvSpPr>
            <a:spLocks noGrp="1"/>
          </p:cNvSpPr>
          <p:nvPr>
            <p:ph type="sldNum" sz="quarter" idx="12"/>
          </p:nvPr>
        </p:nvSpPr>
        <p:spPr/>
        <p:txBody>
          <a:bodyPr/>
          <a:lstStyle>
            <a:lvl1pPr>
              <a:defRPr>
                <a:solidFill>
                  <a:schemeClr val="tx1"/>
                </a:solidFill>
              </a:defRPr>
            </a:lvl1pPr>
            <a:extLst/>
          </a:lstStyle>
          <a:p>
            <a:fld id="{E7ABBA3B-B816-4887-A9FE-928FFC890F0C}" type="slidenum">
              <a:rPr lang="el-GR" smtClean="0"/>
              <a:pPr/>
              <a:t>‹#›</a:t>
            </a:fld>
            <a:endParaRPr lang="el-GR"/>
          </a:p>
        </p:txBody>
      </p:sp>
      <p:sp>
        <p:nvSpPr>
          <p:cNvPr id="2" name="1 - Τίτλος"/>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l-GR" smtClean="0"/>
              <a:t>Kλικ για επεξεργασία του τίτλου</a:t>
            </a:r>
            <a:endParaRPr kumimoji="0" lang="en-US"/>
          </a:p>
        </p:txBody>
      </p:sp>
      <p:sp>
        <p:nvSpPr>
          <p:cNvPr id="8" name="7 - Ελεύθερη σχεδίαση"/>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 Ελεύθερη σχεδίαση"/>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 Ορθογώνιο τρίγωνο"/>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 Διάσημα"/>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 Διάσημα"/>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 Ελεύθερη σχεδίαση"/>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 Ελεύθερη σχεδίαση"/>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 Ορθογώνιο τρίγωνο"/>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7636339-06D1-49BD-86C9-2CCFE966D6E1}" type="datetimeFigureOut">
              <a:rPr lang="el-GR" smtClean="0"/>
              <a:pPr/>
              <a:t>13/5/2014</a:t>
            </a:fld>
            <a:endParaRPr lang="el-GR"/>
          </a:p>
        </p:txBody>
      </p:sp>
      <p:sp>
        <p:nvSpPr>
          <p:cNvPr id="22" name="21 - Θέση υποσέλιδου"/>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l-GR"/>
          </a:p>
        </p:txBody>
      </p:sp>
      <p:sp>
        <p:nvSpPr>
          <p:cNvPr id="18" name="17 - Θέση αριθμού διαφάνειας"/>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7ABBA3B-B816-4887-A9FE-928FFC890F0C}"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3568" y="1196752"/>
            <a:ext cx="7772400" cy="1470025"/>
          </a:xfrm>
        </p:spPr>
        <p:txBody>
          <a:bodyPr>
            <a:normAutofit/>
          </a:bodyPr>
          <a:lstStyle/>
          <a:p>
            <a:r>
              <a:rPr lang="el-GR" sz="6600" b="1" dirty="0" smtClean="0"/>
              <a:t>ΠΡΩΤΕΣ ΒΟΗΘΕΙΕΣ</a:t>
            </a:r>
            <a:endParaRPr lang="el-GR" sz="6600" b="1" dirty="0"/>
          </a:p>
        </p:txBody>
      </p:sp>
      <p:sp>
        <p:nvSpPr>
          <p:cNvPr id="3" name="2 - Υπότιτλος"/>
          <p:cNvSpPr>
            <a:spLocks noGrp="1"/>
          </p:cNvSpPr>
          <p:nvPr>
            <p:ph type="subTitle" idx="1"/>
          </p:nvPr>
        </p:nvSpPr>
        <p:spPr>
          <a:xfrm>
            <a:off x="1331640" y="2636912"/>
            <a:ext cx="6400800" cy="2448272"/>
          </a:xfrm>
        </p:spPr>
        <p:txBody>
          <a:bodyPr>
            <a:noAutofit/>
          </a:bodyPr>
          <a:lstStyle/>
          <a:p>
            <a:r>
              <a:rPr lang="el-GR" sz="5400" b="1" dirty="0" smtClean="0">
                <a:solidFill>
                  <a:schemeClr val="tx1"/>
                </a:solidFill>
              </a:rPr>
              <a:t>ΣΕ ΠΕΡΙΠΤΩΣΗ ΤΡΟΧΑΙΟΥ ΑΤΥΧΗΜΑΤΟΣ</a:t>
            </a:r>
            <a:endParaRPr lang="el-GR" sz="5400"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Θέση περιεχομένου 2"/>
          <p:cNvSpPr>
            <a:spLocks noGrp="1"/>
          </p:cNvSpPr>
          <p:nvPr>
            <p:ph idx="1"/>
          </p:nvPr>
        </p:nvSpPr>
        <p:spPr>
          <a:xfrm>
            <a:off x="467544" y="1268760"/>
            <a:ext cx="8229600" cy="4525963"/>
          </a:xfrm>
        </p:spPr>
        <p:txBody>
          <a:bodyPr>
            <a:normAutofit/>
          </a:bodyPr>
          <a:lstStyle/>
          <a:p>
            <a:pPr eaLnBrk="1" hangingPunct="1">
              <a:buFont typeface="Arial" charset="0"/>
              <a:buNone/>
            </a:pPr>
            <a:r>
              <a:rPr lang="en-US" sz="2200" dirty="0" smtClean="0"/>
              <a:t>	</a:t>
            </a:r>
            <a:r>
              <a:rPr lang="el-GR" sz="2200" dirty="0" smtClean="0"/>
              <a:t>Ελέγχει την κίνηση και ειδικότερα με λαμβάνει τα  αναγκαία μέτρα  για</a:t>
            </a:r>
            <a:r>
              <a:rPr lang="en-US" sz="2200" dirty="0" smtClean="0"/>
              <a:t>: </a:t>
            </a:r>
            <a:endParaRPr lang="el-GR" sz="2200" dirty="0" smtClean="0"/>
          </a:p>
          <a:p>
            <a:pPr eaLnBrk="1" hangingPunct="1"/>
            <a:r>
              <a:rPr lang="el-GR" sz="2200" dirty="0" smtClean="0"/>
              <a:t>Την πρόληψη τροχαίων ατυχημάτων</a:t>
            </a:r>
            <a:r>
              <a:rPr lang="el-GR" sz="2200" dirty="0" smtClean="0">
                <a:latin typeface="Arial" charset="0"/>
              </a:rPr>
              <a:t>.</a:t>
            </a:r>
            <a:r>
              <a:rPr lang="el-GR" sz="2200" dirty="0" smtClean="0"/>
              <a:t>  </a:t>
            </a:r>
          </a:p>
          <a:p>
            <a:pPr eaLnBrk="1" hangingPunct="1"/>
            <a:r>
              <a:rPr lang="el-GR" sz="2200" dirty="0" smtClean="0"/>
              <a:t>Τον έλεγχο για  οποιαδήποτε οδική παράβαση</a:t>
            </a:r>
            <a:r>
              <a:rPr lang="el-GR" sz="2200" dirty="0" smtClean="0">
                <a:latin typeface="Arial" charset="0"/>
              </a:rPr>
              <a:t>.</a:t>
            </a:r>
          </a:p>
          <a:p>
            <a:pPr eaLnBrk="1" hangingPunct="1"/>
            <a:r>
              <a:rPr lang="el-GR" sz="2200" dirty="0" smtClean="0"/>
              <a:t>Την ασφαλή κίνηση όλων των τροχοφόρων, καθώς και των πεζών</a:t>
            </a:r>
            <a:r>
              <a:rPr lang="el-GR" sz="2200" dirty="0" smtClean="0">
                <a:latin typeface="Arial" charset="0"/>
              </a:rPr>
              <a:t>.</a:t>
            </a:r>
          </a:p>
        </p:txBody>
      </p:sp>
      <p:sp>
        <p:nvSpPr>
          <p:cNvPr id="3074" name="Τίτλος 1"/>
          <p:cNvSpPr>
            <a:spLocks noGrp="1"/>
          </p:cNvSpPr>
          <p:nvPr>
            <p:ph type="title"/>
          </p:nvPr>
        </p:nvSpPr>
        <p:spPr>
          <a:xfrm>
            <a:off x="468313" y="260350"/>
            <a:ext cx="8229600" cy="1143000"/>
          </a:xfrm>
        </p:spPr>
        <p:txBody>
          <a:bodyPr>
            <a:normAutofit fontScale="90000"/>
          </a:bodyPr>
          <a:lstStyle/>
          <a:p>
            <a:pPr eaLnBrk="1" hangingPunct="1"/>
            <a:r>
              <a:rPr lang="el-GR" b="1" dirty="0" smtClean="0"/>
              <a:t>Ο ρόλος της τροχαίας στην Ελλάδα</a:t>
            </a:r>
          </a:p>
        </p:txBody>
      </p:sp>
      <p:pic>
        <p:nvPicPr>
          <p:cNvPr id="3076" name="Picture 2" descr="C:\Users\bibl1ps\Desktop\wfig_alkotest_troxaia_figk.jpg"/>
          <p:cNvPicPr>
            <a:picLocks noChangeAspect="1" noChangeArrowheads="1"/>
          </p:cNvPicPr>
          <p:nvPr/>
        </p:nvPicPr>
        <p:blipFill>
          <a:blip r:embed="rId2" cstate="print"/>
          <a:srcRect/>
          <a:stretch>
            <a:fillRect/>
          </a:stretch>
        </p:blipFill>
        <p:spPr bwMode="auto">
          <a:xfrm>
            <a:off x="683568" y="3501008"/>
            <a:ext cx="3816350" cy="2519362"/>
          </a:xfrm>
          <a:prstGeom prst="rect">
            <a:avLst/>
          </a:prstGeom>
          <a:ln>
            <a:noFill/>
          </a:ln>
          <a:effectLst>
            <a:softEdge rad="112500"/>
          </a:effectLst>
        </p:spPr>
      </p:pic>
      <p:pic>
        <p:nvPicPr>
          <p:cNvPr id="3077" name="Picture 6" descr="ANd9GcS5cq8h9gpZ1wonPiTSX3XvMlC15Fs19SS_qt3-iYUP3rLlrt1i"/>
          <p:cNvPicPr>
            <a:picLocks noChangeAspect="1" noChangeArrowheads="1"/>
          </p:cNvPicPr>
          <p:nvPr/>
        </p:nvPicPr>
        <p:blipFill>
          <a:blip r:embed="rId3" cstate="print"/>
          <a:srcRect/>
          <a:stretch>
            <a:fillRect/>
          </a:stretch>
        </p:blipFill>
        <p:spPr bwMode="auto">
          <a:xfrm>
            <a:off x="4932040" y="3573016"/>
            <a:ext cx="3959225" cy="2463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Θέση περιεχομένου 2"/>
          <p:cNvSpPr>
            <a:spLocks noGrp="1"/>
          </p:cNvSpPr>
          <p:nvPr>
            <p:ph idx="1"/>
          </p:nvPr>
        </p:nvSpPr>
        <p:spPr>
          <a:xfrm>
            <a:off x="467544" y="1340768"/>
            <a:ext cx="8229600" cy="4525963"/>
          </a:xfrm>
        </p:spPr>
        <p:txBody>
          <a:bodyPr/>
          <a:lstStyle/>
          <a:p>
            <a:pPr eaLnBrk="1" hangingPunct="1"/>
            <a:r>
              <a:rPr lang="el-GR" sz="2200" dirty="0" smtClean="0"/>
              <a:t>Ο Κώδικας Οδικής Κυκλοφορίας (Κ.Ο.Κ.) είναι το νομοθέτημα που ρυθμίζει τη δημόσια </a:t>
            </a:r>
            <a:r>
              <a:rPr lang="el-GR" sz="2200" dirty="0" smtClean="0">
                <a:latin typeface="Arial" charset="0"/>
              </a:rPr>
              <a:t>την </a:t>
            </a:r>
            <a:r>
              <a:rPr lang="el-GR" sz="2200" dirty="0" smtClean="0"/>
              <a:t>κυκλοφορία οχημάτων, πεζών και ζώων στο οδικό δίκτυο και σε ορισμένους άλλους χώρους. Ο κάθε οδηγός υποχρεούται να τον τηρεί καθώς σε περίπτωση παραβίασης του επιφέρει πρόστιμα, μέχρι και φυλάκιση.</a:t>
            </a:r>
          </a:p>
          <a:p>
            <a:pPr eaLnBrk="1" hangingPunct="1">
              <a:buFont typeface="Arial" charset="0"/>
              <a:buNone/>
            </a:pPr>
            <a:r>
              <a:rPr lang="el-GR" sz="2200" dirty="0" smtClean="0"/>
              <a:t/>
            </a:r>
            <a:br>
              <a:rPr lang="el-GR" sz="2200" dirty="0" smtClean="0"/>
            </a:br>
            <a:endParaRPr lang="el-GR" sz="2200" dirty="0" smtClean="0"/>
          </a:p>
          <a:p>
            <a:pPr eaLnBrk="1" hangingPunct="1"/>
            <a:endParaRPr lang="el-GR" dirty="0" smtClean="0"/>
          </a:p>
        </p:txBody>
      </p:sp>
      <p:sp>
        <p:nvSpPr>
          <p:cNvPr id="4098" name="Τίτλος 1"/>
          <p:cNvSpPr>
            <a:spLocks noGrp="1"/>
          </p:cNvSpPr>
          <p:nvPr>
            <p:ph type="title"/>
          </p:nvPr>
        </p:nvSpPr>
        <p:spPr/>
        <p:txBody>
          <a:bodyPr>
            <a:normAutofit/>
          </a:bodyPr>
          <a:lstStyle/>
          <a:p>
            <a:pPr eaLnBrk="1" hangingPunct="1"/>
            <a:r>
              <a:rPr lang="el-GR" b="1" smtClean="0"/>
              <a:t>Κώδικας Οδικής Κυκλοφορίας</a:t>
            </a:r>
            <a:endParaRPr lang="el-GR" smtClean="0"/>
          </a:p>
        </p:txBody>
      </p:sp>
      <p:pic>
        <p:nvPicPr>
          <p:cNvPr id="4100" name="Picture 2" descr="C:\Users\bibl1ps\Desktop\220PX-~1.JPG"/>
          <p:cNvPicPr>
            <a:picLocks noChangeAspect="1" noChangeArrowheads="1"/>
          </p:cNvPicPr>
          <p:nvPr/>
        </p:nvPicPr>
        <p:blipFill>
          <a:blip r:embed="rId2" cstate="print"/>
          <a:srcRect/>
          <a:stretch>
            <a:fillRect/>
          </a:stretch>
        </p:blipFill>
        <p:spPr bwMode="auto">
          <a:xfrm>
            <a:off x="611560" y="3356992"/>
            <a:ext cx="3227387" cy="2420938"/>
          </a:xfrm>
          <a:prstGeom prst="rect">
            <a:avLst/>
          </a:prstGeom>
          <a:ln>
            <a:noFill/>
          </a:ln>
          <a:effectLst>
            <a:softEdge rad="112500"/>
          </a:effectLst>
        </p:spPr>
      </p:pic>
      <p:pic>
        <p:nvPicPr>
          <p:cNvPr id="4102" name="Picture 7" descr="BOOK_KOK"/>
          <p:cNvPicPr>
            <a:picLocks noChangeAspect="1" noChangeArrowheads="1"/>
          </p:cNvPicPr>
          <p:nvPr/>
        </p:nvPicPr>
        <p:blipFill>
          <a:blip r:embed="rId3" cstate="print"/>
          <a:srcRect/>
          <a:stretch>
            <a:fillRect/>
          </a:stretch>
        </p:blipFill>
        <p:spPr bwMode="auto">
          <a:xfrm>
            <a:off x="5220072" y="3284984"/>
            <a:ext cx="2693988" cy="323691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Θέση περιεχομένου 2"/>
          <p:cNvSpPr>
            <a:spLocks noGrp="1"/>
          </p:cNvSpPr>
          <p:nvPr>
            <p:ph idx="1"/>
          </p:nvPr>
        </p:nvSpPr>
        <p:spPr>
          <a:xfrm>
            <a:off x="467544" y="1268760"/>
            <a:ext cx="8229600" cy="4525963"/>
          </a:xfrm>
        </p:spPr>
        <p:txBody>
          <a:bodyPr/>
          <a:lstStyle/>
          <a:p>
            <a:pPr algn="just" eaLnBrk="1" hangingPunct="1">
              <a:buFont typeface="Arial" charset="0"/>
              <a:buNone/>
            </a:pPr>
            <a:r>
              <a:rPr lang="el-GR" sz="2000" dirty="0" smtClean="0"/>
              <a:t>	</a:t>
            </a:r>
            <a:r>
              <a:rPr lang="el-GR" sz="2400" dirty="0" smtClean="0"/>
              <a:t>Για πολλούς οδηγούς οι κακοί Ελληνικοί δρόμοι θεωρούνται υπεύθυνοι για μεγάλο μέρος των ατυχημάτων. Αντίθετα κάποιοι άλλοι έχουν την άποψη ότι επειδή οι κακοί δρόμοι είναι εκεί, γνωστοί εκ των προτέρων και δεν αλλάζουν, είναι ευθύνη των οδηγών να αποφύγουν τις κακοτοπιές και το ατύχημα. </a:t>
            </a:r>
            <a:endParaRPr lang="en-US" sz="2400" dirty="0" smtClean="0"/>
          </a:p>
          <a:p>
            <a:pPr eaLnBrk="1" hangingPunct="1">
              <a:buFont typeface="Arial" charset="0"/>
              <a:buNone/>
            </a:pPr>
            <a:r>
              <a:rPr lang="el-GR" sz="2400" dirty="0" smtClean="0"/>
              <a:t>	Κατηγορίες δρόμων</a:t>
            </a:r>
            <a:r>
              <a:rPr lang="en-US" sz="2400" dirty="0" smtClean="0"/>
              <a:t>:</a:t>
            </a:r>
          </a:p>
          <a:p>
            <a:pPr eaLnBrk="1" hangingPunct="1"/>
            <a:r>
              <a:rPr lang="el-GR" sz="2400" b="1" dirty="0" smtClean="0"/>
              <a:t>Αστικοί δρόμοι</a:t>
            </a:r>
            <a:endParaRPr lang="en-US" sz="2400" b="1" dirty="0" smtClean="0"/>
          </a:p>
          <a:p>
            <a:pPr eaLnBrk="1" hangingPunct="1"/>
            <a:r>
              <a:rPr lang="el-GR" sz="2400" b="1" dirty="0" smtClean="0">
                <a:latin typeface="Arial" charset="0"/>
              </a:rPr>
              <a:t>Ε</a:t>
            </a:r>
            <a:r>
              <a:rPr lang="el-GR" sz="2400" b="1" dirty="0" smtClean="0"/>
              <a:t>παρχιακοί δρόμοι </a:t>
            </a:r>
            <a:endParaRPr lang="en-US" sz="2400" b="1" dirty="0" smtClean="0"/>
          </a:p>
          <a:p>
            <a:pPr eaLnBrk="1" hangingPunct="1"/>
            <a:r>
              <a:rPr lang="el-GR" sz="2400" b="1" dirty="0" smtClean="0"/>
              <a:t>Εθνικές Οδοί</a:t>
            </a:r>
          </a:p>
        </p:txBody>
      </p:sp>
      <p:sp>
        <p:nvSpPr>
          <p:cNvPr id="5122" name="Τίτλος 1"/>
          <p:cNvSpPr>
            <a:spLocks noGrp="1"/>
          </p:cNvSpPr>
          <p:nvPr>
            <p:ph type="title"/>
          </p:nvPr>
        </p:nvSpPr>
        <p:spPr/>
        <p:txBody>
          <a:bodyPr/>
          <a:lstStyle/>
          <a:p>
            <a:pPr eaLnBrk="1" hangingPunct="1"/>
            <a:r>
              <a:rPr lang="el-GR" b="1" dirty="0" smtClean="0"/>
              <a:t>Ελληνικοί δρόμοι </a:t>
            </a:r>
            <a:endParaRPr lang="el-GR" dirty="0" smtClean="0"/>
          </a:p>
        </p:txBody>
      </p:sp>
      <p:pic>
        <p:nvPicPr>
          <p:cNvPr id="5124" name="Picture 9" descr="ANd9GcTsRIQTSITvGi-AvLT4moMvYcCf2UliamI5YW1EaFGrgGWjQfm_Yw"/>
          <p:cNvPicPr>
            <a:picLocks noChangeAspect="1" noChangeArrowheads="1"/>
          </p:cNvPicPr>
          <p:nvPr/>
        </p:nvPicPr>
        <p:blipFill>
          <a:blip r:embed="rId2" cstate="print"/>
          <a:srcRect/>
          <a:stretch>
            <a:fillRect/>
          </a:stretch>
        </p:blipFill>
        <p:spPr bwMode="auto">
          <a:xfrm>
            <a:off x="4283075" y="3933056"/>
            <a:ext cx="4860925" cy="268922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Θέση περιεχομένου 2"/>
          <p:cNvSpPr>
            <a:spLocks noGrp="1"/>
          </p:cNvSpPr>
          <p:nvPr>
            <p:ph idx="1"/>
          </p:nvPr>
        </p:nvSpPr>
        <p:spPr>
          <a:xfrm>
            <a:off x="251520" y="954087"/>
            <a:ext cx="5688012" cy="5903913"/>
          </a:xfrm>
        </p:spPr>
        <p:txBody>
          <a:bodyPr>
            <a:normAutofit lnSpcReduction="10000"/>
          </a:bodyPr>
          <a:lstStyle/>
          <a:p>
            <a:pPr eaLnBrk="1" hangingPunct="1">
              <a:buFont typeface="Arial" charset="0"/>
              <a:buNone/>
            </a:pPr>
            <a:r>
              <a:rPr lang="el-GR" sz="2000" dirty="0" smtClean="0"/>
              <a:t>	</a:t>
            </a:r>
            <a:r>
              <a:rPr lang="el-GR" sz="2400" dirty="0" smtClean="0"/>
              <a:t>Όσον αφορά τους αστικούς δρόμους</a:t>
            </a:r>
            <a:r>
              <a:rPr lang="en-US" sz="2400" dirty="0" smtClean="0"/>
              <a:t> :</a:t>
            </a:r>
          </a:p>
          <a:p>
            <a:r>
              <a:rPr lang="el-GR" sz="2400" dirty="0" smtClean="0"/>
              <a:t> H γεωμετρία των αστικών δρόμων ακολουθεί υποχρεωτικά την υπάρχουσα ρυμοτομία</a:t>
            </a:r>
            <a:r>
              <a:rPr lang="en-US" sz="2400" dirty="0" smtClean="0"/>
              <a:t>.</a:t>
            </a:r>
            <a:r>
              <a:rPr lang="el-GR" sz="2400" dirty="0" smtClean="0"/>
              <a:t> Οποιαδήποτε αλλαγή σε κάποιον αστικό δρόμο είναι τεχνικά πολύ δύσκολη και σχεδόν απαγορευτικά ακριβή</a:t>
            </a:r>
          </a:p>
          <a:p>
            <a:pPr eaLnBrk="1" hangingPunct="1"/>
            <a:r>
              <a:rPr lang="el-GR" sz="2400" dirty="0" smtClean="0"/>
              <a:t>Οι δυνατές παρεμβάσεις είναι </a:t>
            </a:r>
            <a:r>
              <a:rPr lang="en-US" sz="2400" dirty="0" smtClean="0"/>
              <a:t>:</a:t>
            </a:r>
          </a:p>
          <a:p>
            <a:pPr eaLnBrk="1" hangingPunct="1"/>
            <a:r>
              <a:rPr lang="en-US" sz="2400" dirty="0" smtClean="0"/>
              <a:t>H</a:t>
            </a:r>
            <a:r>
              <a:rPr lang="el-GR" sz="2400" dirty="0" smtClean="0"/>
              <a:t> διατήρηση του ασφαλτοτάπητα σε καλή κατάσταση</a:t>
            </a:r>
            <a:endParaRPr lang="en-US" sz="2400" dirty="0" smtClean="0"/>
          </a:p>
          <a:p>
            <a:pPr eaLnBrk="1" hangingPunct="1"/>
            <a:r>
              <a:rPr lang="el-GR" sz="2400" dirty="0" smtClean="0"/>
              <a:t>η σήμανση οριζόντια και κάθετη και τα κάθε τύπου φράγματα</a:t>
            </a:r>
            <a:endParaRPr lang="en-US" sz="2400" dirty="0" smtClean="0"/>
          </a:p>
          <a:p>
            <a:pPr eaLnBrk="1" hangingPunct="1"/>
            <a:r>
              <a:rPr lang="el-GR" sz="2400" dirty="0" smtClean="0"/>
              <a:t> ο καλός φωτισμός</a:t>
            </a:r>
            <a:endParaRPr lang="en-US" sz="2400" dirty="0" smtClean="0"/>
          </a:p>
        </p:txBody>
      </p:sp>
      <p:sp>
        <p:nvSpPr>
          <p:cNvPr id="2" name="Τίτλος 1"/>
          <p:cNvSpPr>
            <a:spLocks noGrp="1"/>
          </p:cNvSpPr>
          <p:nvPr>
            <p:ph type="title"/>
          </p:nvPr>
        </p:nvSpPr>
        <p:spPr/>
        <p:txBody>
          <a:bodyPr rtlCol="0">
            <a:normAutofit fontScale="90000"/>
          </a:bodyPr>
          <a:lstStyle/>
          <a:p>
            <a:pPr eaLnBrk="1" fontAlgn="auto" hangingPunct="1">
              <a:spcAft>
                <a:spcPts val="0"/>
              </a:spcAft>
              <a:defRPr/>
            </a:pPr>
            <a:r>
              <a:rPr lang="el-GR" b="1" dirty="0"/>
              <a:t>Αστικοί δρόμοι</a:t>
            </a:r>
            <a:r>
              <a:rPr lang="en-US" b="1" dirty="0"/>
              <a:t/>
            </a:r>
            <a:br>
              <a:rPr lang="en-US" b="1" dirty="0"/>
            </a:br>
            <a:endParaRPr lang="el-GR" dirty="0"/>
          </a:p>
        </p:txBody>
      </p:sp>
      <p:pic>
        <p:nvPicPr>
          <p:cNvPr id="6148" name="Picture 2" descr="C:\Users\bibl1ps\Desktop\IMAGE_044.jpg"/>
          <p:cNvPicPr>
            <a:picLocks noChangeAspect="1" noChangeArrowheads="1"/>
          </p:cNvPicPr>
          <p:nvPr/>
        </p:nvPicPr>
        <p:blipFill>
          <a:blip r:embed="rId2" cstate="print"/>
          <a:srcRect/>
          <a:stretch>
            <a:fillRect/>
          </a:stretch>
        </p:blipFill>
        <p:spPr bwMode="auto">
          <a:xfrm>
            <a:off x="6011863" y="1916113"/>
            <a:ext cx="2895600" cy="33845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Θέση περιεχομένου 2"/>
          <p:cNvSpPr>
            <a:spLocks noGrp="1"/>
          </p:cNvSpPr>
          <p:nvPr>
            <p:ph idx="1"/>
          </p:nvPr>
        </p:nvSpPr>
        <p:spPr>
          <a:xfrm>
            <a:off x="0" y="908050"/>
            <a:ext cx="5652120" cy="5616575"/>
          </a:xfrm>
        </p:spPr>
        <p:txBody>
          <a:bodyPr>
            <a:noAutofit/>
          </a:bodyPr>
          <a:lstStyle/>
          <a:p>
            <a:pPr eaLnBrk="1" hangingPunct="1">
              <a:lnSpc>
                <a:spcPct val="90000"/>
              </a:lnSpc>
              <a:buFont typeface="Arial" charset="0"/>
              <a:buNone/>
            </a:pPr>
            <a:r>
              <a:rPr lang="el-GR" sz="2300" dirty="0" smtClean="0"/>
              <a:t>	Όσον αφορά τους επαρχιακούς δρόμους</a:t>
            </a:r>
            <a:r>
              <a:rPr lang="en-US" sz="2300" dirty="0" smtClean="0"/>
              <a:t> :</a:t>
            </a:r>
            <a:r>
              <a:rPr lang="el-GR" sz="2300" dirty="0" smtClean="0"/>
              <a:t> </a:t>
            </a:r>
            <a:endParaRPr lang="en-US" sz="2300" dirty="0" smtClean="0"/>
          </a:p>
          <a:p>
            <a:pPr eaLnBrk="1" hangingPunct="1">
              <a:lnSpc>
                <a:spcPct val="90000"/>
              </a:lnSpc>
            </a:pPr>
            <a:r>
              <a:rPr lang="el-GR" sz="2300" dirty="0" smtClean="0"/>
              <a:t>Η γεωμετρία των επαρχιακών δρόμων ακολουθεί συνήθως την διαδρομή παλαιών μονοπατιών και προπολεμικών καρόδρομων</a:t>
            </a:r>
            <a:endParaRPr lang="en-US" sz="2300" dirty="0" smtClean="0"/>
          </a:p>
          <a:p>
            <a:pPr eaLnBrk="1" hangingPunct="1">
              <a:lnSpc>
                <a:spcPct val="90000"/>
              </a:lnSpc>
            </a:pPr>
            <a:r>
              <a:rPr lang="el-GR" sz="2300" dirty="0" smtClean="0"/>
              <a:t>Οι παρεμβάσεις που έχει κάνει το κράτος για την βελτίωση τους είναι οι εξής </a:t>
            </a:r>
            <a:r>
              <a:rPr lang="en-US" sz="2300" dirty="0" smtClean="0"/>
              <a:t>:</a:t>
            </a:r>
          </a:p>
          <a:p>
            <a:pPr eaLnBrk="1" hangingPunct="1">
              <a:lnSpc>
                <a:spcPct val="90000"/>
              </a:lnSpc>
            </a:pPr>
            <a:r>
              <a:rPr lang="el-GR" sz="2300" dirty="0" smtClean="0"/>
              <a:t>Τεχνικά έργα (γεφύρια, οχετούς κλπ) στα δύσκολα ορεινά τμήματα</a:t>
            </a:r>
            <a:endParaRPr lang="en-US" sz="2300" dirty="0" smtClean="0"/>
          </a:p>
          <a:p>
            <a:pPr eaLnBrk="1" hangingPunct="1">
              <a:lnSpc>
                <a:spcPct val="90000"/>
              </a:lnSpc>
            </a:pPr>
            <a:r>
              <a:rPr lang="el-GR" sz="2300" dirty="0" smtClean="0"/>
              <a:t> Βελτίωση της διατομής (διαπλάτυνση σε κάποιο μήκος) </a:t>
            </a:r>
            <a:endParaRPr lang="en-US" sz="2300" dirty="0" smtClean="0"/>
          </a:p>
          <a:p>
            <a:pPr eaLnBrk="1" hangingPunct="1">
              <a:lnSpc>
                <a:spcPct val="90000"/>
              </a:lnSpc>
            </a:pPr>
            <a:r>
              <a:rPr lang="el-GR" sz="2300" dirty="0" smtClean="0"/>
              <a:t>Κατασκευή ασφαλτικού τάπητα και κάποια βελτίωση της γεωμετρίας ορισμένων στροφών. </a:t>
            </a:r>
          </a:p>
        </p:txBody>
      </p:sp>
      <p:sp>
        <p:nvSpPr>
          <p:cNvPr id="2" name="Τίτλος 1"/>
          <p:cNvSpPr>
            <a:spLocks noGrp="1"/>
          </p:cNvSpPr>
          <p:nvPr>
            <p:ph type="title"/>
          </p:nvPr>
        </p:nvSpPr>
        <p:spPr/>
        <p:txBody>
          <a:bodyPr>
            <a:normAutofit fontScale="90000"/>
          </a:bodyPr>
          <a:lstStyle/>
          <a:p>
            <a:pPr eaLnBrk="1" hangingPunct="1">
              <a:defRPr/>
            </a:pPr>
            <a:r>
              <a:rPr lang="el-GR" sz="4000" b="1" dirty="0" smtClean="0">
                <a:latin typeface="+mn-lt"/>
              </a:rPr>
              <a:t>Επαρχιακοί δρόμοι</a:t>
            </a:r>
            <a:r>
              <a:rPr lang="el-GR" sz="4000" dirty="0" smtClean="0">
                <a:latin typeface="+mn-lt"/>
              </a:rPr>
              <a:t> </a:t>
            </a:r>
            <a:r>
              <a:rPr lang="en-US" sz="4000" dirty="0" smtClean="0"/>
              <a:t/>
            </a:r>
            <a:br>
              <a:rPr lang="en-US" sz="4000" dirty="0" smtClean="0"/>
            </a:br>
            <a:endParaRPr lang="el-GR" sz="4000" dirty="0" smtClean="0"/>
          </a:p>
        </p:txBody>
      </p:sp>
      <p:pic>
        <p:nvPicPr>
          <p:cNvPr id="7172" name="Picture 2" descr="C:\Users\bibl1ps\Desktop\2501_2606_xx.jpg"/>
          <p:cNvPicPr>
            <a:picLocks noChangeAspect="1" noChangeArrowheads="1"/>
          </p:cNvPicPr>
          <p:nvPr/>
        </p:nvPicPr>
        <p:blipFill>
          <a:blip r:embed="rId2" cstate="print"/>
          <a:srcRect/>
          <a:stretch>
            <a:fillRect/>
          </a:stretch>
        </p:blipFill>
        <p:spPr bwMode="auto">
          <a:xfrm>
            <a:off x="5435600" y="1700213"/>
            <a:ext cx="3529013" cy="374491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Θέση περιεχομένου 2"/>
          <p:cNvSpPr>
            <a:spLocks noGrp="1"/>
          </p:cNvSpPr>
          <p:nvPr>
            <p:ph idx="1"/>
          </p:nvPr>
        </p:nvSpPr>
        <p:spPr>
          <a:xfrm>
            <a:off x="467544" y="1196752"/>
            <a:ext cx="8229600" cy="4525963"/>
          </a:xfrm>
        </p:spPr>
        <p:txBody>
          <a:bodyPr>
            <a:normAutofit/>
          </a:bodyPr>
          <a:lstStyle/>
          <a:p>
            <a:pPr eaLnBrk="1" hangingPunct="1"/>
            <a:r>
              <a:rPr lang="el-GR" sz="2400" dirty="0" smtClean="0"/>
              <a:t>Δρόμοι που κατασκευάσθηκαν με νέα χάραξη διαφορετική από την προπολεμική. Αθήνα-Θεσσαλονίκη, Κόρινθος-Πάτρα, Κόρινθος-Τρίπολη. Θα περίμενε κανείς τα πράγματα να είναι διαφορετικά στις εθνικές οδούς. Οι δρόμοι αυτοί ξεκίνησαν και μελετήθηκαν με μία καλή ταχύτητα μελέτης</a:t>
            </a:r>
            <a:r>
              <a:rPr lang="en-US" sz="2400" dirty="0" smtClean="0"/>
              <a:t>.</a:t>
            </a:r>
            <a:r>
              <a:rPr lang="el-GR" sz="2400" dirty="0" smtClean="0"/>
              <a:t> </a:t>
            </a:r>
          </a:p>
        </p:txBody>
      </p:sp>
      <p:sp>
        <p:nvSpPr>
          <p:cNvPr id="2" name="Τίτλος 1"/>
          <p:cNvSpPr>
            <a:spLocks noGrp="1"/>
          </p:cNvSpPr>
          <p:nvPr>
            <p:ph type="title"/>
          </p:nvPr>
        </p:nvSpPr>
        <p:spPr>
          <a:xfrm>
            <a:off x="467544" y="404664"/>
            <a:ext cx="8229600" cy="1143000"/>
          </a:xfrm>
        </p:spPr>
        <p:txBody>
          <a:bodyPr rtlCol="0">
            <a:normAutofit fontScale="90000"/>
          </a:bodyPr>
          <a:lstStyle/>
          <a:p>
            <a:pPr eaLnBrk="1" fontAlgn="auto" hangingPunct="1">
              <a:spcAft>
                <a:spcPts val="0"/>
              </a:spcAft>
              <a:defRPr/>
            </a:pPr>
            <a:r>
              <a:rPr lang="el-GR" b="1" dirty="0"/>
              <a:t>Εθνικές Οδοί</a:t>
            </a:r>
            <a:r>
              <a:rPr lang="el-GR" dirty="0"/>
              <a:t/>
            </a:r>
            <a:br>
              <a:rPr lang="el-GR" dirty="0"/>
            </a:br>
            <a:endParaRPr lang="el-GR" dirty="0"/>
          </a:p>
        </p:txBody>
      </p:sp>
      <p:pic>
        <p:nvPicPr>
          <p:cNvPr id="8196" name="Picture 2" descr="C:\Users\bibl1ps\Desktop\120378916406182100.jpg"/>
          <p:cNvPicPr>
            <a:picLocks noChangeAspect="1" noChangeArrowheads="1"/>
          </p:cNvPicPr>
          <p:nvPr/>
        </p:nvPicPr>
        <p:blipFill>
          <a:blip r:embed="rId2" cstate="print"/>
          <a:srcRect/>
          <a:stretch>
            <a:fillRect/>
          </a:stretch>
        </p:blipFill>
        <p:spPr bwMode="auto">
          <a:xfrm>
            <a:off x="5220072" y="3573016"/>
            <a:ext cx="3574465" cy="2691383"/>
          </a:xfrm>
          <a:prstGeom prst="rect">
            <a:avLst/>
          </a:prstGeom>
          <a:ln>
            <a:noFill/>
          </a:ln>
          <a:effectLst>
            <a:softEdge rad="112500"/>
          </a:effectLst>
        </p:spPr>
      </p:pic>
      <p:sp>
        <p:nvSpPr>
          <p:cNvPr id="8197" name="AutoShape 10"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l-GR"/>
          </a:p>
        </p:txBody>
      </p:sp>
      <p:sp>
        <p:nvSpPr>
          <p:cNvPr id="8198" name="AutoShape 12"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l-GR"/>
          </a:p>
        </p:txBody>
      </p:sp>
      <p:pic>
        <p:nvPicPr>
          <p:cNvPr id="8199" name="Picture 13" descr="ANd9GcT6H2t0uzehjzjq3kmog6w64qNevuki30gL0aGk8FXt_ZBt1TpOGA"/>
          <p:cNvPicPr>
            <a:picLocks noChangeAspect="1" noChangeArrowheads="1"/>
          </p:cNvPicPr>
          <p:nvPr/>
        </p:nvPicPr>
        <p:blipFill>
          <a:blip r:embed="rId3" cstate="print"/>
          <a:srcRect/>
          <a:stretch>
            <a:fillRect/>
          </a:stretch>
        </p:blipFill>
        <p:spPr bwMode="auto">
          <a:xfrm>
            <a:off x="395536" y="3789040"/>
            <a:ext cx="4192100" cy="228803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Θέση περιεχομένου 2"/>
          <p:cNvSpPr>
            <a:spLocks noGrp="1"/>
          </p:cNvSpPr>
          <p:nvPr>
            <p:ph idx="1"/>
          </p:nvPr>
        </p:nvSpPr>
        <p:spPr>
          <a:xfrm>
            <a:off x="251520" y="1268760"/>
            <a:ext cx="4537075" cy="4535488"/>
          </a:xfrm>
        </p:spPr>
        <p:txBody>
          <a:bodyPr>
            <a:normAutofit fontScale="92500" lnSpcReduction="10000"/>
          </a:bodyPr>
          <a:lstStyle/>
          <a:p>
            <a:pPr marL="0" indent="0" eaLnBrk="1" hangingPunct="1">
              <a:lnSpc>
                <a:spcPct val="80000"/>
              </a:lnSpc>
              <a:buFont typeface="Arial" charset="0"/>
              <a:buNone/>
            </a:pPr>
            <a:r>
              <a:rPr lang="el-GR" sz="2200" dirty="0" smtClean="0"/>
              <a:t> </a:t>
            </a:r>
          </a:p>
          <a:p>
            <a:pPr marL="0" indent="0" eaLnBrk="1" hangingPunct="1">
              <a:lnSpc>
                <a:spcPct val="80000"/>
              </a:lnSpc>
            </a:pPr>
            <a:r>
              <a:rPr lang="el-GR" sz="2800" dirty="0" smtClean="0"/>
              <a:t>Τα διόδια στην χώρα μας είναι αρκετά ακριβά και οι πολίτες θα </a:t>
            </a:r>
            <a:r>
              <a:rPr lang="el-GR" sz="2800" dirty="0" smtClean="0"/>
              <a:t>προσδοκούσαν </a:t>
            </a:r>
            <a:r>
              <a:rPr lang="el-GR" sz="2800" dirty="0" smtClean="0"/>
              <a:t>οι </a:t>
            </a:r>
            <a:r>
              <a:rPr lang="el-GR" sz="2800" dirty="0" smtClean="0"/>
              <a:t>δρόμοι να είναι σε καλύτερη κατάσταση όπως </a:t>
            </a:r>
            <a:r>
              <a:rPr lang="el-GR" sz="2800" dirty="0" smtClean="0"/>
              <a:t>αυτοί στις περισσότερες χώρες </a:t>
            </a:r>
            <a:r>
              <a:rPr lang="el-GR" sz="2800" dirty="0" smtClean="0"/>
              <a:t>της </a:t>
            </a:r>
            <a:r>
              <a:rPr lang="el-GR" sz="2800" dirty="0" smtClean="0"/>
              <a:t>Ευρώπης</a:t>
            </a:r>
            <a:r>
              <a:rPr lang="el-GR" sz="2800" dirty="0" smtClean="0"/>
              <a:t>. </a:t>
            </a:r>
          </a:p>
          <a:p>
            <a:pPr marL="0" indent="0" eaLnBrk="1" hangingPunct="1">
              <a:lnSpc>
                <a:spcPct val="80000"/>
              </a:lnSpc>
              <a:buFont typeface="Arial" charset="0"/>
              <a:buNone/>
            </a:pPr>
            <a:endParaRPr lang="el-GR" sz="2800" dirty="0" smtClean="0"/>
          </a:p>
          <a:p>
            <a:pPr marL="0" indent="0" eaLnBrk="1" hangingPunct="1">
              <a:lnSpc>
                <a:spcPct val="80000"/>
              </a:lnSpc>
            </a:pPr>
            <a:r>
              <a:rPr lang="el-GR" sz="2800" dirty="0" smtClean="0"/>
              <a:t>Άρα αυτό το όποιο θα έπρεπε να περιμένουν οι Έλληνες από το κράτος είναι :</a:t>
            </a:r>
          </a:p>
          <a:p>
            <a:pPr marL="0" indent="0" eaLnBrk="1" hangingPunct="1">
              <a:lnSpc>
                <a:spcPct val="80000"/>
              </a:lnSpc>
              <a:buFont typeface="Arial" charset="0"/>
              <a:buNone/>
            </a:pPr>
            <a:endParaRPr lang="el-GR" sz="2800" dirty="0" smtClean="0"/>
          </a:p>
        </p:txBody>
      </p:sp>
      <p:sp>
        <p:nvSpPr>
          <p:cNvPr id="9218" name="Τίτλος 1"/>
          <p:cNvSpPr>
            <a:spLocks noGrp="1"/>
          </p:cNvSpPr>
          <p:nvPr>
            <p:ph type="title"/>
          </p:nvPr>
        </p:nvSpPr>
        <p:spPr/>
        <p:txBody>
          <a:bodyPr/>
          <a:lstStyle/>
          <a:p>
            <a:pPr eaLnBrk="1" hangingPunct="1"/>
            <a:r>
              <a:rPr lang="el-GR" dirty="0" smtClean="0"/>
              <a:t> </a:t>
            </a:r>
            <a:r>
              <a:rPr lang="el-GR" b="1" dirty="0" smtClean="0"/>
              <a:t>Διόδια</a:t>
            </a:r>
          </a:p>
        </p:txBody>
      </p:sp>
      <p:pic>
        <p:nvPicPr>
          <p:cNvPr id="9220" name="Picture 6" descr="off28f098_0"/>
          <p:cNvPicPr>
            <a:picLocks noChangeAspect="1" noChangeArrowheads="1"/>
          </p:cNvPicPr>
          <p:nvPr/>
        </p:nvPicPr>
        <p:blipFill>
          <a:blip r:embed="rId2" cstate="print"/>
          <a:srcRect/>
          <a:stretch>
            <a:fillRect/>
          </a:stretch>
        </p:blipFill>
        <p:spPr bwMode="auto">
          <a:xfrm>
            <a:off x="4787900" y="1773238"/>
            <a:ext cx="4105275" cy="352901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p:cNvSpPr>
          <p:nvPr>
            <p:ph idx="1"/>
          </p:nvPr>
        </p:nvSpPr>
        <p:spPr>
          <a:xfrm>
            <a:off x="323850" y="333375"/>
            <a:ext cx="8229600" cy="4525963"/>
          </a:xfrm>
        </p:spPr>
        <p:txBody>
          <a:bodyPr/>
          <a:lstStyle/>
          <a:p>
            <a:pPr eaLnBrk="1" hangingPunct="1">
              <a:lnSpc>
                <a:spcPct val="80000"/>
              </a:lnSpc>
            </a:pPr>
            <a:r>
              <a:rPr lang="el-GR" sz="2400" dirty="0" smtClean="0"/>
              <a:t>Να τοποθετηθούν ηλεκτρονικά </a:t>
            </a:r>
            <a:r>
              <a:rPr lang="el-GR" sz="2400" dirty="0" err="1" smtClean="0"/>
              <a:t>panel</a:t>
            </a:r>
            <a:r>
              <a:rPr lang="el-GR" sz="2400" dirty="0" smtClean="0"/>
              <a:t> τα οποία σε κακές καιρικές συνθήκες θα προειδοποιούν τους ανθρώπους και θα τους δείχνουν ακριβώς με τι ταχύτητα θα πρέπει να τρέχουν.</a:t>
            </a:r>
          </a:p>
          <a:p>
            <a:pPr eaLnBrk="1" hangingPunct="1">
              <a:lnSpc>
                <a:spcPct val="80000"/>
              </a:lnSpc>
            </a:pPr>
            <a:r>
              <a:rPr lang="el-GR" sz="2400" dirty="0" smtClean="0"/>
              <a:t>Να χρησιμοποιηθούν τα </a:t>
            </a:r>
            <a:r>
              <a:rPr lang="en-US" sz="2400" dirty="0" smtClean="0"/>
              <a:t>x</a:t>
            </a:r>
            <a:r>
              <a:rPr lang="el-GR" sz="2400" dirty="0" err="1" smtClean="0"/>
              <a:t>ρηματα</a:t>
            </a:r>
            <a:r>
              <a:rPr lang="el-GR" sz="2400" dirty="0" smtClean="0"/>
              <a:t> τα οποία εισάγουν στην συντήρηση και βελτίωση των αστικών άλλα και οποιονδήποτε άλλων δρόμων.</a:t>
            </a:r>
          </a:p>
          <a:p>
            <a:pPr eaLnBrk="1" hangingPunct="1">
              <a:lnSpc>
                <a:spcPct val="80000"/>
              </a:lnSpc>
            </a:pPr>
            <a:endParaRPr lang="el-GR" sz="2000" dirty="0" smtClean="0"/>
          </a:p>
          <a:p>
            <a:pPr eaLnBrk="1" hangingPunct="1"/>
            <a:endParaRPr lang="el-GR" dirty="0" smtClean="0"/>
          </a:p>
        </p:txBody>
      </p:sp>
      <p:pic>
        <p:nvPicPr>
          <p:cNvPr id="10243" name="Picture 4" descr="Εισπράττουν-διόδια-για-τα…-εύκολα"/>
          <p:cNvPicPr>
            <a:picLocks noChangeAspect="1" noChangeArrowheads="1"/>
          </p:cNvPicPr>
          <p:nvPr/>
        </p:nvPicPr>
        <p:blipFill>
          <a:blip r:embed="rId2" cstate="print"/>
          <a:srcRect/>
          <a:stretch>
            <a:fillRect/>
          </a:stretch>
        </p:blipFill>
        <p:spPr bwMode="auto">
          <a:xfrm>
            <a:off x="1043608" y="2564904"/>
            <a:ext cx="7078511" cy="387553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p:cNvSpPr>
          <p:nvPr>
            <p:ph idx="1"/>
          </p:nvPr>
        </p:nvSpPr>
        <p:spPr>
          <a:xfrm>
            <a:off x="0" y="0"/>
            <a:ext cx="5508104" cy="5832475"/>
          </a:xfrm>
        </p:spPr>
        <p:txBody>
          <a:bodyPr>
            <a:noAutofit/>
          </a:bodyPr>
          <a:lstStyle/>
          <a:p>
            <a:pPr eaLnBrk="1" hangingPunct="1">
              <a:buFont typeface="Arial" charset="0"/>
              <a:buNone/>
            </a:pPr>
            <a:r>
              <a:rPr lang="el-GR" sz="2000" dirty="0" smtClean="0">
                <a:latin typeface="Arial" charset="0"/>
              </a:rPr>
              <a:t>	</a:t>
            </a:r>
            <a:r>
              <a:rPr lang="el-GR" sz="2000" dirty="0" err="1" smtClean="0"/>
              <a:t>Δύστυχως</a:t>
            </a:r>
            <a:r>
              <a:rPr lang="el-GR" sz="2000" dirty="0" smtClean="0"/>
              <a:t> </a:t>
            </a:r>
            <a:r>
              <a:rPr lang="el-GR" sz="2000" dirty="0" smtClean="0"/>
              <a:t>τα διόδια έχουν προκαλέσει κάποιο φαινόμενα λόγο των υψηλών αυτών τιμών, για παράδειγμα:</a:t>
            </a:r>
          </a:p>
          <a:p>
            <a:pPr eaLnBrk="1" hangingPunct="1"/>
            <a:r>
              <a:rPr lang="el-GR" sz="2000" dirty="0" smtClean="0"/>
              <a:t>Οι άνθρωποι αγανακτούν, εκνευρίζονται και αυτά έχουν αποτέλεσμα να μην πληρώνουν και να σηκώνουν τις μπάρες των διοδίων.</a:t>
            </a:r>
          </a:p>
          <a:p>
            <a:pPr eaLnBrk="1" hangingPunct="1"/>
            <a:r>
              <a:rPr lang="el-GR" sz="2000" dirty="0" smtClean="0"/>
              <a:t>Επειδή δεν υπάρχουν ηλεκτρονικά </a:t>
            </a:r>
            <a:r>
              <a:rPr lang="en-US" sz="2000" dirty="0" smtClean="0"/>
              <a:t>panel</a:t>
            </a:r>
            <a:r>
              <a:rPr lang="el-GR" sz="2000" dirty="0" smtClean="0"/>
              <a:t> προκαλούνται περισσότερα ατυχήματα σε κακές καιρικές συνθήκες.</a:t>
            </a:r>
          </a:p>
          <a:p>
            <a:pPr eaLnBrk="1" hangingPunct="1"/>
            <a:r>
              <a:rPr lang="el-GR" sz="2000" dirty="0" smtClean="0"/>
              <a:t>Υπάρχει περιορισμός των κατώτερων τάξεων στις περιοχές που ζουν γιατί δεν έχουν την οικονομική δυνατότητα.</a:t>
            </a:r>
          </a:p>
          <a:p>
            <a:pPr eaLnBrk="1" hangingPunct="1"/>
            <a:r>
              <a:rPr lang="el-GR" sz="2000" dirty="0" smtClean="0"/>
              <a:t>Οι άνθρωποι αναγκάζονται να χρησιμοποιούν επαρχιακούς δρόμους οι οποίοι δεν βρίσκονται σε καλή κατάσταση</a:t>
            </a:r>
          </a:p>
        </p:txBody>
      </p:sp>
      <p:pic>
        <p:nvPicPr>
          <p:cNvPr id="11268" name="Picture 5" descr="%CE%94%CE%99%CE%9F%CE%94%CE%99%CE%91+%CE%98%CE%95%CE%9F%CE%A3"/>
          <p:cNvPicPr>
            <a:picLocks noChangeAspect="1" noChangeArrowheads="1"/>
          </p:cNvPicPr>
          <p:nvPr/>
        </p:nvPicPr>
        <p:blipFill>
          <a:blip r:embed="rId2" cstate="print"/>
          <a:srcRect/>
          <a:stretch>
            <a:fillRect/>
          </a:stretch>
        </p:blipFill>
        <p:spPr bwMode="auto">
          <a:xfrm>
            <a:off x="5292725" y="1196975"/>
            <a:ext cx="3838575" cy="4464050"/>
          </a:xfrm>
          <a:prstGeom prst="rect">
            <a:avLst/>
          </a:prstGeom>
          <a:ln>
            <a:noFill/>
          </a:ln>
          <a:effectLst>
            <a:softEdge rad="112500"/>
          </a:effectLst>
        </p:spPr>
      </p:pic>
      <p:sp>
        <p:nvSpPr>
          <p:cNvPr id="11269" name="Text Box 6"/>
          <p:cNvSpPr txBox="1">
            <a:spLocks noChangeArrowheads="1"/>
          </p:cNvSpPr>
          <p:nvPr/>
        </p:nvSpPr>
        <p:spPr bwMode="auto">
          <a:xfrm>
            <a:off x="4427538" y="4868863"/>
            <a:ext cx="3889375" cy="366712"/>
          </a:xfrm>
          <a:prstGeom prst="rect">
            <a:avLst/>
          </a:prstGeom>
          <a:noFill/>
          <a:ln w="9525">
            <a:noFill/>
            <a:miter lim="800000"/>
            <a:headEnd/>
            <a:tailEnd/>
          </a:ln>
        </p:spPr>
        <p:txBody>
          <a:bodyPr>
            <a:spAutoFit/>
          </a:bodyPr>
          <a:lstStyle/>
          <a:p>
            <a:pPr>
              <a:spcBef>
                <a:spcPct val="50000"/>
              </a:spcBef>
            </a:pPr>
            <a:endParaRPr lang="el-G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p:cNvSpPr>
          <p:nvPr>
            <p:ph idx="1"/>
          </p:nvPr>
        </p:nvSpPr>
        <p:spPr>
          <a:xfrm>
            <a:off x="-252536" y="1268760"/>
            <a:ext cx="5652120" cy="4525963"/>
          </a:xfrm>
        </p:spPr>
        <p:txBody>
          <a:bodyPr>
            <a:noAutofit/>
          </a:bodyPr>
          <a:lstStyle/>
          <a:p>
            <a:pPr eaLnBrk="1" hangingPunct="1">
              <a:lnSpc>
                <a:spcPct val="80000"/>
              </a:lnSpc>
              <a:buFont typeface="Arial" charset="0"/>
              <a:buNone/>
            </a:pPr>
            <a:r>
              <a:rPr lang="el-GR" sz="2400" dirty="0" smtClean="0"/>
              <a:t>     Η Εγνατία Οδός είναι ο μεγαλύτερος αυτοκινητόδρομος της Ελλάδας.</a:t>
            </a:r>
            <a:endParaRPr lang="en-US" sz="2400" dirty="0" smtClean="0"/>
          </a:p>
          <a:p>
            <a:pPr eaLnBrk="1" hangingPunct="1">
              <a:lnSpc>
                <a:spcPct val="80000"/>
              </a:lnSpc>
              <a:buFont typeface="Arial" charset="0"/>
              <a:buNone/>
            </a:pPr>
            <a:endParaRPr lang="el-GR" sz="2400" dirty="0" smtClean="0"/>
          </a:p>
          <a:p>
            <a:pPr eaLnBrk="1" hangingPunct="1">
              <a:lnSpc>
                <a:spcPct val="80000"/>
              </a:lnSpc>
              <a:buFont typeface="Arial" charset="0"/>
              <a:buNone/>
            </a:pPr>
            <a:r>
              <a:rPr lang="el-GR" sz="2400" dirty="0" smtClean="0"/>
              <a:t>     Η κατασκευή του ξεκίνησε το 1944 και ολοκληρώθηκε τον Ιανουάριο του 2009. </a:t>
            </a:r>
            <a:endParaRPr lang="en-US" sz="2400" dirty="0" smtClean="0"/>
          </a:p>
          <a:p>
            <a:pPr eaLnBrk="1" hangingPunct="1">
              <a:lnSpc>
                <a:spcPct val="80000"/>
              </a:lnSpc>
              <a:buFont typeface="Arial" charset="0"/>
              <a:buNone/>
            </a:pPr>
            <a:endParaRPr lang="el-GR" sz="2400" dirty="0" smtClean="0"/>
          </a:p>
          <a:p>
            <a:pPr eaLnBrk="1" hangingPunct="1">
              <a:lnSpc>
                <a:spcPct val="80000"/>
              </a:lnSpc>
              <a:buFont typeface="Arial" charset="0"/>
              <a:buNone/>
            </a:pPr>
            <a:r>
              <a:rPr lang="el-GR" sz="2400" dirty="0" smtClean="0"/>
              <a:t>     Το όνομά του, το πήρε από την Αρχαία Εγνατία Οδό, που διέσχιζε την ίδια σχεδόν περιοχή.</a:t>
            </a:r>
            <a:endParaRPr lang="en-US" sz="2400" dirty="0" smtClean="0"/>
          </a:p>
          <a:p>
            <a:pPr eaLnBrk="1" hangingPunct="1">
              <a:lnSpc>
                <a:spcPct val="80000"/>
              </a:lnSpc>
              <a:buFont typeface="Arial" charset="0"/>
              <a:buNone/>
            </a:pPr>
            <a:endParaRPr lang="el-GR" sz="2400" dirty="0" smtClean="0"/>
          </a:p>
          <a:p>
            <a:pPr eaLnBrk="1" hangingPunct="1">
              <a:lnSpc>
                <a:spcPct val="80000"/>
              </a:lnSpc>
              <a:buFont typeface="Arial" charset="0"/>
              <a:buNone/>
            </a:pPr>
            <a:r>
              <a:rPr lang="el-GR" sz="2400" dirty="0" smtClean="0"/>
              <a:t>     Η Εγνατία Οδός διασταυρώνεται με πολλούς αυτοκινητοδρόμους. </a:t>
            </a:r>
          </a:p>
        </p:txBody>
      </p:sp>
      <p:sp>
        <p:nvSpPr>
          <p:cNvPr id="12290" name="Rectangle 2"/>
          <p:cNvSpPr>
            <a:spLocks noGrp="1"/>
          </p:cNvSpPr>
          <p:nvPr>
            <p:ph type="title"/>
          </p:nvPr>
        </p:nvSpPr>
        <p:spPr>
          <a:xfrm>
            <a:off x="395288" y="188913"/>
            <a:ext cx="8229600" cy="1143000"/>
          </a:xfrm>
        </p:spPr>
        <p:txBody>
          <a:bodyPr/>
          <a:lstStyle/>
          <a:p>
            <a:pPr eaLnBrk="1" hangingPunct="1"/>
            <a:r>
              <a:rPr lang="el-GR" b="1" dirty="0" smtClean="0">
                <a:latin typeface="Arial" charset="0"/>
              </a:rPr>
              <a:t>Εγνατία Οδός</a:t>
            </a:r>
          </a:p>
        </p:txBody>
      </p:sp>
      <p:pic>
        <p:nvPicPr>
          <p:cNvPr id="12292" name="Picture 5" descr="Αρχείο:A2 Map.jpg"/>
          <p:cNvPicPr>
            <a:picLocks noChangeAspect="1" noChangeArrowheads="1"/>
          </p:cNvPicPr>
          <p:nvPr/>
        </p:nvPicPr>
        <p:blipFill>
          <a:blip r:embed="rId2" cstate="print"/>
          <a:srcRect/>
          <a:stretch>
            <a:fillRect/>
          </a:stretch>
        </p:blipFill>
        <p:spPr bwMode="auto">
          <a:xfrm>
            <a:off x="5218113" y="1268760"/>
            <a:ext cx="3925887" cy="487362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556792"/>
            <a:ext cx="8229600" cy="3456384"/>
          </a:xfrm>
        </p:spPr>
        <p:txBody>
          <a:bodyPr>
            <a:noAutofit/>
          </a:bodyPr>
          <a:lstStyle/>
          <a:p>
            <a:pPr algn="ctr"/>
            <a:r>
              <a:rPr lang="el-GR" sz="8800" b="1" dirty="0" smtClean="0"/>
              <a:t>ΠΕΡΙΕΡΓΕΙΑ </a:t>
            </a:r>
            <a:r>
              <a:rPr lang="en-US" sz="8800" b="1" dirty="0" smtClean="0"/>
              <a:t/>
            </a:r>
            <a:br>
              <a:rPr lang="en-US" sz="8800" b="1" dirty="0" smtClean="0"/>
            </a:br>
            <a:r>
              <a:rPr lang="el-GR" sz="8800" b="1" dirty="0" smtClean="0"/>
              <a:t>Ή</a:t>
            </a:r>
            <a:br>
              <a:rPr lang="el-GR" sz="8800" b="1" dirty="0" smtClean="0"/>
            </a:br>
            <a:r>
              <a:rPr lang="el-GR" sz="8800" b="1" dirty="0" smtClean="0"/>
              <a:t> ΕΝΔΙΑΦΕΡΟΝ</a:t>
            </a:r>
            <a:endParaRPr lang="el-GR" sz="88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sz="6600" b="1" dirty="0" smtClean="0"/>
              <a:t>Συμπεριφορά Ελλήνων οδηγών </a:t>
            </a:r>
            <a:endParaRPr lang="el-GR" sz="6600" b="1" dirty="0"/>
          </a:p>
        </p:txBody>
      </p:sp>
    </p:spTree>
    <p:extLst>
      <p:ext uri="{BB962C8B-B14F-4D97-AF65-F5344CB8AC3E}">
        <p14:creationId xmlns:p14="http://schemas.microsoft.com/office/powerpoint/2010/main" xmlns="" val="10976184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0" y="908720"/>
            <a:ext cx="9144000" cy="5789240"/>
          </a:xfrm>
        </p:spPr>
        <p:txBody>
          <a:bodyPr>
            <a:normAutofit/>
          </a:bodyPr>
          <a:lstStyle/>
          <a:p>
            <a:r>
              <a:rPr lang="el-GR" dirty="0" smtClean="0"/>
              <a:t>Μεγάλο ποσοστό χρησιμοποιούν κινητό τηλέφωνο κατά την οδήγηση και κυρίως οι νέοι </a:t>
            </a:r>
          </a:p>
          <a:p>
            <a:r>
              <a:rPr lang="el-GR" dirty="0" smtClean="0"/>
              <a:t>Επιδίδονται και σε αποστολή μηνυμάτων </a:t>
            </a:r>
          </a:p>
          <a:p>
            <a:r>
              <a:rPr lang="el-GR" dirty="0" smtClean="0"/>
              <a:t>θεωρούν ότι το κινητό τηλέφωνο αποτελεί σοβαρό κίνδυνο για την οδική ασφάλεια </a:t>
            </a:r>
          </a:p>
          <a:p>
            <a:r>
              <a:rPr lang="el-GR" dirty="0" smtClean="0"/>
              <a:t>Αυτοί που χρησιμοποιούν κινητό κατά την οδήγηση είναι πιο πιθανό να παρουσιάσουν επιθετική οδική συμπεριφορά </a:t>
            </a:r>
          </a:p>
          <a:p>
            <a:r>
              <a:rPr lang="el-GR" dirty="0" smtClean="0"/>
              <a:t>Θεωρούν την ομιλία με </a:t>
            </a:r>
            <a:r>
              <a:rPr lang="en-US" dirty="0" smtClean="0"/>
              <a:t>hands-free </a:t>
            </a:r>
            <a:r>
              <a:rPr lang="el-GR" dirty="0" smtClean="0"/>
              <a:t>ασφαλέστερη κατά την οδήγηση </a:t>
            </a:r>
          </a:p>
          <a:p>
            <a:r>
              <a:rPr lang="el-GR" dirty="0" smtClean="0"/>
              <a:t>Η επιβολή μέτρων αποτελεί αποτρεπτικό παράγοντα</a:t>
            </a:r>
          </a:p>
          <a:p>
            <a:pPr marL="0" indent="0">
              <a:buNone/>
            </a:pPr>
            <a:endParaRPr lang="el-GR" dirty="0" smtClean="0"/>
          </a:p>
          <a:p>
            <a:pPr marL="0" indent="0">
              <a:buNone/>
            </a:pPr>
            <a:endParaRPr lang="el-GR" dirty="0" smtClean="0"/>
          </a:p>
          <a:p>
            <a:pPr marL="0" indent="0">
              <a:buNone/>
            </a:pPr>
            <a:endParaRPr lang="el-GR" dirty="0"/>
          </a:p>
        </p:txBody>
      </p:sp>
      <p:sp>
        <p:nvSpPr>
          <p:cNvPr id="2" name="Τίτλος 1"/>
          <p:cNvSpPr>
            <a:spLocks noGrp="1"/>
          </p:cNvSpPr>
          <p:nvPr>
            <p:ph type="title"/>
          </p:nvPr>
        </p:nvSpPr>
        <p:spPr>
          <a:xfrm>
            <a:off x="467544" y="0"/>
            <a:ext cx="8229600" cy="1143000"/>
          </a:xfrm>
        </p:spPr>
        <p:txBody>
          <a:bodyPr/>
          <a:lstStyle/>
          <a:p>
            <a:r>
              <a:rPr lang="el-GR" b="1" dirty="0" smtClean="0"/>
              <a:t>Οδήγηση και κινητό </a:t>
            </a:r>
            <a:endParaRPr lang="el-GR" b="1" dirty="0"/>
          </a:p>
        </p:txBody>
      </p:sp>
    </p:spTree>
    <p:extLst>
      <p:ext uri="{BB962C8B-B14F-4D97-AF65-F5344CB8AC3E}">
        <p14:creationId xmlns:p14="http://schemas.microsoft.com/office/powerpoint/2010/main" xmlns="" val="28251034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r>
              <a:rPr lang="el-GR" dirty="0" smtClean="0"/>
              <a:t>Παραβίαση Κ.Ο.Κ ( απουσία ζώνης, απουσία κράνους, υπέρβαση ορίου ταχύτητας κλπ.)</a:t>
            </a:r>
          </a:p>
          <a:p>
            <a:r>
              <a:rPr lang="el-GR" dirty="0" smtClean="0"/>
              <a:t>Χρήση λωρίδας έκτακτης ανάγκης </a:t>
            </a:r>
          </a:p>
          <a:p>
            <a:r>
              <a:rPr lang="el-GR" dirty="0" smtClean="0"/>
              <a:t>Οδήγηση υπό την επήρεια αλκοόλ ή άλλων ναρκωτικών ουσιών</a:t>
            </a:r>
          </a:p>
          <a:p>
            <a:r>
              <a:rPr lang="el-GR" dirty="0" smtClean="0"/>
              <a:t>Διάθεση οδηγών ( κούραση, ένταση, νεύρα, στεναχώρια κλπ.) </a:t>
            </a:r>
          </a:p>
          <a:p>
            <a:r>
              <a:rPr lang="el-GR" dirty="0" smtClean="0"/>
              <a:t>Έλληνες αλαζόνες οδηγοί </a:t>
            </a:r>
          </a:p>
          <a:p>
            <a:pPr marL="0" indent="0">
              <a:buNone/>
            </a:pPr>
            <a:endParaRPr lang="el-GR" dirty="0"/>
          </a:p>
        </p:txBody>
      </p:sp>
      <p:sp>
        <p:nvSpPr>
          <p:cNvPr id="2" name="Τίτλος 1"/>
          <p:cNvSpPr>
            <a:spLocks noGrp="1"/>
          </p:cNvSpPr>
          <p:nvPr>
            <p:ph type="title"/>
          </p:nvPr>
        </p:nvSpPr>
        <p:spPr/>
        <p:txBody>
          <a:bodyPr/>
          <a:lstStyle/>
          <a:p>
            <a:r>
              <a:rPr lang="el-GR" b="1" dirty="0" smtClean="0"/>
              <a:t>Οδική συμπεριφορά </a:t>
            </a:r>
            <a:endParaRPr lang="el-GR" b="1" dirty="0"/>
          </a:p>
        </p:txBody>
      </p:sp>
    </p:spTree>
    <p:extLst>
      <p:ext uri="{BB962C8B-B14F-4D97-AF65-F5344CB8AC3E}">
        <p14:creationId xmlns:p14="http://schemas.microsoft.com/office/powerpoint/2010/main" xmlns="" val="28228780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51520" y="1052736"/>
            <a:ext cx="8417859" cy="5184576"/>
          </a:xfrm>
        </p:spPr>
        <p:txBody>
          <a:bodyPr/>
          <a:lstStyle/>
          <a:p>
            <a:r>
              <a:rPr lang="el-GR" dirty="0" smtClean="0"/>
              <a:t>Χρήση αλκοόλ πριν την οδήγηση σε σχέση με την ηλικία </a:t>
            </a:r>
          </a:p>
          <a:p>
            <a:pPr marL="0" indent="0">
              <a:buNone/>
            </a:pPr>
            <a:endParaRPr lang="el-GR" dirty="0" smtClean="0"/>
          </a:p>
          <a:p>
            <a:pPr marL="0" indent="0">
              <a:buNone/>
            </a:pPr>
            <a:endParaRPr lang="el-GR" dirty="0"/>
          </a:p>
        </p:txBody>
      </p:sp>
      <p:sp>
        <p:nvSpPr>
          <p:cNvPr id="2" name="Τίτλος 1"/>
          <p:cNvSpPr>
            <a:spLocks noGrp="1"/>
          </p:cNvSpPr>
          <p:nvPr>
            <p:ph type="title"/>
          </p:nvPr>
        </p:nvSpPr>
        <p:spPr>
          <a:xfrm>
            <a:off x="467544" y="188640"/>
            <a:ext cx="8229600" cy="922114"/>
          </a:xfrm>
        </p:spPr>
        <p:txBody>
          <a:bodyPr/>
          <a:lstStyle/>
          <a:p>
            <a:r>
              <a:rPr lang="el-GR" b="1" dirty="0" smtClean="0"/>
              <a:t>Στατιστικά </a:t>
            </a:r>
            <a:endParaRPr lang="el-GR" b="1" dirty="0"/>
          </a:p>
        </p:txBody>
      </p:sp>
      <p:graphicFrame>
        <p:nvGraphicFramePr>
          <p:cNvPr id="5" name="Γράφημα 4"/>
          <p:cNvGraphicFramePr/>
          <p:nvPr>
            <p:extLst>
              <p:ext uri="{D42A27DB-BD31-4B8C-83A1-F6EECF244321}">
                <p14:modId xmlns:p14="http://schemas.microsoft.com/office/powerpoint/2010/main" xmlns="" val="1554646369"/>
              </p:ext>
            </p:extLst>
          </p:nvPr>
        </p:nvGraphicFramePr>
        <p:xfrm>
          <a:off x="1547664" y="2276872"/>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5320387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5536" y="476672"/>
            <a:ext cx="8229600" cy="5904656"/>
          </a:xfrm>
        </p:spPr>
        <p:txBody>
          <a:bodyPr/>
          <a:lstStyle/>
          <a:p>
            <a:r>
              <a:rPr lang="el-GR" dirty="0" smtClean="0"/>
              <a:t>Τήρηση των ορίων ασφαλείας σε σχέση με την ηλικία</a:t>
            </a:r>
          </a:p>
          <a:p>
            <a:pPr marL="0" indent="0">
              <a:buNone/>
            </a:pPr>
            <a:endParaRPr lang="el-GR" dirty="0"/>
          </a:p>
        </p:txBody>
      </p:sp>
      <p:graphicFrame>
        <p:nvGraphicFramePr>
          <p:cNvPr id="4" name="Γράφημα 3"/>
          <p:cNvGraphicFramePr/>
          <p:nvPr>
            <p:extLst>
              <p:ext uri="{D42A27DB-BD31-4B8C-83A1-F6EECF244321}">
                <p14:modId xmlns:p14="http://schemas.microsoft.com/office/powerpoint/2010/main" xmlns="" val="640981964"/>
              </p:ext>
            </p:extLst>
          </p:nvPr>
        </p:nvGraphicFramePr>
        <p:xfrm>
          <a:off x="1475656" y="198884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1267515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5536" y="476672"/>
            <a:ext cx="8229600" cy="6192688"/>
          </a:xfrm>
        </p:spPr>
        <p:txBody>
          <a:bodyPr/>
          <a:lstStyle/>
          <a:p>
            <a:r>
              <a:rPr lang="el-GR" dirty="0" smtClean="0"/>
              <a:t>Χρήση ζώνης ασφαλείας ανάλογα με την ηλικία</a:t>
            </a:r>
          </a:p>
          <a:p>
            <a:pPr marL="0" indent="0">
              <a:buNone/>
            </a:pPr>
            <a:endParaRPr lang="el-GR" dirty="0"/>
          </a:p>
        </p:txBody>
      </p:sp>
      <p:graphicFrame>
        <p:nvGraphicFramePr>
          <p:cNvPr id="4" name="Γράφημα 3"/>
          <p:cNvGraphicFramePr/>
          <p:nvPr>
            <p:extLst>
              <p:ext uri="{D42A27DB-BD31-4B8C-83A1-F6EECF244321}">
                <p14:modId xmlns:p14="http://schemas.microsoft.com/office/powerpoint/2010/main" xmlns="" val="273593224"/>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0954564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pPr marL="0" indent="0">
              <a:buNone/>
            </a:pPr>
            <a:r>
              <a:rPr lang="el-GR" dirty="0" smtClean="0"/>
              <a:t>Τι χρειάζεται :</a:t>
            </a:r>
          </a:p>
          <a:p>
            <a:r>
              <a:rPr lang="el-GR" dirty="0" smtClean="0"/>
              <a:t>Άσκηση ολοκληρωμένης και ορθολογικής πολιτικής γα την πρόληψη των ατυχημάτων </a:t>
            </a:r>
          </a:p>
          <a:p>
            <a:r>
              <a:rPr lang="el-GR" dirty="0" smtClean="0"/>
              <a:t>Η διαρκής έρευνα και παρακολούθηση των συνολικών και επί μέρους συναφών δεδομένων</a:t>
            </a:r>
          </a:p>
          <a:p>
            <a:r>
              <a:rPr lang="el-GR" dirty="0" smtClean="0"/>
              <a:t>Η αποτελεσματική εφαρμογή συγκεκριμένων μέτρων </a:t>
            </a:r>
          </a:p>
          <a:p>
            <a:pPr marL="0" indent="0">
              <a:buNone/>
            </a:pPr>
            <a:endParaRPr lang="el-GR" dirty="0"/>
          </a:p>
        </p:txBody>
      </p:sp>
      <p:sp>
        <p:nvSpPr>
          <p:cNvPr id="2" name="Τίτλος 1"/>
          <p:cNvSpPr>
            <a:spLocks noGrp="1"/>
          </p:cNvSpPr>
          <p:nvPr>
            <p:ph type="title"/>
          </p:nvPr>
        </p:nvSpPr>
        <p:spPr/>
        <p:txBody>
          <a:bodyPr/>
          <a:lstStyle/>
          <a:p>
            <a:r>
              <a:rPr lang="el-GR" b="1" dirty="0" smtClean="0"/>
              <a:t>Συμπεράσματα </a:t>
            </a:r>
            <a:endParaRPr lang="el-GR" b="1" dirty="0"/>
          </a:p>
        </p:txBody>
      </p:sp>
    </p:spTree>
    <p:extLst>
      <p:ext uri="{BB962C8B-B14F-4D97-AF65-F5344CB8AC3E}">
        <p14:creationId xmlns:p14="http://schemas.microsoft.com/office/powerpoint/2010/main" xmlns="" val="22786630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27584" y="476672"/>
            <a:ext cx="7787208" cy="2160240"/>
          </a:xfrm>
        </p:spPr>
        <p:txBody>
          <a:bodyPr>
            <a:normAutofit fontScale="90000"/>
          </a:bodyPr>
          <a:lstStyle/>
          <a:p>
            <a:pPr algn="l"/>
            <a:r>
              <a:rPr lang="el-GR" sz="3200" dirty="0" smtClean="0"/>
              <a:t>Ακόμη οι μεγαλύτερες ηλικίες παρουσιάζουν καλύτερη οδική συμπεριφορά και είναι περισσότερο ευαισθητοποιημένοι σε θέματα που αφορούν την οδική ασφάλεια</a:t>
            </a:r>
            <a:endParaRPr lang="el-GR" sz="3200" dirty="0"/>
          </a:p>
        </p:txBody>
      </p:sp>
      <p:pic>
        <p:nvPicPr>
          <p:cNvPr id="1026" name="Picture 2" descr="F:\13512443621016701928[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2996952"/>
            <a:ext cx="3740675" cy="252028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027" name="Picture 3" descr="F:\odiki-simperifora[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55976" y="3137154"/>
            <a:ext cx="4237404" cy="245208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470480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4"/>
          <p:cNvGraphicFramePr>
            <a:graphicFrameLocks noGrp="1"/>
          </p:cNvGraphicFramePr>
          <p:nvPr>
            <p:ph idx="1"/>
            <p:extLst>
              <p:ext uri="{D42A27DB-BD31-4B8C-83A1-F6EECF244321}">
                <p14:modId xmlns:p14="http://schemas.microsoft.com/office/powerpoint/2010/main" xmlns="" val="3771237175"/>
              </p:ext>
            </p:extLst>
          </p:nvPr>
        </p:nvGraphicFramePr>
        <p:xfrm>
          <a:off x="323528" y="2204864"/>
          <a:ext cx="8435279" cy="2886295"/>
        </p:xfrm>
        <a:graphic>
          <a:graphicData uri="http://schemas.openxmlformats.org/drawingml/2006/table">
            <a:tbl>
              <a:tblPr>
                <a:tableStyleId>{3C2FFA5D-87B4-456A-9821-1D502468CF0F}</a:tableStyleId>
              </a:tblPr>
              <a:tblGrid>
                <a:gridCol w="3825577"/>
                <a:gridCol w="2360294"/>
                <a:gridCol w="2249408"/>
              </a:tblGrid>
              <a:tr h="469344">
                <a:tc>
                  <a:txBody>
                    <a:bodyPr/>
                    <a:lstStyle/>
                    <a:p>
                      <a:pPr algn="l" fontAlgn="b"/>
                      <a:r>
                        <a:rPr lang="el-GR" sz="1600" u="none" strike="noStrike" dirty="0">
                          <a:effectLst/>
                        </a:rPr>
                        <a:t> </a:t>
                      </a:r>
                      <a:endParaRPr lang="el-GR" sz="1600" b="0" i="0" u="none" strike="noStrike" dirty="0">
                        <a:solidFill>
                          <a:srgbClr val="000000"/>
                        </a:solidFill>
                        <a:effectLst/>
                        <a:latin typeface="Calibri"/>
                      </a:endParaRPr>
                    </a:p>
                  </a:txBody>
                  <a:tcPr marL="5795" marR="5795" marT="5795" marB="0" anchor="b"/>
                </a:tc>
                <a:tc>
                  <a:txBody>
                    <a:bodyPr/>
                    <a:lstStyle/>
                    <a:p>
                      <a:pPr algn="ctr" fontAlgn="b"/>
                      <a:r>
                        <a:rPr lang="el-GR" sz="1600" u="none" strike="noStrike" dirty="0">
                          <a:effectLst/>
                        </a:rPr>
                        <a:t>ΓΥΝΑΙΚΕΣ</a:t>
                      </a:r>
                      <a:endParaRPr lang="el-GR" sz="1600" b="0" i="0" u="none" strike="noStrike" dirty="0">
                        <a:solidFill>
                          <a:srgbClr val="000000"/>
                        </a:solidFill>
                        <a:effectLst/>
                        <a:latin typeface="Calibri"/>
                      </a:endParaRPr>
                    </a:p>
                  </a:txBody>
                  <a:tcPr marL="5795" marR="5795" marT="5795" marB="0" anchor="b"/>
                </a:tc>
                <a:tc>
                  <a:txBody>
                    <a:bodyPr/>
                    <a:lstStyle/>
                    <a:p>
                      <a:pPr algn="ctr" fontAlgn="b"/>
                      <a:r>
                        <a:rPr lang="el-GR" sz="1600" u="none" strike="noStrike" dirty="0">
                          <a:effectLst/>
                        </a:rPr>
                        <a:t>ΑΝΤΡΕΣ</a:t>
                      </a:r>
                      <a:endParaRPr lang="el-GR" sz="1600" b="0" i="0" u="none" strike="noStrike" dirty="0">
                        <a:solidFill>
                          <a:srgbClr val="000000"/>
                        </a:solidFill>
                        <a:effectLst/>
                        <a:latin typeface="Calibri"/>
                      </a:endParaRPr>
                    </a:p>
                  </a:txBody>
                  <a:tcPr marL="5795" marR="5795" marT="5795" marB="0" anchor="b"/>
                </a:tc>
              </a:tr>
              <a:tr h="459140">
                <a:tc>
                  <a:txBody>
                    <a:bodyPr/>
                    <a:lstStyle/>
                    <a:p>
                      <a:pPr algn="l" fontAlgn="b"/>
                      <a:r>
                        <a:rPr lang="el-GR" sz="1600" u="none" strike="noStrike">
                          <a:effectLst/>
                        </a:rPr>
                        <a:t>Χρήση αλκοόλ πριν την οδήγηση</a:t>
                      </a:r>
                      <a:endParaRPr lang="el-GR" sz="1600" b="0" i="0" u="none" strike="noStrike">
                        <a:solidFill>
                          <a:srgbClr val="000000"/>
                        </a:solidFill>
                        <a:effectLst/>
                        <a:latin typeface="Calibri"/>
                      </a:endParaRPr>
                    </a:p>
                  </a:txBody>
                  <a:tcPr marL="5795" marR="5795" marT="5795" marB="0" anchor="b"/>
                </a:tc>
                <a:tc>
                  <a:txBody>
                    <a:bodyPr/>
                    <a:lstStyle/>
                    <a:p>
                      <a:pPr algn="ctr" fontAlgn="b"/>
                      <a:r>
                        <a:rPr lang="el-GR" sz="1600" u="none" strike="noStrike" dirty="0">
                          <a:effectLst/>
                        </a:rPr>
                        <a:t>82 % όχι</a:t>
                      </a:r>
                      <a:endParaRPr lang="el-GR" sz="1600" b="0" i="0" u="none" strike="noStrike" dirty="0">
                        <a:solidFill>
                          <a:srgbClr val="000000"/>
                        </a:solidFill>
                        <a:effectLst/>
                        <a:latin typeface="Calibri"/>
                      </a:endParaRPr>
                    </a:p>
                  </a:txBody>
                  <a:tcPr marL="5795" marR="5795" marT="5795" marB="0" anchor="b"/>
                </a:tc>
                <a:tc>
                  <a:txBody>
                    <a:bodyPr/>
                    <a:lstStyle/>
                    <a:p>
                      <a:pPr algn="ctr" fontAlgn="b"/>
                      <a:r>
                        <a:rPr lang="el-GR" sz="1600" u="none" strike="noStrike" dirty="0">
                          <a:effectLst/>
                        </a:rPr>
                        <a:t>65% όχι</a:t>
                      </a:r>
                      <a:endParaRPr lang="el-GR" sz="1600" b="0" i="0" u="none" strike="noStrike" dirty="0">
                        <a:solidFill>
                          <a:srgbClr val="000000"/>
                        </a:solidFill>
                        <a:effectLst/>
                        <a:latin typeface="Calibri"/>
                      </a:endParaRPr>
                    </a:p>
                  </a:txBody>
                  <a:tcPr marL="5795" marR="5795" marT="5795" marB="0" anchor="b"/>
                </a:tc>
              </a:tr>
              <a:tr h="583685">
                <a:tc>
                  <a:txBody>
                    <a:bodyPr/>
                    <a:lstStyle/>
                    <a:p>
                      <a:pPr algn="l" fontAlgn="b"/>
                      <a:r>
                        <a:rPr lang="el-GR" sz="1600" u="none" strike="noStrike">
                          <a:effectLst/>
                        </a:rPr>
                        <a:t>Παραβίαση κόκκινου σηματοδότη</a:t>
                      </a:r>
                      <a:endParaRPr lang="el-GR" sz="1600" b="0" i="0" u="none" strike="noStrike">
                        <a:solidFill>
                          <a:srgbClr val="000000"/>
                        </a:solidFill>
                        <a:effectLst/>
                        <a:latin typeface="Calibri"/>
                      </a:endParaRPr>
                    </a:p>
                  </a:txBody>
                  <a:tcPr marL="5795" marR="5795" marT="5795" marB="0" anchor="b"/>
                </a:tc>
                <a:tc>
                  <a:txBody>
                    <a:bodyPr/>
                    <a:lstStyle/>
                    <a:p>
                      <a:pPr algn="ctr" fontAlgn="b"/>
                      <a:r>
                        <a:rPr lang="el-GR" sz="1600" u="none" strike="noStrike" dirty="0">
                          <a:effectLst/>
                        </a:rPr>
                        <a:t>66% όχι </a:t>
                      </a:r>
                      <a:endParaRPr lang="el-GR" sz="1600" b="0" i="0" u="none" strike="noStrike" dirty="0">
                        <a:solidFill>
                          <a:srgbClr val="000000"/>
                        </a:solidFill>
                        <a:effectLst/>
                        <a:latin typeface="Calibri"/>
                      </a:endParaRPr>
                    </a:p>
                  </a:txBody>
                  <a:tcPr marL="5795" marR="5795" marT="5795" marB="0" anchor="b"/>
                </a:tc>
                <a:tc>
                  <a:txBody>
                    <a:bodyPr/>
                    <a:lstStyle/>
                    <a:p>
                      <a:pPr algn="ctr" fontAlgn="b"/>
                      <a:r>
                        <a:rPr lang="el-GR" sz="1600" u="none" strike="noStrike">
                          <a:effectLst/>
                        </a:rPr>
                        <a:t>43% όχι</a:t>
                      </a:r>
                      <a:endParaRPr lang="el-GR" sz="1600" b="0" i="0" u="none" strike="noStrike">
                        <a:solidFill>
                          <a:srgbClr val="000000"/>
                        </a:solidFill>
                        <a:effectLst/>
                        <a:latin typeface="Calibri"/>
                      </a:endParaRPr>
                    </a:p>
                  </a:txBody>
                  <a:tcPr marL="5795" marR="5795" marT="5795" marB="0" anchor="b"/>
                </a:tc>
              </a:tr>
              <a:tr h="628601">
                <a:tc>
                  <a:txBody>
                    <a:bodyPr/>
                    <a:lstStyle/>
                    <a:p>
                      <a:pPr algn="l" fontAlgn="b"/>
                      <a:r>
                        <a:rPr lang="el-GR" sz="1600" u="none" strike="noStrike" dirty="0">
                          <a:effectLst/>
                        </a:rPr>
                        <a:t>Επιβράδυνση στον πορτοκαλί σηματοδότη</a:t>
                      </a:r>
                      <a:endParaRPr lang="el-GR" sz="1600" b="0" i="0" u="none" strike="noStrike" dirty="0">
                        <a:solidFill>
                          <a:srgbClr val="000000"/>
                        </a:solidFill>
                        <a:effectLst/>
                        <a:latin typeface="Calibri"/>
                      </a:endParaRPr>
                    </a:p>
                  </a:txBody>
                  <a:tcPr marL="5795" marR="5795" marT="5795" marB="0" anchor="b"/>
                </a:tc>
                <a:tc>
                  <a:txBody>
                    <a:bodyPr/>
                    <a:lstStyle/>
                    <a:p>
                      <a:pPr algn="ctr" fontAlgn="b"/>
                      <a:r>
                        <a:rPr lang="el-GR" sz="1600" u="none" strike="noStrike" dirty="0">
                          <a:effectLst/>
                        </a:rPr>
                        <a:t>55% ναι </a:t>
                      </a:r>
                      <a:endParaRPr lang="el-GR" sz="1600" b="0" i="0" u="none" strike="noStrike" dirty="0">
                        <a:solidFill>
                          <a:srgbClr val="000000"/>
                        </a:solidFill>
                        <a:effectLst/>
                        <a:latin typeface="Calibri"/>
                      </a:endParaRPr>
                    </a:p>
                  </a:txBody>
                  <a:tcPr marL="5795" marR="5795" marT="5795" marB="0" anchor="b"/>
                </a:tc>
                <a:tc>
                  <a:txBody>
                    <a:bodyPr/>
                    <a:lstStyle/>
                    <a:p>
                      <a:pPr algn="ctr" fontAlgn="b"/>
                      <a:r>
                        <a:rPr lang="el-GR" sz="1600" u="none" strike="noStrike">
                          <a:effectLst/>
                        </a:rPr>
                        <a:t>35% ναι </a:t>
                      </a:r>
                      <a:endParaRPr lang="el-GR" sz="1600" b="0" i="0" u="none" strike="noStrike">
                        <a:solidFill>
                          <a:srgbClr val="000000"/>
                        </a:solidFill>
                        <a:effectLst/>
                        <a:latin typeface="Calibri"/>
                      </a:endParaRPr>
                    </a:p>
                  </a:txBody>
                  <a:tcPr marL="5795" marR="5795" marT="5795" marB="0" anchor="b"/>
                </a:tc>
              </a:tr>
              <a:tr h="745525">
                <a:tc>
                  <a:txBody>
                    <a:bodyPr/>
                    <a:lstStyle/>
                    <a:p>
                      <a:pPr algn="l" fontAlgn="b"/>
                      <a:r>
                        <a:rPr lang="el-GR" sz="1600" u="none" strike="noStrike">
                          <a:effectLst/>
                        </a:rPr>
                        <a:t>Τήρηση των ορίων ταχύτητας </a:t>
                      </a:r>
                      <a:endParaRPr lang="el-GR" sz="1600" b="0" i="0" u="none" strike="noStrike">
                        <a:solidFill>
                          <a:srgbClr val="000000"/>
                        </a:solidFill>
                        <a:effectLst/>
                        <a:latin typeface="Calibri"/>
                      </a:endParaRPr>
                    </a:p>
                  </a:txBody>
                  <a:tcPr marL="5795" marR="5795" marT="5795" marB="0" anchor="b"/>
                </a:tc>
                <a:tc>
                  <a:txBody>
                    <a:bodyPr/>
                    <a:lstStyle/>
                    <a:p>
                      <a:pPr algn="ctr" fontAlgn="b"/>
                      <a:r>
                        <a:rPr lang="el-GR" sz="1600" u="none" strike="noStrike" dirty="0">
                          <a:effectLst/>
                        </a:rPr>
                        <a:t>70% συνήθως 20% πάντα </a:t>
                      </a:r>
                      <a:endParaRPr lang="el-GR" sz="1600" b="0" i="0" u="none" strike="noStrike" dirty="0">
                        <a:solidFill>
                          <a:srgbClr val="000000"/>
                        </a:solidFill>
                        <a:effectLst/>
                        <a:latin typeface="Calibri"/>
                      </a:endParaRPr>
                    </a:p>
                  </a:txBody>
                  <a:tcPr marL="5795" marR="5795" marT="5795" marB="0" anchor="b"/>
                </a:tc>
                <a:tc>
                  <a:txBody>
                    <a:bodyPr/>
                    <a:lstStyle/>
                    <a:p>
                      <a:pPr algn="ctr" fontAlgn="b"/>
                      <a:r>
                        <a:rPr lang="el-GR" sz="1600" u="none" strike="noStrike" dirty="0">
                          <a:effectLst/>
                        </a:rPr>
                        <a:t>60% συνήθως 8% πάντα </a:t>
                      </a:r>
                      <a:endParaRPr lang="el-GR" sz="1600" b="0" i="0" u="none" strike="noStrike" dirty="0">
                        <a:solidFill>
                          <a:srgbClr val="000000"/>
                        </a:solidFill>
                        <a:effectLst/>
                        <a:latin typeface="Calibri"/>
                      </a:endParaRPr>
                    </a:p>
                  </a:txBody>
                  <a:tcPr marL="5795" marR="5795" marT="5795" marB="0" anchor="b"/>
                </a:tc>
              </a:tr>
            </a:tbl>
          </a:graphicData>
        </a:graphic>
      </p:graphicFrame>
      <p:sp>
        <p:nvSpPr>
          <p:cNvPr id="2" name="Τίτλος 1"/>
          <p:cNvSpPr>
            <a:spLocks noGrp="1"/>
          </p:cNvSpPr>
          <p:nvPr>
            <p:ph type="title"/>
          </p:nvPr>
        </p:nvSpPr>
        <p:spPr/>
        <p:txBody>
          <a:bodyPr>
            <a:normAutofit fontScale="90000"/>
          </a:bodyPr>
          <a:lstStyle/>
          <a:p>
            <a:r>
              <a:rPr lang="el-GR" dirty="0" smtClean="0"/>
              <a:t>Σύγκριση της γυναικείας και της αντρικής οδικής συμπεριφοράς: </a:t>
            </a:r>
            <a:endParaRPr lang="el-GR" dirty="0"/>
          </a:p>
        </p:txBody>
      </p:sp>
    </p:spTree>
    <p:extLst>
      <p:ext uri="{BB962C8B-B14F-4D97-AF65-F5344CB8AC3E}">
        <p14:creationId xmlns:p14="http://schemas.microsoft.com/office/powerpoint/2010/main" xmlns="" val="20932170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a:xfrm>
            <a:off x="323528" y="260648"/>
            <a:ext cx="8229600" cy="6192688"/>
          </a:xfrm>
        </p:spPr>
        <p:txBody>
          <a:bodyPr>
            <a:normAutofit/>
          </a:bodyPr>
          <a:lstStyle/>
          <a:p>
            <a:pPr marL="0" indent="0">
              <a:buNone/>
            </a:pPr>
            <a:r>
              <a:rPr lang="el-GR" dirty="0" smtClean="0"/>
              <a:t>Αντίδραση οδηγών στο πορτοκαλί σηματοδότη:</a:t>
            </a:r>
          </a:p>
          <a:p>
            <a:r>
              <a:rPr lang="el-GR" dirty="0" smtClean="0"/>
              <a:t>43% μειώνει ταχύτητα</a:t>
            </a:r>
          </a:p>
          <a:p>
            <a:r>
              <a:rPr lang="el-GR" dirty="0" smtClean="0"/>
              <a:t>44% εξαρτάται από την κατάσταση</a:t>
            </a:r>
          </a:p>
          <a:p>
            <a:r>
              <a:rPr lang="el-GR" dirty="0" smtClean="0"/>
              <a:t>13% αυξάνει την ταχύτητα</a:t>
            </a:r>
          </a:p>
          <a:p>
            <a:endParaRPr lang="el-GR" dirty="0" smtClean="0"/>
          </a:p>
          <a:p>
            <a:pPr marL="0" indent="0">
              <a:buNone/>
            </a:pPr>
            <a:r>
              <a:rPr lang="el-GR" dirty="0" smtClean="0"/>
              <a:t>Τήρηση του ορίου ταχύτητας:</a:t>
            </a:r>
          </a:p>
          <a:p>
            <a:r>
              <a:rPr lang="el-GR" dirty="0" smtClean="0"/>
              <a:t>64% συνήθως </a:t>
            </a:r>
          </a:p>
          <a:p>
            <a:r>
              <a:rPr lang="el-GR" dirty="0" smtClean="0"/>
              <a:t>12% πάντα</a:t>
            </a:r>
          </a:p>
          <a:p>
            <a:r>
              <a:rPr lang="el-GR" dirty="0" smtClean="0"/>
              <a:t>24% σπάνια </a:t>
            </a:r>
            <a:endParaRPr lang="el-GR" dirty="0"/>
          </a:p>
          <a:p>
            <a:endParaRPr lang="el-GR" dirty="0" smtClean="0"/>
          </a:p>
          <a:p>
            <a:pPr marL="0" indent="0">
              <a:buNone/>
            </a:pPr>
            <a:endParaRPr lang="el-GR" dirty="0" smtClean="0"/>
          </a:p>
          <a:p>
            <a:pPr marL="0" indent="0">
              <a:buNone/>
            </a:pPr>
            <a:endParaRPr lang="el-GR" dirty="0"/>
          </a:p>
        </p:txBody>
      </p:sp>
      <p:pic>
        <p:nvPicPr>
          <p:cNvPr id="3074" name="Picture 2" descr="F:\Untitled.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67944" y="3645024"/>
            <a:ext cx="4550973" cy="2712299"/>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77836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1124744"/>
            <a:ext cx="9144000" cy="5733256"/>
          </a:xfrm>
        </p:spPr>
        <p:txBody>
          <a:bodyPr>
            <a:normAutofit/>
          </a:bodyPr>
          <a:lstStyle/>
          <a:p>
            <a:pPr>
              <a:buNone/>
            </a:pPr>
            <a:r>
              <a:rPr lang="el-GR" b="1" dirty="0"/>
              <a:t>1. </a:t>
            </a:r>
            <a:r>
              <a:rPr lang="el-GR" dirty="0"/>
              <a:t>Αξιολόγηση της </a:t>
            </a:r>
            <a:r>
              <a:rPr lang="el-GR" dirty="0" smtClean="0"/>
              <a:t>κατάστασης.</a:t>
            </a:r>
            <a:endParaRPr lang="el-GR" dirty="0"/>
          </a:p>
          <a:p>
            <a:pPr>
              <a:buNone/>
            </a:pPr>
            <a:r>
              <a:rPr lang="el-GR" b="1" dirty="0"/>
              <a:t>2. </a:t>
            </a:r>
            <a:r>
              <a:rPr lang="el-GR" dirty="0"/>
              <a:t>Να είστε ήρεμοι και καθησυχαστικοί.</a:t>
            </a:r>
          </a:p>
          <a:p>
            <a:pPr>
              <a:buNone/>
            </a:pPr>
            <a:r>
              <a:rPr lang="el-GR" b="1" dirty="0"/>
              <a:t>3. </a:t>
            </a:r>
            <a:r>
              <a:rPr lang="el-GR" dirty="0"/>
              <a:t>Μη μετακινείτε τον πάσχοντα, εκτός αν διατρέχει άμεσο </a:t>
            </a:r>
            <a:r>
              <a:rPr lang="el-GR" dirty="0" smtClean="0"/>
              <a:t>κίνδυνο.</a:t>
            </a:r>
            <a:endParaRPr lang="el-GR" dirty="0"/>
          </a:p>
          <a:p>
            <a:pPr>
              <a:buNone/>
            </a:pPr>
            <a:r>
              <a:rPr lang="el-GR" b="1" dirty="0"/>
              <a:t>4. </a:t>
            </a:r>
            <a:r>
              <a:rPr lang="el-GR" dirty="0"/>
              <a:t>Καλέστε </a:t>
            </a:r>
            <a:r>
              <a:rPr lang="el-GR" dirty="0" smtClean="0"/>
              <a:t>βοήθεια(166)</a:t>
            </a:r>
            <a:endParaRPr lang="el-GR" dirty="0"/>
          </a:p>
          <a:p>
            <a:pPr>
              <a:buNone/>
            </a:pPr>
            <a:r>
              <a:rPr lang="el-GR" b="1" dirty="0"/>
              <a:t>5</a:t>
            </a:r>
            <a:r>
              <a:rPr lang="el-GR" b="1" dirty="0" smtClean="0"/>
              <a:t>. </a:t>
            </a:r>
            <a:r>
              <a:rPr lang="el-GR" dirty="0"/>
              <a:t>Α</a:t>
            </a:r>
            <a:r>
              <a:rPr lang="el-GR" dirty="0" smtClean="0"/>
              <a:t>κούστε</a:t>
            </a:r>
            <a:r>
              <a:rPr lang="el-GR" dirty="0"/>
              <a:t>, αισθανθείτε αν υπάρχει αναπνοή.</a:t>
            </a:r>
          </a:p>
          <a:p>
            <a:pPr>
              <a:buNone/>
            </a:pPr>
            <a:r>
              <a:rPr lang="el-GR" b="1" dirty="0"/>
              <a:t>6. </a:t>
            </a:r>
            <a:r>
              <a:rPr lang="el-GR" dirty="0"/>
              <a:t>Ψηλαφίστε αν υπάρχει σφυγμός, για να δείτε αν η καρδιά χτυπάει.</a:t>
            </a:r>
          </a:p>
          <a:p>
            <a:pPr>
              <a:buNone/>
            </a:pPr>
            <a:r>
              <a:rPr lang="el-GR" b="1" dirty="0"/>
              <a:t>7. </a:t>
            </a:r>
            <a:r>
              <a:rPr lang="el-GR" dirty="0"/>
              <a:t>Ελέγξτε την αιμορραγία με απευθείας πίεση.</a:t>
            </a:r>
          </a:p>
          <a:p>
            <a:pPr>
              <a:buNone/>
            </a:pPr>
            <a:r>
              <a:rPr lang="el-GR" b="1" dirty="0"/>
              <a:t>8. </a:t>
            </a:r>
            <a:r>
              <a:rPr lang="el-GR" dirty="0"/>
              <a:t>Αντιμετωπίστε το σοκ.</a:t>
            </a:r>
          </a:p>
          <a:p>
            <a:pPr>
              <a:buNone/>
            </a:pPr>
            <a:r>
              <a:rPr lang="el-GR" b="1" dirty="0"/>
              <a:t>9. </a:t>
            </a:r>
            <a:r>
              <a:rPr lang="el-GR" dirty="0"/>
              <a:t>Αν το άτομο είναι αναίσθητο, μετακινήστε το στη θέση ανάνηψης.</a:t>
            </a:r>
          </a:p>
          <a:p>
            <a:endParaRPr lang="el-GR" dirty="0"/>
          </a:p>
        </p:txBody>
      </p:sp>
      <p:sp>
        <p:nvSpPr>
          <p:cNvPr id="2" name="1 - Τίτλος"/>
          <p:cNvSpPr>
            <a:spLocks noGrp="1"/>
          </p:cNvSpPr>
          <p:nvPr>
            <p:ph type="title"/>
          </p:nvPr>
        </p:nvSpPr>
        <p:spPr>
          <a:xfrm>
            <a:off x="611560" y="548680"/>
            <a:ext cx="8229600" cy="548680"/>
          </a:xfrm>
        </p:spPr>
        <p:txBody>
          <a:bodyPr>
            <a:normAutofit fontScale="90000"/>
          </a:bodyPr>
          <a:lstStyle/>
          <a:p>
            <a:r>
              <a:rPr lang="el-GR" b="1" dirty="0" err="1" smtClean="0"/>
              <a:t>Ελέγχος</a:t>
            </a:r>
            <a:r>
              <a:rPr lang="el-GR" b="1" dirty="0" smtClean="0"/>
              <a:t> </a:t>
            </a:r>
            <a:r>
              <a:rPr lang="el-GR" b="1" dirty="0"/>
              <a:t>Επείγουσας Κατάστασης</a:t>
            </a:r>
            <a:r>
              <a:rPr lang="el-GR" dirty="0"/>
              <a:t/>
            </a:r>
            <a:br>
              <a:rPr lang="el-GR" dirty="0"/>
            </a:br>
            <a:endParaRPr lang="el-G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5536" y="332656"/>
            <a:ext cx="8229600" cy="5328592"/>
          </a:xfrm>
        </p:spPr>
        <p:txBody>
          <a:bodyPr/>
          <a:lstStyle/>
          <a:p>
            <a:pPr marL="0" indent="0">
              <a:buNone/>
            </a:pPr>
            <a:r>
              <a:rPr lang="el-GR" dirty="0"/>
              <a:t>Παραβίαση του κόκκινου σηματοδότη</a:t>
            </a:r>
            <a:r>
              <a:rPr lang="el-GR" dirty="0" smtClean="0"/>
              <a:t>:</a:t>
            </a:r>
          </a:p>
          <a:p>
            <a:r>
              <a:rPr lang="el-GR" dirty="0" smtClean="0"/>
              <a:t>49% όχι</a:t>
            </a:r>
          </a:p>
          <a:p>
            <a:r>
              <a:rPr lang="el-GR" dirty="0" smtClean="0"/>
              <a:t>51% ναι</a:t>
            </a:r>
          </a:p>
          <a:p>
            <a:endParaRPr lang="el-GR" dirty="0"/>
          </a:p>
          <a:p>
            <a:pPr marL="0" indent="0">
              <a:buNone/>
            </a:pPr>
            <a:r>
              <a:rPr lang="el-GR" dirty="0" smtClean="0"/>
              <a:t>Οδήγηση υπό την επήρεια αλκοόλ: </a:t>
            </a:r>
          </a:p>
          <a:p>
            <a:r>
              <a:rPr lang="el-GR" dirty="0" smtClean="0"/>
              <a:t>30% ναι </a:t>
            </a:r>
          </a:p>
          <a:p>
            <a:r>
              <a:rPr lang="el-GR" dirty="0" smtClean="0"/>
              <a:t>70% όχι </a:t>
            </a:r>
            <a:endParaRPr lang="el-GR" dirty="0"/>
          </a:p>
        </p:txBody>
      </p:sp>
      <p:pic>
        <p:nvPicPr>
          <p:cNvPr id="2050" name="Picture 2" descr="F:\DP-1323637129[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55776" y="2996952"/>
            <a:ext cx="6058644" cy="3223199"/>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615760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24544" y="2276872"/>
            <a:ext cx="8780512" cy="1829761"/>
          </a:xfrm>
        </p:spPr>
        <p:txBody>
          <a:bodyPr>
            <a:noAutofit/>
          </a:bodyPr>
          <a:lstStyle/>
          <a:p>
            <a:r>
              <a:rPr lang="el-GR" sz="8000" b="1" dirty="0" smtClean="0"/>
              <a:t>ΑΓΩΝΕΣ ΜΟΤΟΣΥΚΛΕΤΑΣ</a:t>
            </a:r>
            <a:endParaRPr lang="el-GR" sz="80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lstStyle/>
          <a:p>
            <a:pPr>
              <a:buNone/>
            </a:pPr>
            <a:r>
              <a:rPr lang="el-GR" dirty="0" smtClean="0"/>
              <a:t>                                 </a:t>
            </a:r>
            <a:r>
              <a:rPr lang="el-GR" sz="5400" dirty="0" smtClean="0"/>
              <a:t>Τ </a:t>
            </a:r>
            <a:r>
              <a:rPr lang="el-GR" sz="5400" dirty="0" err="1" smtClean="0"/>
              <a:t>Τ</a:t>
            </a:r>
            <a:r>
              <a:rPr lang="el-GR" sz="5400" dirty="0" smtClean="0"/>
              <a:t> </a:t>
            </a:r>
            <a:r>
              <a:rPr lang="en-US" dirty="0" smtClean="0"/>
              <a:t>(isle of man)</a:t>
            </a:r>
          </a:p>
          <a:p>
            <a:pPr>
              <a:buNone/>
            </a:pPr>
            <a:r>
              <a:rPr lang="el-GR" dirty="0" smtClean="0"/>
              <a:t>       ΠΟΤΕ</a:t>
            </a:r>
            <a:r>
              <a:rPr lang="de-DE" dirty="0" smtClean="0"/>
              <a:t> </a:t>
            </a:r>
            <a:r>
              <a:rPr lang="el-GR" dirty="0" smtClean="0"/>
              <a:t>ΚΑΙ ΠΩΣ ΞΕΚΙΝΗΣΕ;</a:t>
            </a:r>
          </a:p>
          <a:p>
            <a:pPr>
              <a:buNone/>
            </a:pPr>
            <a:endParaRPr lang="el-GR" dirty="0"/>
          </a:p>
        </p:txBody>
      </p:sp>
      <p:pic>
        <p:nvPicPr>
          <p:cNvPr id="4" name="3 - Εικόνα" descr="751cdf5c6bb611e19e4a12313813ffc0_6.jpg"/>
          <p:cNvPicPr>
            <a:picLocks noChangeAspect="1"/>
          </p:cNvPicPr>
          <p:nvPr/>
        </p:nvPicPr>
        <p:blipFill>
          <a:blip r:embed="rId2" cstate="print"/>
          <a:stretch>
            <a:fillRect/>
          </a:stretch>
        </p:blipFill>
        <p:spPr>
          <a:xfrm>
            <a:off x="0" y="1556792"/>
            <a:ext cx="9144000" cy="5301208"/>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lstStyle/>
          <a:p>
            <a:pPr>
              <a:buNone/>
            </a:pPr>
            <a:r>
              <a:rPr lang="el-GR" b="1" dirty="0" smtClean="0"/>
              <a:t>Η ΠΙΟ ΕΠΙΚΙΝΔΥΝΗ ΔΙΟΡΓΑΝΝΩΣΗ ΠΑΓΚΟΣΜΙΩΣ</a:t>
            </a:r>
          </a:p>
          <a:p>
            <a:pPr>
              <a:buNone/>
            </a:pPr>
            <a:endParaRPr lang="el-GR" dirty="0"/>
          </a:p>
        </p:txBody>
      </p:sp>
      <p:pic>
        <p:nvPicPr>
          <p:cNvPr id="4" name="3 - Εικόνα" descr="122_1010_01_o+guy_martin_cheats_death+explosion.jpg"/>
          <p:cNvPicPr>
            <a:picLocks noChangeAspect="1"/>
          </p:cNvPicPr>
          <p:nvPr/>
        </p:nvPicPr>
        <p:blipFill>
          <a:blip r:embed="rId2" cstate="print"/>
          <a:stretch>
            <a:fillRect/>
          </a:stretch>
        </p:blipFill>
        <p:spPr>
          <a:xfrm>
            <a:off x="1" y="404664"/>
            <a:ext cx="4032448" cy="3024336"/>
          </a:xfrm>
          <a:prstGeom prst="rect">
            <a:avLst/>
          </a:prstGeom>
          <a:ln>
            <a:noFill/>
          </a:ln>
          <a:effectLst>
            <a:softEdge rad="112500"/>
          </a:effectLst>
        </p:spPr>
      </p:pic>
      <p:pic>
        <p:nvPicPr>
          <p:cNvPr id="6" name="5 - Εικόνα" descr="article-2337492-1A330A41000005DC-330_634x479.jpg"/>
          <p:cNvPicPr>
            <a:picLocks noChangeAspect="1"/>
          </p:cNvPicPr>
          <p:nvPr/>
        </p:nvPicPr>
        <p:blipFill>
          <a:blip r:embed="rId3" cstate="print"/>
          <a:stretch>
            <a:fillRect/>
          </a:stretch>
        </p:blipFill>
        <p:spPr>
          <a:xfrm>
            <a:off x="3923928" y="476672"/>
            <a:ext cx="5220072" cy="3036089"/>
          </a:xfrm>
          <a:prstGeom prst="rect">
            <a:avLst/>
          </a:prstGeom>
          <a:ln>
            <a:noFill/>
          </a:ln>
          <a:effectLst>
            <a:softEdge rad="112500"/>
          </a:effectLst>
        </p:spPr>
      </p:pic>
      <p:pic>
        <p:nvPicPr>
          <p:cNvPr id="7" name="6 - Εικόνα" descr="images.jpg"/>
          <p:cNvPicPr>
            <a:picLocks noChangeAspect="1"/>
          </p:cNvPicPr>
          <p:nvPr/>
        </p:nvPicPr>
        <p:blipFill>
          <a:blip r:embed="rId4" cstate="print"/>
          <a:stretch>
            <a:fillRect/>
          </a:stretch>
        </p:blipFill>
        <p:spPr>
          <a:xfrm>
            <a:off x="0" y="2852936"/>
            <a:ext cx="9144000" cy="400506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isle_of_man.jpg"/>
          <p:cNvPicPr>
            <a:picLocks noGrp="1" noChangeAspect="1"/>
          </p:cNvPicPr>
          <p:nvPr>
            <p:ph idx="1"/>
          </p:nvPr>
        </p:nvPicPr>
        <p:blipFill>
          <a:blip r:embed="rId2" cstate="print"/>
          <a:stretch>
            <a:fillRect/>
          </a:stretch>
        </p:blipFill>
        <p:spPr>
          <a:xfrm>
            <a:off x="0" y="0"/>
            <a:ext cx="5664621" cy="4005064"/>
          </a:xfrm>
          <a:prstGeom prst="rect">
            <a:avLst/>
          </a:prstGeom>
          <a:ln>
            <a:noFill/>
          </a:ln>
          <a:effectLst>
            <a:softEdge rad="112500"/>
          </a:effectLst>
        </p:spPr>
      </p:pic>
      <p:pic>
        <p:nvPicPr>
          <p:cNvPr id="5" name="4 - Εικόνα" descr="keith-amor-isle-of-man-tt-2011-jensen-beeler-02.jpg"/>
          <p:cNvPicPr>
            <a:picLocks noChangeAspect="1"/>
          </p:cNvPicPr>
          <p:nvPr/>
        </p:nvPicPr>
        <p:blipFill>
          <a:blip r:embed="rId3" cstate="print"/>
          <a:stretch>
            <a:fillRect/>
          </a:stretch>
        </p:blipFill>
        <p:spPr>
          <a:xfrm>
            <a:off x="3563889" y="3138855"/>
            <a:ext cx="5580112" cy="3719145"/>
          </a:xfrm>
          <a:prstGeom prst="rect">
            <a:avLst/>
          </a:prstGeom>
          <a:ln>
            <a:noFill/>
          </a:ln>
          <a:effectLst>
            <a:softEdge rad="112500"/>
          </a:effectLst>
        </p:spPr>
      </p:pic>
      <p:pic>
        <p:nvPicPr>
          <p:cNvPr id="6" name="5 - Εικόνα" descr="isle-of-man-tt-track.png"/>
          <p:cNvPicPr>
            <a:picLocks noChangeAspect="1"/>
          </p:cNvPicPr>
          <p:nvPr/>
        </p:nvPicPr>
        <p:blipFill>
          <a:blip r:embed="rId4" cstate="print"/>
          <a:stretch>
            <a:fillRect/>
          </a:stretch>
        </p:blipFill>
        <p:spPr>
          <a:xfrm>
            <a:off x="3707904" y="0"/>
            <a:ext cx="5611078" cy="321297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69168" y="186617"/>
            <a:ext cx="8229600" cy="1143000"/>
          </a:xfrm>
        </p:spPr>
        <p:txBody>
          <a:bodyPr/>
          <a:lstStyle/>
          <a:p>
            <a:r>
              <a:rPr lang="en-US" b="1" dirty="0" smtClean="0"/>
              <a:t>MOTO GP</a:t>
            </a:r>
            <a:endParaRPr lang="el-GR" b="1" dirty="0"/>
          </a:p>
        </p:txBody>
      </p:sp>
      <p:pic>
        <p:nvPicPr>
          <p:cNvPr id="6" name="5 - Εικόνα" descr="valentino-rossi-catalunya-03.jpg"/>
          <p:cNvPicPr>
            <a:picLocks noChangeAspect="1"/>
          </p:cNvPicPr>
          <p:nvPr/>
        </p:nvPicPr>
        <p:blipFill>
          <a:blip r:embed="rId2" cstate="print"/>
          <a:stretch>
            <a:fillRect/>
          </a:stretch>
        </p:blipFill>
        <p:spPr>
          <a:xfrm>
            <a:off x="2970519" y="0"/>
            <a:ext cx="6173481" cy="5013176"/>
          </a:xfrm>
          <a:prstGeom prst="rect">
            <a:avLst/>
          </a:prstGeom>
          <a:ln>
            <a:noFill/>
          </a:ln>
          <a:effectLst>
            <a:softEdge rad="112500"/>
          </a:effectLst>
        </p:spPr>
      </p:pic>
      <p:pic>
        <p:nvPicPr>
          <p:cNvPr id="7" name="6 - Εικόνα" descr="Top MotoGp History All of Time 2011 2012 2013 1014 best.jpg"/>
          <p:cNvPicPr>
            <a:picLocks noChangeAspect="1"/>
          </p:cNvPicPr>
          <p:nvPr/>
        </p:nvPicPr>
        <p:blipFill>
          <a:blip r:embed="rId3" cstate="print"/>
          <a:stretch>
            <a:fillRect/>
          </a:stretch>
        </p:blipFill>
        <p:spPr>
          <a:xfrm>
            <a:off x="0" y="1052736"/>
            <a:ext cx="4654636" cy="3096345"/>
          </a:xfrm>
          <a:prstGeom prst="rect">
            <a:avLst/>
          </a:prstGeom>
          <a:ln>
            <a:noFill/>
          </a:ln>
          <a:effectLst>
            <a:softEdge rad="112500"/>
          </a:effectLst>
        </p:spPr>
      </p:pic>
      <p:pic>
        <p:nvPicPr>
          <p:cNvPr id="8" name="7 - Εικόνα" descr="MotoGP_6.jpg"/>
          <p:cNvPicPr>
            <a:picLocks noChangeAspect="1"/>
          </p:cNvPicPr>
          <p:nvPr/>
        </p:nvPicPr>
        <p:blipFill>
          <a:blip r:embed="rId4" cstate="print"/>
          <a:stretch>
            <a:fillRect/>
          </a:stretch>
        </p:blipFill>
        <p:spPr>
          <a:xfrm>
            <a:off x="0" y="4032448"/>
            <a:ext cx="5324072" cy="2924944"/>
          </a:xfrm>
          <a:prstGeom prst="rect">
            <a:avLst/>
          </a:prstGeom>
          <a:ln>
            <a:noFill/>
          </a:ln>
          <a:effectLst>
            <a:softEdge rad="112500"/>
          </a:effectLst>
        </p:spPr>
      </p:pic>
      <p:pic>
        <p:nvPicPr>
          <p:cNvPr id="9" name="8 - Εικόνα" descr="22.jpg"/>
          <p:cNvPicPr>
            <a:picLocks noChangeAspect="1"/>
          </p:cNvPicPr>
          <p:nvPr/>
        </p:nvPicPr>
        <p:blipFill>
          <a:blip r:embed="rId5" cstate="print"/>
          <a:stretch>
            <a:fillRect/>
          </a:stretch>
        </p:blipFill>
        <p:spPr>
          <a:xfrm>
            <a:off x="4932040" y="3823299"/>
            <a:ext cx="4211960" cy="303470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7" name="Rectangle 3"/>
          <p:cNvSpPr>
            <a:spLocks noGrp="1" noChangeArrowheads="1"/>
          </p:cNvSpPr>
          <p:nvPr>
            <p:ph idx="1"/>
          </p:nvPr>
        </p:nvSpPr>
        <p:spPr/>
        <p:txBody>
          <a:bodyPr/>
          <a:lstStyle/>
          <a:p>
            <a:pPr>
              <a:buFont typeface="Wingdings" pitchFamily="2" charset="2"/>
              <a:buChar char="ü"/>
            </a:pPr>
            <a:r>
              <a:rPr lang="el-GR">
                <a:cs typeface="Times New Roman" charset="0"/>
              </a:rPr>
              <a:t>Κινητήρες</a:t>
            </a:r>
            <a:r>
              <a:rPr lang="el-GR"/>
              <a:t> </a:t>
            </a:r>
            <a:r>
              <a:rPr lang="en-US"/>
              <a:t> </a:t>
            </a:r>
          </a:p>
          <a:p>
            <a:pPr>
              <a:buFont typeface="Wingdings" pitchFamily="2" charset="2"/>
              <a:buNone/>
            </a:pPr>
            <a:endParaRPr lang="el-GR"/>
          </a:p>
        </p:txBody>
      </p:sp>
      <p:sp>
        <p:nvSpPr>
          <p:cNvPr id="564226" name="Rectangle 2"/>
          <p:cNvSpPr>
            <a:spLocks noGrp="1" noChangeArrowheads="1"/>
          </p:cNvSpPr>
          <p:nvPr>
            <p:ph type="title"/>
          </p:nvPr>
        </p:nvSpPr>
        <p:spPr/>
        <p:txBody>
          <a:bodyPr/>
          <a:lstStyle/>
          <a:p>
            <a:r>
              <a:rPr lang="en-US" b="1" dirty="0"/>
              <a:t>FORMULA 1 2014</a:t>
            </a:r>
            <a:endParaRPr lang="el-GR" b="1" dirty="0"/>
          </a:p>
        </p:txBody>
      </p:sp>
      <p:sp>
        <p:nvSpPr>
          <p:cNvPr id="564228" name="Rectangle 4"/>
          <p:cNvSpPr>
            <a:spLocks noChangeArrowheads="1"/>
          </p:cNvSpPr>
          <p:nvPr/>
        </p:nvSpPr>
        <p:spPr bwMode="auto">
          <a:xfrm>
            <a:off x="0" y="2438400"/>
            <a:ext cx="9144000" cy="4108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t>Το μέγιστο όριο στροφών θα είναι οι </a:t>
            </a:r>
            <a:r>
              <a:rPr lang="en-US" b="1"/>
              <a:t>15.000 σ.α.λ</a:t>
            </a:r>
            <a:r>
              <a:rPr lang="en-US"/>
              <a:t>.</a:t>
            </a:r>
          </a:p>
          <a:p>
            <a:pPr eaLnBrk="0" hangingPunct="0"/>
            <a:endParaRPr lang="en-US"/>
          </a:p>
          <a:p>
            <a:pPr eaLnBrk="0" hangingPunct="0"/>
            <a:r>
              <a:rPr lang="el-GR">
                <a:cs typeface="Times New Roman" charset="0"/>
              </a:rPr>
              <a:t>Το βάρος του κινητήρα δε θα πρέπει να είναι κάτω από </a:t>
            </a:r>
            <a:r>
              <a:rPr lang="el-GR" b="1">
                <a:cs typeface="Times New Roman" charset="0"/>
              </a:rPr>
              <a:t>155 κιλά</a:t>
            </a:r>
            <a:r>
              <a:rPr lang="el-GR"/>
              <a:t> </a:t>
            </a:r>
            <a:endParaRPr lang="en-US"/>
          </a:p>
          <a:p>
            <a:pPr eaLnBrk="0" hangingPunct="0"/>
            <a:endParaRPr lang="en-US"/>
          </a:p>
          <a:p>
            <a:pPr eaLnBrk="0" hangingPunct="0"/>
            <a:r>
              <a:rPr lang="el-GR">
                <a:cs typeface="Times New Roman" charset="0"/>
              </a:rPr>
              <a:t>Η ροή του καυσίμου θα είναι καθορισμένη στα </a:t>
            </a:r>
            <a:r>
              <a:rPr lang="el-GR" b="1">
                <a:cs typeface="Times New Roman" charset="0"/>
              </a:rPr>
              <a:t>100 κιλά/αγώνα</a:t>
            </a:r>
            <a:r>
              <a:rPr lang="el-GR"/>
              <a:t> </a:t>
            </a:r>
            <a:endParaRPr lang="en-US"/>
          </a:p>
          <a:p>
            <a:pPr eaLnBrk="0" hangingPunct="0"/>
            <a:endParaRPr lang="en-US"/>
          </a:p>
          <a:p>
            <a:pPr algn="just" eaLnBrk="0" hangingPunct="0"/>
            <a:r>
              <a:rPr lang="el-GR"/>
              <a:t>Οι κινητήριες μονάδες θα είναι turbo 1.600 κ.εκ και θα διαθέτουν 6 κυλίνδρους διάταξης “V”, με γωνία στις 90° και με διάμετρο που δεν πρέπει να ξεπερνά τα 80mm (+/- 0.1mm).</a:t>
            </a:r>
            <a:endParaRPr lang="en-US"/>
          </a:p>
          <a:p>
            <a:pPr eaLnBrk="0" hangingPunct="0"/>
            <a:endParaRPr lang="en-US"/>
          </a:p>
          <a:p>
            <a:pPr eaLnBrk="0" hangingPunct="0"/>
            <a:endParaRPr lang="en-US"/>
          </a:p>
        </p:txBody>
      </p:sp>
      <p:pic>
        <p:nvPicPr>
          <p:cNvPr id="564233" name="Picture 9" descr="C:\Documents and Settings\ΒΕΡΒΕΣΟΣ ΙΩΑΝΝΗΣ\Τα έγγραφά μου\Οι εικόνες μου\F1\Renault-Energy-F1-2014-Power-Unit-6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10987" y="1556792"/>
            <a:ext cx="2933013" cy="14192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564234" name="Picture 10" descr="C:\Documents and Settings\ΒΕΡΒΕΣΟΣ ΙΩΑΝΝΗΣ\Τα έγγραφά μου\Οι εικόνες μου\F1\images 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06496" y="5013176"/>
            <a:ext cx="4708904" cy="164321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717770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7" name="Rectangle 3"/>
          <p:cNvSpPr>
            <a:spLocks noGrp="1" noChangeArrowheads="1"/>
          </p:cNvSpPr>
          <p:nvPr>
            <p:ph idx="1"/>
          </p:nvPr>
        </p:nvSpPr>
        <p:spPr/>
        <p:txBody>
          <a:bodyPr/>
          <a:lstStyle/>
          <a:p>
            <a:pPr>
              <a:buFontTx/>
              <a:buChar char="•"/>
            </a:pPr>
            <a:r>
              <a:rPr lang="el-GR" sz="2800">
                <a:cs typeface="Times New Roman" charset="0"/>
              </a:rPr>
              <a:t>Κιβώτιο ταχυτήτων</a:t>
            </a:r>
            <a:r>
              <a:rPr lang="el-GR" sz="2800"/>
              <a:t> </a:t>
            </a:r>
            <a:endParaRPr lang="en-US" sz="2800"/>
          </a:p>
          <a:p>
            <a:pPr algn="just">
              <a:buFontTx/>
              <a:buNone/>
            </a:pPr>
            <a:r>
              <a:rPr lang="el-GR" sz="2000"/>
              <a:t>Τα κιβώτια ταχυτήτων θα έχουν </a:t>
            </a:r>
            <a:r>
              <a:rPr lang="el-GR" sz="2000" b="1"/>
              <a:t>8 και όχι 7 σχέσεις</a:t>
            </a:r>
            <a:r>
              <a:rPr lang="el-GR" sz="2000"/>
              <a:t>.</a:t>
            </a:r>
            <a:endParaRPr lang="en-US" sz="2000"/>
          </a:p>
          <a:p>
            <a:pPr algn="just">
              <a:buFontTx/>
              <a:buNone/>
            </a:pPr>
            <a:endParaRPr lang="en-US" sz="2000"/>
          </a:p>
          <a:p>
            <a:pPr algn="just">
              <a:buFontTx/>
              <a:buNone/>
            </a:pPr>
            <a:r>
              <a:rPr lang="el-GR" sz="2000">
                <a:cs typeface="Times New Roman" charset="0"/>
              </a:rPr>
              <a:t>οι ομάδες θα κληθούν να επιλέξουν από την έναρξη της σεζόν </a:t>
            </a:r>
            <a:r>
              <a:rPr lang="el-GR" sz="2000" b="1">
                <a:cs typeface="Times New Roman" charset="0"/>
              </a:rPr>
              <a:t>μόνο μία κλιμάκωση</a:t>
            </a:r>
            <a:r>
              <a:rPr lang="el-GR" sz="2000">
                <a:cs typeface="Times New Roman" charset="0"/>
              </a:rPr>
              <a:t>, και </a:t>
            </a:r>
            <a:r>
              <a:rPr lang="el-GR" sz="2000" b="1">
                <a:cs typeface="Times New Roman" charset="0"/>
              </a:rPr>
              <a:t>θα μπορούν να την αλλάξουν μόνο μία φορά κατά τη διάρκεια της σεζόν</a:t>
            </a:r>
            <a:r>
              <a:rPr lang="el-GR" sz="2000"/>
              <a:t> </a:t>
            </a:r>
          </a:p>
          <a:p>
            <a:pPr algn="just">
              <a:buFontTx/>
              <a:buChar char="•"/>
            </a:pPr>
            <a:endParaRPr lang="en-US" sz="2000" b="1">
              <a:latin typeface="Arial Unicode MS" pitchFamily="34" charset="-128"/>
              <a:ea typeface="Arial Unicode MS" pitchFamily="34" charset="-128"/>
              <a:cs typeface="Arial Unicode MS" pitchFamily="34" charset="-128"/>
            </a:endParaRPr>
          </a:p>
          <a:p>
            <a:pPr algn="just">
              <a:buFontTx/>
              <a:buChar char="•"/>
            </a:pPr>
            <a:r>
              <a:rPr lang="el-GR" sz="2000" b="1">
                <a:latin typeface="Arial Unicode MS" pitchFamily="34" charset="-128"/>
                <a:ea typeface="Arial Unicode MS" pitchFamily="34" charset="-128"/>
                <a:cs typeface="Arial Unicode MS" pitchFamily="34" charset="-128"/>
              </a:rPr>
              <a:t>Εμπρός πτέρυγες</a:t>
            </a:r>
            <a:endParaRPr lang="en-US" sz="2000" b="1">
              <a:latin typeface="Arial Unicode MS" pitchFamily="34" charset="-128"/>
              <a:ea typeface="Arial Unicode MS" pitchFamily="34" charset="-128"/>
              <a:cs typeface="Arial Unicode MS" pitchFamily="34" charset="-128"/>
            </a:endParaRPr>
          </a:p>
          <a:p>
            <a:pPr algn="just">
              <a:buFontTx/>
              <a:buNone/>
            </a:pPr>
            <a:r>
              <a:rPr lang="en-US" sz="2000" b="1">
                <a:latin typeface="Arial Unicode MS" pitchFamily="34" charset="-128"/>
                <a:cs typeface="Times New Roman" charset="0"/>
              </a:rPr>
              <a:t>   </a:t>
            </a:r>
            <a:r>
              <a:rPr lang="el-GR" sz="2000" b="1">
                <a:latin typeface="Arial Unicode MS" pitchFamily="34" charset="-128"/>
                <a:cs typeface="Times New Roman" charset="0"/>
              </a:rPr>
              <a:t>Το πλάτος της εμπρός πτέρυγας θα μειωθεί κατά 150mm. Αυτό σημαίνει ότι από τα 1800mm που είναι σήμερα, θα πέσουν στα 1650mm</a:t>
            </a:r>
            <a:r>
              <a:rPr lang="el-GR" sz="2000" b="1">
                <a:latin typeface="Arial Unicode MS" pitchFamily="34" charset="-128"/>
                <a:ea typeface="Arial Unicode MS" pitchFamily="34" charset="-128"/>
                <a:cs typeface="Arial Unicode MS" pitchFamily="34" charset="-128"/>
              </a:rPr>
              <a:t> </a:t>
            </a:r>
          </a:p>
          <a:p>
            <a:pPr>
              <a:buFontTx/>
              <a:buNone/>
            </a:pPr>
            <a:endParaRPr lang="el-GR" sz="2000"/>
          </a:p>
        </p:txBody>
      </p:sp>
      <p:sp>
        <p:nvSpPr>
          <p:cNvPr id="569346" name="Rectangle 2"/>
          <p:cNvSpPr>
            <a:spLocks noGrp="1" noChangeArrowheads="1"/>
          </p:cNvSpPr>
          <p:nvPr>
            <p:ph type="title"/>
          </p:nvPr>
        </p:nvSpPr>
        <p:spPr/>
        <p:txBody>
          <a:bodyPr/>
          <a:lstStyle/>
          <a:p>
            <a:r>
              <a:rPr lang="en-US" b="1" dirty="0"/>
              <a:t>FORMULA 1 2014</a:t>
            </a:r>
            <a:endParaRPr lang="el-GR" b="1" dirty="0"/>
          </a:p>
        </p:txBody>
      </p:sp>
    </p:spTree>
    <p:extLst>
      <p:ext uri="{BB962C8B-B14F-4D97-AF65-F5344CB8AC3E}">
        <p14:creationId xmlns:p14="http://schemas.microsoft.com/office/powerpoint/2010/main" xmlns="" val="5204618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1" name="Rectangle 3"/>
          <p:cNvSpPr>
            <a:spLocks noGrp="1" noChangeArrowheads="1"/>
          </p:cNvSpPr>
          <p:nvPr>
            <p:ph idx="1"/>
          </p:nvPr>
        </p:nvSpPr>
        <p:spPr/>
        <p:txBody>
          <a:bodyPr/>
          <a:lstStyle/>
          <a:p>
            <a:pPr algn="just">
              <a:lnSpc>
                <a:spcPct val="90000"/>
              </a:lnSpc>
              <a:buFontTx/>
              <a:buChar char="•"/>
            </a:pPr>
            <a:r>
              <a:rPr lang="el-GR" b="1" dirty="0">
                <a:latin typeface="Helvetica" pitchFamily="34" charset="0"/>
                <a:ea typeface="Arial Unicode MS" pitchFamily="34" charset="-128"/>
                <a:cs typeface="Helvetica" pitchFamily="34" charset="0"/>
              </a:rPr>
              <a:t>Συστήματα</a:t>
            </a:r>
            <a:r>
              <a:rPr lang="el-GR" b="1" dirty="0">
                <a:latin typeface="Arial Unicode MS" pitchFamily="34" charset="-128"/>
                <a:ea typeface="Arial Unicode MS" pitchFamily="34" charset="-128"/>
                <a:cs typeface="Arial Unicode MS" pitchFamily="34" charset="-128"/>
              </a:rPr>
              <a:t> Ανάκτησης Ενέργειας (ERS)</a:t>
            </a:r>
          </a:p>
          <a:p>
            <a:pPr>
              <a:lnSpc>
                <a:spcPct val="90000"/>
              </a:lnSpc>
              <a:buFontTx/>
              <a:buNone/>
            </a:pPr>
            <a:r>
              <a:rPr lang="el-GR" sz="2400" dirty="0">
                <a:cs typeface="Times New Roman" charset="0"/>
              </a:rPr>
              <a:t>Η ισχύς τους θα διπλασιαστεί στα </a:t>
            </a:r>
            <a:r>
              <a:rPr lang="el-GR" sz="2400" b="1" dirty="0">
                <a:cs typeface="Times New Roman" charset="0"/>
              </a:rPr>
              <a:t>120 KW, δηλαδή 160,9 ίππους</a:t>
            </a:r>
            <a:r>
              <a:rPr lang="el-GR" sz="2400" dirty="0"/>
              <a:t> </a:t>
            </a:r>
            <a:endParaRPr lang="en-US" sz="2400" dirty="0"/>
          </a:p>
          <a:p>
            <a:pPr>
              <a:lnSpc>
                <a:spcPct val="90000"/>
              </a:lnSpc>
              <a:buFontTx/>
              <a:buNone/>
            </a:pPr>
            <a:r>
              <a:rPr lang="el-GR" sz="2400" dirty="0">
                <a:cs typeface="Times New Roman" charset="0"/>
              </a:rPr>
              <a:t> ο </a:t>
            </a:r>
            <a:r>
              <a:rPr lang="el-GR" sz="2400" b="1" dirty="0">
                <a:cs typeface="Times New Roman" charset="0"/>
              </a:rPr>
              <a:t>μόνος κινητήρας που θα λειτουργεί θα είναι ο ηλεκτροκινητήρας</a:t>
            </a:r>
            <a:r>
              <a:rPr lang="el-GR" sz="2400" dirty="0">
                <a:cs typeface="Times New Roman" charset="0"/>
              </a:rPr>
              <a:t>, </a:t>
            </a:r>
            <a:endParaRPr lang="en-US" sz="2400" dirty="0">
              <a:cs typeface="Times New Roman" charset="0"/>
            </a:endParaRPr>
          </a:p>
          <a:p>
            <a:pPr>
              <a:lnSpc>
                <a:spcPct val="90000"/>
              </a:lnSpc>
              <a:buFontTx/>
              <a:buNone/>
            </a:pPr>
            <a:r>
              <a:rPr lang="el-GR" sz="2400" dirty="0">
                <a:cs typeface="Times New Roman" charset="0"/>
              </a:rPr>
              <a:t>Το βάρος της μονάδας θα είναι μεταξύ </a:t>
            </a:r>
            <a:r>
              <a:rPr lang="el-GR" sz="2400" b="1" dirty="0">
                <a:cs typeface="Times New Roman" charset="0"/>
              </a:rPr>
              <a:t>20 και 25 κιλών</a:t>
            </a:r>
            <a:r>
              <a:rPr lang="el-GR" sz="2400" dirty="0">
                <a:cs typeface="Times New Roman" charset="0"/>
              </a:rPr>
              <a:t> </a:t>
            </a:r>
            <a:endParaRPr lang="en-US" sz="2400" dirty="0">
              <a:cs typeface="Times New Roman" charset="0"/>
            </a:endParaRPr>
          </a:p>
          <a:p>
            <a:pPr algn="just">
              <a:lnSpc>
                <a:spcPct val="90000"/>
              </a:lnSpc>
              <a:buFontTx/>
              <a:buNone/>
            </a:pPr>
            <a:endParaRPr lang="en-US" sz="2400" b="1" dirty="0">
              <a:latin typeface="Arial Unicode MS" pitchFamily="34" charset="-128"/>
              <a:ea typeface="Arial Unicode MS" pitchFamily="34" charset="-128"/>
              <a:cs typeface="Arial Unicode MS" pitchFamily="34" charset="-128"/>
            </a:endParaRPr>
          </a:p>
          <a:p>
            <a:pPr algn="just">
              <a:lnSpc>
                <a:spcPct val="90000"/>
              </a:lnSpc>
              <a:buFontTx/>
              <a:buChar char="•"/>
            </a:pPr>
            <a:r>
              <a:rPr lang="el-GR" sz="2400" b="1" dirty="0">
                <a:latin typeface="Arial Unicode MS" pitchFamily="34" charset="-128"/>
                <a:ea typeface="Arial Unicode MS" pitchFamily="34" charset="-128"/>
                <a:cs typeface="Arial Unicode MS" pitchFamily="34" charset="-128"/>
              </a:rPr>
              <a:t>Βάρος </a:t>
            </a:r>
            <a:r>
              <a:rPr lang="el-GR" sz="2400" b="1" dirty="0" err="1">
                <a:latin typeface="Arial Unicode MS" pitchFamily="34" charset="-128"/>
                <a:ea typeface="Arial Unicode MS" pitchFamily="34" charset="-128"/>
                <a:cs typeface="Arial Unicode MS" pitchFamily="34" charset="-128"/>
              </a:rPr>
              <a:t>μονοθεσίου</a:t>
            </a:r>
            <a:endParaRPr lang="en-US" sz="2400" b="1" dirty="0">
              <a:latin typeface="Arial Unicode MS" pitchFamily="34" charset="-128"/>
              <a:ea typeface="Arial Unicode MS" pitchFamily="34" charset="-128"/>
              <a:cs typeface="Arial Unicode MS" pitchFamily="34" charset="-128"/>
            </a:endParaRPr>
          </a:p>
          <a:p>
            <a:pPr algn="just">
              <a:lnSpc>
                <a:spcPct val="90000"/>
              </a:lnSpc>
              <a:buFontTx/>
              <a:buNone/>
            </a:pPr>
            <a:r>
              <a:rPr lang="el-GR" sz="2400" b="1" dirty="0">
                <a:latin typeface="Arial Unicode MS" pitchFamily="34" charset="-128"/>
                <a:cs typeface="Times New Roman" charset="0"/>
              </a:rPr>
              <a:t>Το ελάχιστο βάρος του </a:t>
            </a:r>
            <a:r>
              <a:rPr lang="el-GR" sz="2400" b="1" dirty="0" err="1">
                <a:latin typeface="Arial Unicode MS" pitchFamily="34" charset="-128"/>
                <a:cs typeface="Times New Roman" charset="0"/>
              </a:rPr>
              <a:t>μονοθεσίου</a:t>
            </a:r>
            <a:r>
              <a:rPr lang="el-GR" sz="2400" b="1" dirty="0">
                <a:latin typeface="Arial Unicode MS" pitchFamily="34" charset="-128"/>
                <a:cs typeface="Times New Roman" charset="0"/>
              </a:rPr>
              <a:t> δε θα πρέπει να είναι κάτω από 660 κιλά</a:t>
            </a:r>
            <a:r>
              <a:rPr lang="el-GR" sz="2400" b="1" dirty="0">
                <a:latin typeface="Arial Unicode MS" pitchFamily="34" charset="-128"/>
                <a:ea typeface="Arial Unicode MS" pitchFamily="34" charset="-128"/>
                <a:cs typeface="Arial Unicode MS" pitchFamily="34" charset="-128"/>
              </a:rPr>
              <a:t> </a:t>
            </a:r>
            <a:endParaRPr lang="en-US" sz="2400" b="1" dirty="0">
              <a:latin typeface="Arial Unicode MS" pitchFamily="34" charset="-128"/>
              <a:ea typeface="Arial Unicode MS" pitchFamily="34" charset="-128"/>
              <a:cs typeface="Arial Unicode MS" pitchFamily="34" charset="-128"/>
            </a:endParaRPr>
          </a:p>
          <a:p>
            <a:pPr algn="just">
              <a:lnSpc>
                <a:spcPct val="90000"/>
              </a:lnSpc>
              <a:buFontTx/>
              <a:buChar char="•"/>
            </a:pPr>
            <a:endParaRPr lang="en-US" sz="2400" b="1" dirty="0">
              <a:latin typeface="Arial Unicode MS" pitchFamily="34" charset="-128"/>
              <a:ea typeface="Arial Unicode MS" pitchFamily="34" charset="-128"/>
              <a:cs typeface="Arial Unicode MS" pitchFamily="34" charset="-128"/>
            </a:endParaRPr>
          </a:p>
          <a:p>
            <a:pPr algn="just">
              <a:lnSpc>
                <a:spcPct val="90000"/>
              </a:lnSpc>
              <a:buFontTx/>
              <a:buChar char="•"/>
            </a:pPr>
            <a:endParaRPr lang="el-GR" sz="2400" b="1" dirty="0">
              <a:latin typeface="Arial Unicode MS" pitchFamily="34" charset="-128"/>
              <a:ea typeface="Arial Unicode MS" pitchFamily="34" charset="-128"/>
              <a:cs typeface="Arial Unicode MS" pitchFamily="34" charset="-128"/>
            </a:endParaRPr>
          </a:p>
          <a:p>
            <a:pPr>
              <a:lnSpc>
                <a:spcPct val="90000"/>
              </a:lnSpc>
              <a:buFontTx/>
              <a:buNone/>
            </a:pPr>
            <a:endParaRPr lang="en-US" sz="2400" dirty="0">
              <a:cs typeface="Times New Roman" charset="0"/>
            </a:endParaRPr>
          </a:p>
          <a:p>
            <a:pPr>
              <a:lnSpc>
                <a:spcPct val="90000"/>
              </a:lnSpc>
              <a:buFontTx/>
              <a:buNone/>
            </a:pPr>
            <a:endParaRPr lang="en-US" sz="2400" dirty="0">
              <a:cs typeface="Times New Roman" charset="0"/>
            </a:endParaRPr>
          </a:p>
          <a:p>
            <a:pPr>
              <a:lnSpc>
                <a:spcPct val="90000"/>
              </a:lnSpc>
              <a:buFontTx/>
              <a:buNone/>
            </a:pPr>
            <a:endParaRPr lang="en-US" sz="2400" dirty="0">
              <a:cs typeface="Times New Roman" charset="0"/>
            </a:endParaRPr>
          </a:p>
          <a:p>
            <a:pPr>
              <a:lnSpc>
                <a:spcPct val="90000"/>
              </a:lnSpc>
              <a:buFontTx/>
              <a:buNone/>
            </a:pPr>
            <a:endParaRPr lang="el-GR" sz="2400" dirty="0">
              <a:cs typeface="Times New Roman" charset="0"/>
            </a:endParaRPr>
          </a:p>
        </p:txBody>
      </p:sp>
      <p:sp>
        <p:nvSpPr>
          <p:cNvPr id="570370" name="Rectangle 2"/>
          <p:cNvSpPr>
            <a:spLocks noGrp="1" noChangeArrowheads="1"/>
          </p:cNvSpPr>
          <p:nvPr>
            <p:ph type="title"/>
          </p:nvPr>
        </p:nvSpPr>
        <p:spPr/>
        <p:txBody>
          <a:bodyPr/>
          <a:lstStyle/>
          <a:p>
            <a:r>
              <a:rPr lang="en-US" b="1" dirty="0"/>
              <a:t>FORMULA 1 2014</a:t>
            </a:r>
            <a:endParaRPr lang="el-GR" b="1" dirty="0"/>
          </a:p>
        </p:txBody>
      </p:sp>
    </p:spTree>
    <p:extLst>
      <p:ext uri="{BB962C8B-B14F-4D97-AF65-F5344CB8AC3E}">
        <p14:creationId xmlns:p14="http://schemas.microsoft.com/office/powerpoint/2010/main" xmlns="" val="14168541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5" name="Rectangle 3"/>
          <p:cNvSpPr>
            <a:spLocks noGrp="1" noChangeArrowheads="1"/>
          </p:cNvSpPr>
          <p:nvPr>
            <p:ph idx="1"/>
          </p:nvPr>
        </p:nvSpPr>
        <p:spPr/>
        <p:txBody>
          <a:bodyPr>
            <a:normAutofit/>
          </a:bodyPr>
          <a:lstStyle/>
          <a:p>
            <a:pPr>
              <a:buFontTx/>
              <a:buChar char="•"/>
            </a:pPr>
            <a:r>
              <a:rPr lang="el-GR" dirty="0"/>
              <a:t>Ομάδες και Πιλότοι</a:t>
            </a:r>
          </a:p>
          <a:p>
            <a:pPr>
              <a:buFontTx/>
              <a:buChar char="•"/>
            </a:pPr>
            <a:endParaRPr lang="el-GR" sz="1600" dirty="0"/>
          </a:p>
        </p:txBody>
      </p:sp>
      <p:sp>
        <p:nvSpPr>
          <p:cNvPr id="571394" name="Rectangle 2"/>
          <p:cNvSpPr>
            <a:spLocks noGrp="1" noChangeArrowheads="1"/>
          </p:cNvSpPr>
          <p:nvPr>
            <p:ph type="title"/>
          </p:nvPr>
        </p:nvSpPr>
        <p:spPr/>
        <p:txBody>
          <a:bodyPr/>
          <a:lstStyle/>
          <a:p>
            <a:r>
              <a:rPr lang="en-US" b="1" dirty="0"/>
              <a:t>FORMULA 1 2014</a:t>
            </a:r>
            <a:endParaRPr lang="el-GR" b="1" dirty="0"/>
          </a:p>
        </p:txBody>
      </p:sp>
      <p:sp>
        <p:nvSpPr>
          <p:cNvPr id="4" name="3 - TextBox"/>
          <p:cNvSpPr txBox="1"/>
          <p:nvPr/>
        </p:nvSpPr>
        <p:spPr>
          <a:xfrm>
            <a:off x="4572000" y="1916832"/>
            <a:ext cx="4572000" cy="2123658"/>
          </a:xfrm>
          <a:prstGeom prst="rect">
            <a:avLst/>
          </a:prstGeom>
          <a:noFill/>
        </p:spPr>
        <p:txBody>
          <a:bodyPr wrap="square" rtlCol="0">
            <a:spAutoFit/>
          </a:bodyPr>
          <a:lstStyle/>
          <a:p>
            <a:pPr>
              <a:buFontTx/>
              <a:buNone/>
            </a:pPr>
            <a:r>
              <a:rPr lang="en-US" sz="2200" dirty="0" err="1" smtClean="0"/>
              <a:t>Sauber</a:t>
            </a:r>
            <a:r>
              <a:rPr lang="el-GR" sz="2200" dirty="0" smtClean="0"/>
              <a:t>      (</a:t>
            </a:r>
            <a:r>
              <a:rPr lang="el-GR" sz="2200" dirty="0" err="1" smtClean="0"/>
              <a:t>Σούτιλ,Γκουτιέρεζ</a:t>
            </a:r>
            <a:r>
              <a:rPr lang="el-GR" sz="2200" dirty="0" smtClean="0"/>
              <a:t>)</a:t>
            </a:r>
            <a:endParaRPr lang="en-US" sz="2200" dirty="0" smtClean="0"/>
          </a:p>
          <a:p>
            <a:pPr>
              <a:buFontTx/>
              <a:buNone/>
            </a:pPr>
            <a:r>
              <a:rPr lang="en-US" sz="2200" dirty="0" smtClean="0"/>
              <a:t>Toro </a:t>
            </a:r>
            <a:r>
              <a:rPr lang="en-US" sz="2200" dirty="0" err="1" smtClean="0"/>
              <a:t>Rosso</a:t>
            </a:r>
            <a:r>
              <a:rPr lang="el-GR" sz="2200" dirty="0" smtClean="0"/>
              <a:t> (</a:t>
            </a:r>
            <a:r>
              <a:rPr lang="el-GR" sz="2200" dirty="0" err="1" smtClean="0"/>
              <a:t>Βερν,Κβιάτ</a:t>
            </a:r>
            <a:r>
              <a:rPr lang="el-GR" sz="2200" dirty="0" smtClean="0"/>
              <a:t>)</a:t>
            </a:r>
            <a:endParaRPr lang="en-US" sz="2200" dirty="0" smtClean="0"/>
          </a:p>
          <a:p>
            <a:pPr>
              <a:buFontTx/>
              <a:buNone/>
            </a:pPr>
            <a:r>
              <a:rPr lang="en-US" sz="2200" dirty="0" smtClean="0"/>
              <a:t>Williams</a:t>
            </a:r>
            <a:r>
              <a:rPr lang="el-GR" sz="2200" dirty="0" smtClean="0"/>
              <a:t>     (</a:t>
            </a:r>
            <a:r>
              <a:rPr lang="el-GR" sz="2200" dirty="0" err="1" smtClean="0"/>
              <a:t>Μάσα,Μπότας</a:t>
            </a:r>
            <a:r>
              <a:rPr lang="el-GR" sz="2200" dirty="0" smtClean="0"/>
              <a:t>)</a:t>
            </a:r>
            <a:endParaRPr lang="en-US" sz="2200" dirty="0" smtClean="0"/>
          </a:p>
          <a:p>
            <a:pPr>
              <a:buFontTx/>
              <a:buNone/>
            </a:pPr>
            <a:r>
              <a:rPr lang="en-US" sz="2200" dirty="0" err="1" smtClean="0"/>
              <a:t>Marussia</a:t>
            </a:r>
            <a:r>
              <a:rPr lang="el-GR" sz="2200" dirty="0" smtClean="0"/>
              <a:t>    (</a:t>
            </a:r>
            <a:r>
              <a:rPr lang="el-GR" sz="2200" dirty="0" err="1" smtClean="0"/>
              <a:t>Μπιανκί,Τσίλτον</a:t>
            </a:r>
            <a:r>
              <a:rPr lang="el-GR" sz="2200" dirty="0" smtClean="0"/>
              <a:t>)</a:t>
            </a:r>
            <a:endParaRPr lang="en-US" sz="2200" dirty="0" smtClean="0"/>
          </a:p>
          <a:p>
            <a:pPr>
              <a:buFontTx/>
              <a:buNone/>
            </a:pPr>
            <a:r>
              <a:rPr lang="en-US" sz="2200" dirty="0" err="1" smtClean="0"/>
              <a:t>Caterham</a:t>
            </a:r>
            <a:endParaRPr lang="el-GR" sz="2200" dirty="0" smtClean="0"/>
          </a:p>
          <a:p>
            <a:endParaRPr lang="el-GR" sz="2200" dirty="0"/>
          </a:p>
        </p:txBody>
      </p:sp>
      <p:sp>
        <p:nvSpPr>
          <p:cNvPr id="5" name="4 - TextBox"/>
          <p:cNvSpPr txBox="1"/>
          <p:nvPr/>
        </p:nvSpPr>
        <p:spPr>
          <a:xfrm>
            <a:off x="0" y="1916832"/>
            <a:ext cx="4788024" cy="3077766"/>
          </a:xfrm>
          <a:prstGeom prst="rect">
            <a:avLst/>
          </a:prstGeom>
          <a:noFill/>
        </p:spPr>
        <p:txBody>
          <a:bodyPr wrap="square" rtlCol="0">
            <a:spAutoFit/>
          </a:bodyPr>
          <a:lstStyle/>
          <a:p>
            <a:pPr>
              <a:buFontTx/>
              <a:buNone/>
            </a:pPr>
            <a:r>
              <a:rPr lang="en-US" sz="2200" dirty="0" smtClean="0"/>
              <a:t>Red Bull   (</a:t>
            </a:r>
            <a:r>
              <a:rPr lang="el-GR" sz="2200" dirty="0" err="1" smtClean="0"/>
              <a:t>Φέτελ,Ρικιάρντο</a:t>
            </a:r>
            <a:r>
              <a:rPr lang="el-GR" sz="2200" dirty="0" smtClean="0"/>
              <a:t>)</a:t>
            </a:r>
          </a:p>
          <a:p>
            <a:pPr>
              <a:buFontTx/>
              <a:buNone/>
            </a:pPr>
            <a:r>
              <a:rPr lang="en-US" sz="2200" dirty="0" smtClean="0"/>
              <a:t>Mercedes (</a:t>
            </a:r>
            <a:r>
              <a:rPr lang="el-GR" sz="2200" dirty="0" err="1" smtClean="0"/>
              <a:t>Χάμιλτον,Ρόσμπερκ</a:t>
            </a:r>
            <a:r>
              <a:rPr lang="el-GR" sz="2200" dirty="0" smtClean="0"/>
              <a:t>)</a:t>
            </a:r>
          </a:p>
          <a:p>
            <a:pPr>
              <a:buFontTx/>
              <a:buNone/>
            </a:pPr>
            <a:r>
              <a:rPr lang="en-US" sz="2200" dirty="0" smtClean="0"/>
              <a:t>Ferrari     </a:t>
            </a:r>
            <a:r>
              <a:rPr lang="el-GR" sz="2200" dirty="0" smtClean="0"/>
              <a:t>(</a:t>
            </a:r>
            <a:r>
              <a:rPr lang="el-GR" sz="2200" dirty="0" err="1" smtClean="0"/>
              <a:t>Αλόνσο,Ραικόνεν</a:t>
            </a:r>
            <a:r>
              <a:rPr lang="el-GR" sz="2200" dirty="0" smtClean="0"/>
              <a:t>)</a:t>
            </a:r>
          </a:p>
          <a:p>
            <a:pPr>
              <a:buFontTx/>
              <a:buNone/>
            </a:pPr>
            <a:r>
              <a:rPr lang="en-US" sz="2200" dirty="0" smtClean="0"/>
              <a:t>Lotus       (</a:t>
            </a:r>
            <a:r>
              <a:rPr lang="el-GR" sz="2200" dirty="0" err="1" smtClean="0"/>
              <a:t>Γκροζάν,Μαλντονάντο</a:t>
            </a:r>
            <a:r>
              <a:rPr lang="el-GR" sz="2200" dirty="0" smtClean="0"/>
              <a:t>)</a:t>
            </a:r>
            <a:endParaRPr lang="en-US" sz="2200" dirty="0" smtClean="0"/>
          </a:p>
          <a:p>
            <a:pPr>
              <a:buFontTx/>
              <a:buNone/>
            </a:pPr>
            <a:r>
              <a:rPr lang="en-US" sz="2200" dirty="0" smtClean="0"/>
              <a:t>McLaren</a:t>
            </a:r>
            <a:r>
              <a:rPr lang="el-GR" sz="2200" dirty="0" smtClean="0"/>
              <a:t>   (</a:t>
            </a:r>
            <a:r>
              <a:rPr lang="el-GR" sz="2200" dirty="0" err="1" smtClean="0"/>
              <a:t>Μπάτον,Μάγκνουσεν</a:t>
            </a:r>
            <a:r>
              <a:rPr lang="el-GR" sz="2200" dirty="0" smtClean="0"/>
              <a:t>)</a:t>
            </a:r>
            <a:endParaRPr lang="en-US" sz="2200" dirty="0" smtClean="0"/>
          </a:p>
          <a:p>
            <a:pPr>
              <a:buFontTx/>
              <a:buNone/>
            </a:pPr>
            <a:r>
              <a:rPr lang="en-US" sz="2200" dirty="0" smtClean="0"/>
              <a:t>Force India</a:t>
            </a:r>
            <a:r>
              <a:rPr lang="el-GR" sz="2200" dirty="0" smtClean="0"/>
              <a:t> (</a:t>
            </a:r>
            <a:r>
              <a:rPr lang="el-GR" sz="2200" dirty="0" err="1" smtClean="0"/>
              <a:t>Πέρεζ,Χούλκενμπερκ</a:t>
            </a:r>
            <a:r>
              <a:rPr lang="el-GR" dirty="0" smtClean="0"/>
              <a:t>)</a:t>
            </a:r>
            <a:endParaRPr lang="en-US" dirty="0" smtClean="0"/>
          </a:p>
          <a:p>
            <a:endParaRPr lang="el-GR" dirty="0"/>
          </a:p>
        </p:txBody>
      </p:sp>
    </p:spTree>
    <p:extLst>
      <p:ext uri="{BB962C8B-B14F-4D97-AF65-F5344CB8AC3E}">
        <p14:creationId xmlns:p14="http://schemas.microsoft.com/office/powerpoint/2010/main" xmlns="" val="26131440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1143000"/>
          </a:xfrm>
        </p:spPr>
        <p:txBody>
          <a:bodyPr/>
          <a:lstStyle/>
          <a:p>
            <a:r>
              <a:rPr lang="el-GR" b="1" dirty="0"/>
              <a:t>Θέση Ανάνηψης</a:t>
            </a:r>
            <a:endParaRPr lang="el-GR" dirty="0"/>
          </a:p>
        </p:txBody>
      </p:sp>
      <p:pic>
        <p:nvPicPr>
          <p:cNvPr id="4" name="3 - Εικόνα"/>
          <p:cNvPicPr/>
          <p:nvPr/>
        </p:nvPicPr>
        <p:blipFill>
          <a:blip r:embed="rId2" cstate="print"/>
          <a:srcRect/>
          <a:stretch>
            <a:fillRect/>
          </a:stretch>
        </p:blipFill>
        <p:spPr bwMode="auto">
          <a:xfrm>
            <a:off x="683568" y="836712"/>
            <a:ext cx="7560840" cy="56886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2419" name="Picture 3" descr="C:\Documents and Settings\ΒΕΡΒΕΣΟΣ ΙΩΑΝΝΗΣ\Τα έγγραφά μου\Οι εικόνες μου\F1\DDD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62000"/>
            <a:ext cx="4648200" cy="29718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572420" name="Picture 4" descr="C:\Documents and Settings\ΒΕΡΒΕΣΟΣ ΙΩΑΝΝΗΣ\Τα έγγραφά μου\Οι εικόνες μου\F1\12333333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53000" y="762000"/>
            <a:ext cx="4191000" cy="29718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572421" name="Picture 5" descr="C:\Documents and Settings\ΒΕΡΒΕΣΟΣ ΙΩΑΝΝΗΣ\Τα έγγραφά μου\Οι εικόνες μου\F1\images.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81200" y="3886200"/>
            <a:ext cx="5029200" cy="22098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031707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Ανοιχτές Πληγές</a:t>
            </a:r>
            <a:endParaRPr lang="el-GR" dirty="0"/>
          </a:p>
        </p:txBody>
      </p:sp>
      <p:pic>
        <p:nvPicPr>
          <p:cNvPr id="4" name="3 - Εικόνα"/>
          <p:cNvPicPr/>
          <p:nvPr/>
        </p:nvPicPr>
        <p:blipFill>
          <a:blip r:embed="rId2" cstate="print"/>
          <a:srcRect/>
          <a:stretch>
            <a:fillRect/>
          </a:stretch>
        </p:blipFill>
        <p:spPr bwMode="auto">
          <a:xfrm>
            <a:off x="467544" y="1628800"/>
            <a:ext cx="4032448" cy="4320480"/>
          </a:xfrm>
          <a:prstGeom prst="rect">
            <a:avLst/>
          </a:prstGeom>
          <a:noFill/>
          <a:ln w="9525">
            <a:noFill/>
            <a:miter lim="800000"/>
            <a:headEnd/>
            <a:tailEnd/>
          </a:ln>
        </p:spPr>
      </p:pic>
      <p:pic>
        <p:nvPicPr>
          <p:cNvPr id="5" name="4 - Εικόνα"/>
          <p:cNvPicPr/>
          <p:nvPr/>
        </p:nvPicPr>
        <p:blipFill>
          <a:blip r:embed="rId3" cstate="print"/>
          <a:srcRect/>
          <a:stretch>
            <a:fillRect/>
          </a:stretch>
        </p:blipFill>
        <p:spPr bwMode="auto">
          <a:xfrm>
            <a:off x="4860032" y="1628800"/>
            <a:ext cx="3816424" cy="4320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764704"/>
            <a:ext cx="8229600" cy="1800200"/>
          </a:xfrm>
        </p:spPr>
        <p:txBody>
          <a:bodyPr>
            <a:normAutofit/>
          </a:bodyPr>
          <a:lstStyle/>
          <a:p>
            <a:pPr>
              <a:buNone/>
            </a:pPr>
            <a:r>
              <a:rPr lang="el-GR" dirty="0" smtClean="0"/>
              <a:t>	</a:t>
            </a:r>
            <a:r>
              <a:rPr lang="el-GR" sz="2800" dirty="0" smtClean="0"/>
              <a:t>Ζητήστε </a:t>
            </a:r>
            <a:r>
              <a:rPr lang="el-GR" sz="2800" dirty="0"/>
              <a:t>από κάποιον να καλέσει βοήθεια ή καλέστε το 166 μόνοι σας. Σηκώστε το τραύμα ψηλά και εφαρμόστε απευθείας πίεση</a:t>
            </a:r>
            <a:r>
              <a:rPr lang="el-GR" sz="2800" dirty="0" smtClean="0"/>
              <a:t>.</a:t>
            </a:r>
          </a:p>
          <a:p>
            <a:pPr>
              <a:buNone/>
            </a:pPr>
            <a:endParaRPr lang="el-GR" dirty="0"/>
          </a:p>
          <a:p>
            <a:pPr>
              <a:buNone/>
            </a:pPr>
            <a:endParaRPr lang="el-GR" dirty="0"/>
          </a:p>
        </p:txBody>
      </p:sp>
      <p:sp>
        <p:nvSpPr>
          <p:cNvPr id="2" name="1 - Τίτλος"/>
          <p:cNvSpPr>
            <a:spLocks noGrp="1"/>
          </p:cNvSpPr>
          <p:nvPr>
            <p:ph type="title"/>
          </p:nvPr>
        </p:nvSpPr>
        <p:spPr>
          <a:xfrm>
            <a:off x="467544" y="404664"/>
            <a:ext cx="8229600" cy="706090"/>
          </a:xfrm>
        </p:spPr>
        <p:txBody>
          <a:bodyPr>
            <a:normAutofit fontScale="90000"/>
          </a:bodyPr>
          <a:lstStyle/>
          <a:p>
            <a:r>
              <a:rPr lang="el-GR" b="1" dirty="0"/>
              <a:t>Βαριά Αιμορραγία</a:t>
            </a:r>
            <a:r>
              <a:rPr lang="el-GR" dirty="0"/>
              <a:t/>
            </a:r>
            <a:br>
              <a:rPr lang="el-GR" dirty="0"/>
            </a:br>
            <a:endParaRPr lang="el-GR" dirty="0"/>
          </a:p>
        </p:txBody>
      </p:sp>
      <p:sp>
        <p:nvSpPr>
          <p:cNvPr id="4" name="1 - Τίτλος"/>
          <p:cNvSpPr txBox="1">
            <a:spLocks/>
          </p:cNvSpPr>
          <p:nvPr/>
        </p:nvSpPr>
        <p:spPr>
          <a:xfrm>
            <a:off x="539552" y="2132856"/>
            <a:ext cx="8229600" cy="706090"/>
          </a:xfrm>
          <a:prstGeom prst="rect">
            <a:avLst/>
          </a:prstGeom>
        </p:spPr>
        <p:txBody>
          <a:bodyPr vert="horz" lIns="91440" tIns="45720" rIns="91440" bIns="45720" rtlCol="0" anchor="ctr">
            <a:normAutofit fontScale="90000"/>
          </a:bodyPr>
          <a:lstStyle/>
          <a:p>
            <a:pPr lvl="0" algn="ctr">
              <a:spcBef>
                <a:spcPct val="0"/>
              </a:spcBef>
            </a:pPr>
            <a:r>
              <a:rPr lang="el-GR" sz="3600" b="1" i="1" dirty="0">
                <a:solidFill>
                  <a:schemeClr val="bg1">
                    <a:lumMod val="95000"/>
                    <a:lumOff val="5000"/>
                  </a:schemeClr>
                </a:solidFill>
              </a:rPr>
              <a:t>Σημεία Πίεσης για Βαριά Αιμορραγία</a:t>
            </a:r>
            <a:endParaRPr kumimoji="0" lang="el-GR" sz="3600" b="0" i="0" u="none" strike="noStrike" kern="1200" cap="none" spc="0" normalizeH="0" baseline="0" noProof="0" dirty="0" smtClean="0">
              <a:ln>
                <a:noFill/>
              </a:ln>
              <a:solidFill>
                <a:schemeClr val="bg1">
                  <a:lumMod val="95000"/>
                  <a:lumOff val="5000"/>
                </a:schemeClr>
              </a:solidFill>
              <a:effectLst/>
              <a:uLnTx/>
              <a:uFillTx/>
              <a:latin typeface="+mj-lt"/>
              <a:ea typeface="+mj-ea"/>
              <a:cs typeface="+mj-cs"/>
            </a:endParaRPr>
          </a:p>
        </p:txBody>
      </p:sp>
      <p:pic>
        <p:nvPicPr>
          <p:cNvPr id="7" name="6 - Εικόνα"/>
          <p:cNvPicPr/>
          <p:nvPr/>
        </p:nvPicPr>
        <p:blipFill>
          <a:blip r:embed="rId2" cstate="print"/>
          <a:srcRect/>
          <a:stretch>
            <a:fillRect/>
          </a:stretch>
        </p:blipFill>
        <p:spPr bwMode="auto">
          <a:xfrm>
            <a:off x="467544" y="3068960"/>
            <a:ext cx="3960440" cy="3384376"/>
          </a:xfrm>
          <a:prstGeom prst="rect">
            <a:avLst/>
          </a:prstGeom>
          <a:noFill/>
          <a:ln w="9525">
            <a:noFill/>
            <a:miter lim="800000"/>
            <a:headEnd/>
            <a:tailEnd/>
          </a:ln>
        </p:spPr>
      </p:pic>
      <p:pic>
        <p:nvPicPr>
          <p:cNvPr id="8" name="7 - Εικόνα"/>
          <p:cNvPicPr/>
          <p:nvPr/>
        </p:nvPicPr>
        <p:blipFill>
          <a:blip r:embed="rId3" cstate="print"/>
          <a:srcRect/>
          <a:stretch>
            <a:fillRect/>
          </a:stretch>
        </p:blipFill>
        <p:spPr bwMode="auto">
          <a:xfrm>
            <a:off x="4860032" y="2996952"/>
            <a:ext cx="3940587" cy="34563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r>
              <a:rPr lang="el-GR" dirty="0"/>
              <a:t>Τα σημεία και τα συμπτώματα περιλαμβάνουν αιμόπτυση ή αιματέμεση, πόνο στο θώρακα, στην κοιλιά ή τη λεκάνη, ψυχρό, γλοιώδες δέρμα και γρήγορο ή ασθενή σφυγμό</a:t>
            </a:r>
            <a:r>
              <a:rPr lang="el-GR" dirty="0" smtClean="0"/>
              <a:t>.</a:t>
            </a:r>
          </a:p>
          <a:p>
            <a:r>
              <a:rPr lang="el-GR" dirty="0"/>
              <a:t>Ελέγξτε τους αεραγωγούς, την αναπνοή και την κυκλοφορία.</a:t>
            </a:r>
          </a:p>
        </p:txBody>
      </p:sp>
      <p:sp>
        <p:nvSpPr>
          <p:cNvPr id="2" name="1 - Τίτλος"/>
          <p:cNvSpPr>
            <a:spLocks noGrp="1"/>
          </p:cNvSpPr>
          <p:nvPr>
            <p:ph type="title"/>
          </p:nvPr>
        </p:nvSpPr>
        <p:spPr>
          <a:xfrm>
            <a:off x="467544" y="620688"/>
            <a:ext cx="8229600" cy="720080"/>
          </a:xfrm>
        </p:spPr>
        <p:txBody>
          <a:bodyPr>
            <a:normAutofit fontScale="90000"/>
          </a:bodyPr>
          <a:lstStyle/>
          <a:p>
            <a:r>
              <a:rPr lang="el-GR" b="1" dirty="0"/>
              <a:t>Εσωτερική Αιμορραγία</a:t>
            </a:r>
            <a:r>
              <a:rPr lang="el-GR" dirty="0"/>
              <a:t/>
            </a:r>
            <a:br>
              <a:rPr lang="el-GR" dirty="0"/>
            </a:br>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260648"/>
            <a:ext cx="8229600" cy="1066800"/>
          </a:xfrm>
        </p:spPr>
        <p:txBody>
          <a:bodyPr>
            <a:normAutofit fontScale="90000"/>
          </a:bodyPr>
          <a:lstStyle/>
          <a:p>
            <a:r>
              <a:rPr lang="el-GR" b="1" dirty="0"/>
              <a:t>Δυσκολίες στην Αναπνοή</a:t>
            </a:r>
            <a:r>
              <a:rPr lang="el-GR" dirty="0"/>
              <a:t/>
            </a:r>
            <a:br>
              <a:rPr lang="el-GR" dirty="0"/>
            </a:br>
            <a:endParaRPr lang="el-GR" dirty="0"/>
          </a:p>
        </p:txBody>
      </p:sp>
      <p:pic>
        <p:nvPicPr>
          <p:cNvPr id="4" name="3 - Εικόνα"/>
          <p:cNvPicPr/>
          <p:nvPr/>
        </p:nvPicPr>
        <p:blipFill>
          <a:blip r:embed="rId2" cstate="print"/>
          <a:srcRect/>
          <a:stretch>
            <a:fillRect/>
          </a:stretch>
        </p:blipFill>
        <p:spPr bwMode="auto">
          <a:xfrm>
            <a:off x="467544" y="1124744"/>
            <a:ext cx="3384376" cy="2304256"/>
          </a:xfrm>
          <a:prstGeom prst="rect">
            <a:avLst/>
          </a:prstGeom>
          <a:noFill/>
          <a:ln w="9525">
            <a:noFill/>
            <a:miter lim="800000"/>
            <a:headEnd/>
            <a:tailEnd/>
          </a:ln>
        </p:spPr>
      </p:pic>
      <p:pic>
        <p:nvPicPr>
          <p:cNvPr id="5" name="4 - Εικόνα"/>
          <p:cNvPicPr/>
          <p:nvPr/>
        </p:nvPicPr>
        <p:blipFill>
          <a:blip r:embed="rId3" cstate="print"/>
          <a:srcRect/>
          <a:stretch>
            <a:fillRect/>
          </a:stretch>
        </p:blipFill>
        <p:spPr bwMode="auto">
          <a:xfrm>
            <a:off x="4644008" y="1124744"/>
            <a:ext cx="3888432" cy="2376264"/>
          </a:xfrm>
          <a:prstGeom prst="rect">
            <a:avLst/>
          </a:prstGeom>
          <a:noFill/>
          <a:ln w="9525">
            <a:noFill/>
            <a:miter lim="800000"/>
            <a:headEnd/>
            <a:tailEnd/>
          </a:ln>
        </p:spPr>
      </p:pic>
      <p:pic>
        <p:nvPicPr>
          <p:cNvPr id="6" name="5 - Εικόνα"/>
          <p:cNvPicPr/>
          <p:nvPr/>
        </p:nvPicPr>
        <p:blipFill>
          <a:blip r:embed="rId4" cstate="print"/>
          <a:srcRect/>
          <a:stretch>
            <a:fillRect/>
          </a:stretch>
        </p:blipFill>
        <p:spPr bwMode="auto">
          <a:xfrm>
            <a:off x="539552" y="3861048"/>
            <a:ext cx="2952328" cy="2664296"/>
          </a:xfrm>
          <a:prstGeom prst="rect">
            <a:avLst/>
          </a:prstGeom>
          <a:noFill/>
          <a:ln w="9525">
            <a:noFill/>
            <a:miter lim="800000"/>
            <a:headEnd/>
            <a:tailEnd/>
          </a:ln>
        </p:spPr>
      </p:pic>
      <p:pic>
        <p:nvPicPr>
          <p:cNvPr id="7" name="6 - Εικόνα"/>
          <p:cNvPicPr/>
          <p:nvPr/>
        </p:nvPicPr>
        <p:blipFill>
          <a:blip r:embed="rId5" cstate="print"/>
          <a:srcRect/>
          <a:stretch>
            <a:fillRect/>
          </a:stretch>
        </p:blipFill>
        <p:spPr bwMode="auto">
          <a:xfrm>
            <a:off x="3923928" y="4221088"/>
            <a:ext cx="4902797" cy="2369079"/>
          </a:xfrm>
          <a:prstGeom prst="rect">
            <a:avLst/>
          </a:prstGeom>
          <a:noFill/>
          <a:ln w="9525">
            <a:noFill/>
            <a:miter lim="800000"/>
            <a:headEnd/>
            <a:tailEnd/>
          </a:ln>
        </p:spPr>
      </p:pic>
      <p:sp>
        <p:nvSpPr>
          <p:cNvPr id="8" name="7 - TextBox"/>
          <p:cNvSpPr txBox="1"/>
          <p:nvPr/>
        </p:nvSpPr>
        <p:spPr>
          <a:xfrm>
            <a:off x="3491880" y="2996952"/>
            <a:ext cx="864096" cy="369332"/>
          </a:xfrm>
          <a:prstGeom prst="rect">
            <a:avLst/>
          </a:prstGeom>
          <a:noFill/>
        </p:spPr>
        <p:txBody>
          <a:bodyPr wrap="square" rtlCol="0">
            <a:spAutoFit/>
          </a:bodyPr>
          <a:lstStyle/>
          <a:p>
            <a:r>
              <a:rPr lang="el-GR" b="1" dirty="0" smtClean="0"/>
              <a:t>1</a:t>
            </a:r>
            <a:endParaRPr lang="el-GR" b="1" dirty="0"/>
          </a:p>
        </p:txBody>
      </p:sp>
      <p:sp>
        <p:nvSpPr>
          <p:cNvPr id="9" name="8 - TextBox"/>
          <p:cNvSpPr txBox="1"/>
          <p:nvPr/>
        </p:nvSpPr>
        <p:spPr>
          <a:xfrm>
            <a:off x="8028384" y="3140968"/>
            <a:ext cx="864096" cy="369332"/>
          </a:xfrm>
          <a:prstGeom prst="rect">
            <a:avLst/>
          </a:prstGeom>
          <a:noFill/>
        </p:spPr>
        <p:txBody>
          <a:bodyPr wrap="square" rtlCol="0">
            <a:spAutoFit/>
          </a:bodyPr>
          <a:lstStyle/>
          <a:p>
            <a:r>
              <a:rPr lang="el-GR" b="1" dirty="0"/>
              <a:t>2</a:t>
            </a:r>
          </a:p>
        </p:txBody>
      </p:sp>
      <p:sp>
        <p:nvSpPr>
          <p:cNvPr id="10" name="9 - TextBox"/>
          <p:cNvSpPr txBox="1"/>
          <p:nvPr/>
        </p:nvSpPr>
        <p:spPr>
          <a:xfrm>
            <a:off x="2843808" y="6165304"/>
            <a:ext cx="864096" cy="369332"/>
          </a:xfrm>
          <a:prstGeom prst="rect">
            <a:avLst/>
          </a:prstGeom>
          <a:noFill/>
        </p:spPr>
        <p:txBody>
          <a:bodyPr wrap="square" rtlCol="0">
            <a:spAutoFit/>
          </a:bodyPr>
          <a:lstStyle/>
          <a:p>
            <a:r>
              <a:rPr lang="el-GR" b="1" dirty="0"/>
              <a:t>3</a:t>
            </a:r>
          </a:p>
        </p:txBody>
      </p:sp>
      <p:sp>
        <p:nvSpPr>
          <p:cNvPr id="11" name="10 - TextBox"/>
          <p:cNvSpPr txBox="1"/>
          <p:nvPr/>
        </p:nvSpPr>
        <p:spPr>
          <a:xfrm>
            <a:off x="6516216" y="6237312"/>
            <a:ext cx="864096" cy="369332"/>
          </a:xfrm>
          <a:prstGeom prst="rect">
            <a:avLst/>
          </a:prstGeom>
          <a:noFill/>
        </p:spPr>
        <p:txBody>
          <a:bodyPr wrap="square" rtlCol="0">
            <a:spAutoFit/>
          </a:bodyPr>
          <a:lstStyle/>
          <a:p>
            <a:r>
              <a:rPr lang="el-GR" b="1" dirty="0"/>
              <a:t>4</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3568" y="404664"/>
            <a:ext cx="7772400" cy="3744416"/>
          </a:xfrm>
        </p:spPr>
        <p:txBody>
          <a:bodyPr>
            <a:normAutofit/>
          </a:bodyPr>
          <a:lstStyle/>
          <a:p>
            <a:r>
              <a:rPr lang="el-GR" sz="6600" b="1" dirty="0" smtClean="0"/>
              <a:t>ΤΟ ΟΔΙΚΟ ΔΙΚΤΥΟ ΣΤΗΝ ΕΛΛΑΔΑ</a:t>
            </a:r>
            <a:endParaRPr lang="el-GR" sz="6600"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υγκέντρωση">
  <a:themeElements>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Συγκέντρωση">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Συγκέντρωση">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137</TotalTime>
  <Words>942</Words>
  <Application>Microsoft Office PowerPoint</Application>
  <PresentationFormat>On-screen Show (4:3)</PresentationFormat>
  <Paragraphs>182</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Συγκέντρωση</vt:lpstr>
      <vt:lpstr>ΠΡΩΤΕΣ ΒΟΗΘΕΙΕΣ</vt:lpstr>
      <vt:lpstr>ΠΕΡΙΕΡΓΕΙΑ  Ή  ΕΝΔΙΑΦΕΡΟΝ</vt:lpstr>
      <vt:lpstr>Ελέγχος Επείγουσας Κατάστασης </vt:lpstr>
      <vt:lpstr>Θέση Ανάνηψης</vt:lpstr>
      <vt:lpstr>Ανοιχτές Πληγές</vt:lpstr>
      <vt:lpstr>Βαριά Αιμορραγία </vt:lpstr>
      <vt:lpstr>Εσωτερική Αιμορραγία </vt:lpstr>
      <vt:lpstr>Δυσκολίες στην Αναπνοή </vt:lpstr>
      <vt:lpstr>ΤΟ ΟΔΙΚΟ ΔΙΚΤΥΟ ΣΤΗΝ ΕΛΛΑΔΑ</vt:lpstr>
      <vt:lpstr>Ο ρόλος της τροχαίας στην Ελλάδα</vt:lpstr>
      <vt:lpstr>Κώδικας Οδικής Κυκλοφορίας</vt:lpstr>
      <vt:lpstr>Ελληνικοί δρόμοι </vt:lpstr>
      <vt:lpstr>Αστικοί δρόμοι </vt:lpstr>
      <vt:lpstr>Επαρχιακοί δρόμοι  </vt:lpstr>
      <vt:lpstr>Εθνικές Οδοί </vt:lpstr>
      <vt:lpstr> Διόδια</vt:lpstr>
      <vt:lpstr>Slide 17</vt:lpstr>
      <vt:lpstr>Slide 18</vt:lpstr>
      <vt:lpstr>Εγνατία Οδός</vt:lpstr>
      <vt:lpstr>Συμπεριφορά Ελλήνων οδηγών </vt:lpstr>
      <vt:lpstr>Οδήγηση και κινητό </vt:lpstr>
      <vt:lpstr>Οδική συμπεριφορά </vt:lpstr>
      <vt:lpstr>Στατιστικά </vt:lpstr>
      <vt:lpstr>Slide 24</vt:lpstr>
      <vt:lpstr>Slide 25</vt:lpstr>
      <vt:lpstr>Συμπεράσματα </vt:lpstr>
      <vt:lpstr>Ακόμη οι μεγαλύτερες ηλικίες παρουσιάζουν καλύτερη οδική συμπεριφορά και είναι περισσότερο ευαισθητοποιημένοι σε θέματα που αφορούν την οδική ασφάλεια</vt:lpstr>
      <vt:lpstr>Σύγκριση της γυναικείας και της αντρικής οδικής συμπεριφοράς: </vt:lpstr>
      <vt:lpstr>Slide 29</vt:lpstr>
      <vt:lpstr>Slide 30</vt:lpstr>
      <vt:lpstr>ΑΓΩΝΕΣ ΜΟΤΟΣΥΚΛΕΤΑΣ</vt:lpstr>
      <vt:lpstr>Slide 32</vt:lpstr>
      <vt:lpstr>Slide 33</vt:lpstr>
      <vt:lpstr>Slide 34</vt:lpstr>
      <vt:lpstr>MOTO GP</vt:lpstr>
      <vt:lpstr>FORMULA 1 2014</vt:lpstr>
      <vt:lpstr>FORMULA 1 2014</vt:lpstr>
      <vt:lpstr>FORMULA 1 2014</vt:lpstr>
      <vt:lpstr>FORMULA 1 2014</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ΠΡΩΤΕΣ ΒΟΗΘΕΙΕΣ</dc:title>
  <dc:creator>ΝΙΚΟΛΑΟΣ</dc:creator>
  <cp:lastModifiedBy>Laptop</cp:lastModifiedBy>
  <cp:revision>15</cp:revision>
  <dcterms:created xsi:type="dcterms:W3CDTF">2014-05-11T12:04:51Z</dcterms:created>
  <dcterms:modified xsi:type="dcterms:W3CDTF">2014-05-13T07:01:18Z</dcterms:modified>
</cp:coreProperties>
</file>