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9" r:id="rId3"/>
    <p:sldId id="260" r:id="rId4"/>
    <p:sldId id="261" r:id="rId5"/>
    <p:sldId id="269" r:id="rId6"/>
    <p:sldId id="270" r:id="rId7"/>
    <p:sldId id="271" r:id="rId8"/>
    <p:sldId id="256" r:id="rId9"/>
    <p:sldId id="257" r:id="rId10"/>
    <p:sldId id="258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ED6BC-7292-4E0B-93FC-4DA4E9FE4A44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</dgm:pt>
    <dgm:pt modelId="{7952460D-F27A-4B68-AD3D-0A63FB0A2E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Ασθενειών</a:t>
          </a:r>
        </a:p>
      </dgm:t>
    </dgm:pt>
    <dgm:pt modelId="{63DEC031-0014-40DC-B46C-38625C8EA996}" type="parTrans" cxnId="{45230E84-8BF5-4D40-9FD8-4CB915893F02}">
      <dgm:prSet/>
      <dgm:spPr/>
      <dgm:t>
        <a:bodyPr/>
        <a:lstStyle/>
        <a:p>
          <a:endParaRPr lang="el-GR"/>
        </a:p>
      </dgm:t>
    </dgm:pt>
    <dgm:pt modelId="{F9A0B909-C3B6-4469-B6A4-BD140045853B}" type="sibTrans" cxnId="{45230E84-8BF5-4D40-9FD8-4CB915893F02}">
      <dgm:prSet/>
      <dgm:spPr/>
      <dgm:t>
        <a:bodyPr/>
        <a:lstStyle/>
        <a:p>
          <a:endParaRPr lang="el-GR"/>
        </a:p>
      </dgm:t>
    </dgm:pt>
    <dgm:pt modelId="{2205E329-1A6C-4927-BE30-2CAB397186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rPr>
            <a:t>Διαμαχών</a:t>
          </a:r>
          <a:r>
            <a:rPr kumimoji="0" lang="el-GR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rPr>
            <a:t> </a:t>
          </a:r>
        </a:p>
      </dgm:t>
    </dgm:pt>
    <dgm:pt modelId="{87B01A5B-5CA8-448E-89A2-566FC14E94C5}" type="parTrans" cxnId="{A7E73FC1-AF04-414D-894A-AFDD7DED960A}">
      <dgm:prSet/>
      <dgm:spPr/>
      <dgm:t>
        <a:bodyPr/>
        <a:lstStyle/>
        <a:p>
          <a:endParaRPr lang="el-GR"/>
        </a:p>
      </dgm:t>
    </dgm:pt>
    <dgm:pt modelId="{05FABC1B-1BF7-4A1F-8955-A75C67660396}" type="sibTrans" cxnId="{A7E73FC1-AF04-414D-894A-AFDD7DED960A}">
      <dgm:prSet/>
      <dgm:spPr/>
      <dgm:t>
        <a:bodyPr/>
        <a:lstStyle/>
        <a:p>
          <a:endParaRPr lang="el-GR"/>
        </a:p>
      </dgm:t>
    </dgm:pt>
    <dgm:pt modelId="{38BA5D41-2316-49A8-9FB2-56D0DF9256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Φτώχειας</a:t>
          </a:r>
        </a:p>
      </dgm:t>
    </dgm:pt>
    <dgm:pt modelId="{30B1B93C-EBFC-4887-96AA-54BF52D6316D}" type="parTrans" cxnId="{F751A445-4C40-4FBA-9DFE-023DE43D6C2E}">
      <dgm:prSet/>
      <dgm:spPr/>
      <dgm:t>
        <a:bodyPr/>
        <a:lstStyle/>
        <a:p>
          <a:endParaRPr lang="el-GR"/>
        </a:p>
      </dgm:t>
    </dgm:pt>
    <dgm:pt modelId="{77B3197E-A69E-4D9E-AA85-D530DE1C1CDB}" type="sibTrans" cxnId="{F751A445-4C40-4FBA-9DFE-023DE43D6C2E}">
      <dgm:prSet/>
      <dgm:spPr/>
      <dgm:t>
        <a:bodyPr/>
        <a:lstStyle/>
        <a:p>
          <a:endParaRPr lang="el-GR"/>
        </a:p>
      </dgm:t>
    </dgm:pt>
    <dgm:pt modelId="{C7E4EF45-F5CB-42BE-80A9-956885CAC11C}" type="pres">
      <dgm:prSet presAssocID="{9B0ED6BC-7292-4E0B-93FC-4DA4E9FE4A44}" presName="cycle" presStyleCnt="0">
        <dgm:presLayoutVars>
          <dgm:dir/>
          <dgm:resizeHandles val="exact"/>
        </dgm:presLayoutVars>
      </dgm:prSet>
      <dgm:spPr/>
    </dgm:pt>
    <dgm:pt modelId="{B1FCE793-9069-4526-9B4B-008E1CB1990F}" type="pres">
      <dgm:prSet presAssocID="{7952460D-F27A-4B68-AD3D-0A63FB0A2E1D}" presName="dummy" presStyleCnt="0"/>
      <dgm:spPr/>
    </dgm:pt>
    <dgm:pt modelId="{64E3BC75-333A-4668-8302-0CE1FDF5C823}" type="pres">
      <dgm:prSet presAssocID="{7952460D-F27A-4B68-AD3D-0A63FB0A2E1D}" presName="node" presStyleLbl="revTx" presStyleIdx="0" presStyleCnt="3" custScaleX="1561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998CCE-C284-42F7-86C4-2781C0765420}" type="pres">
      <dgm:prSet presAssocID="{F9A0B909-C3B6-4469-B6A4-BD140045853B}" presName="sibTrans" presStyleLbl="node1" presStyleIdx="0" presStyleCnt="3" custLinFactNeighborX="1491" custLinFactNeighborY="-10191"/>
      <dgm:spPr/>
      <dgm:t>
        <a:bodyPr/>
        <a:lstStyle/>
        <a:p>
          <a:endParaRPr lang="el-GR"/>
        </a:p>
      </dgm:t>
    </dgm:pt>
    <dgm:pt modelId="{09F56613-9339-498E-9413-8C98BA3ACE87}" type="pres">
      <dgm:prSet presAssocID="{2205E329-1A6C-4927-BE30-2CAB39718614}" presName="dummy" presStyleCnt="0"/>
      <dgm:spPr/>
    </dgm:pt>
    <dgm:pt modelId="{3775DE78-DA18-479D-A0E2-5ECD1BDE1F01}" type="pres">
      <dgm:prSet presAssocID="{2205E329-1A6C-4927-BE30-2CAB3971861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469610-C511-4A3F-B048-BBA8B4A275A7}" type="pres">
      <dgm:prSet presAssocID="{05FABC1B-1BF7-4A1F-8955-A75C67660396}" presName="sibTrans" presStyleLbl="node1" presStyleIdx="1" presStyleCnt="3" custLinFactNeighborX="8296" custLinFactNeighborY="-3385"/>
      <dgm:spPr/>
      <dgm:t>
        <a:bodyPr/>
        <a:lstStyle/>
        <a:p>
          <a:endParaRPr lang="el-GR"/>
        </a:p>
      </dgm:t>
    </dgm:pt>
    <dgm:pt modelId="{8DC04DDF-8B89-47F3-9D0B-F990037E5EAC}" type="pres">
      <dgm:prSet presAssocID="{38BA5D41-2316-49A8-9FB2-56D0DF925680}" presName="dummy" presStyleCnt="0"/>
      <dgm:spPr/>
    </dgm:pt>
    <dgm:pt modelId="{3E19468C-5A0E-4DC1-B8E1-455641285976}" type="pres">
      <dgm:prSet presAssocID="{38BA5D41-2316-49A8-9FB2-56D0DF92568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7D6FF6-A636-4A4B-BBC5-B0BBEC678FAB}" type="pres">
      <dgm:prSet presAssocID="{77B3197E-A69E-4D9E-AA85-D530DE1C1CDB}" presName="sibTrans" presStyleLbl="node1" presStyleIdx="2" presStyleCnt="3" custScaleY="90554" custLinFactNeighborX="2351" custLinFactNeighborY="4209"/>
      <dgm:spPr/>
      <dgm:t>
        <a:bodyPr/>
        <a:lstStyle/>
        <a:p>
          <a:endParaRPr lang="el-GR"/>
        </a:p>
      </dgm:t>
    </dgm:pt>
  </dgm:ptLst>
  <dgm:cxnLst>
    <dgm:cxn modelId="{FF927821-B3D5-4B59-A7E0-FC9C57C34512}" type="presOf" srcId="{2205E329-1A6C-4927-BE30-2CAB39718614}" destId="{3775DE78-DA18-479D-A0E2-5ECD1BDE1F01}" srcOrd="0" destOrd="0" presId="urn:microsoft.com/office/officeart/2005/8/layout/cycle1"/>
    <dgm:cxn modelId="{8DA0CAE0-160B-4341-A0C4-0256C2EB19F8}" type="presOf" srcId="{38BA5D41-2316-49A8-9FB2-56D0DF925680}" destId="{3E19468C-5A0E-4DC1-B8E1-455641285976}" srcOrd="0" destOrd="0" presId="urn:microsoft.com/office/officeart/2005/8/layout/cycle1"/>
    <dgm:cxn modelId="{D927558A-B324-48BD-9BD4-E332B73873C7}" type="presOf" srcId="{77B3197E-A69E-4D9E-AA85-D530DE1C1CDB}" destId="{757D6FF6-A636-4A4B-BBC5-B0BBEC678FAB}" srcOrd="0" destOrd="0" presId="urn:microsoft.com/office/officeart/2005/8/layout/cycle1"/>
    <dgm:cxn modelId="{F751A445-4C40-4FBA-9DFE-023DE43D6C2E}" srcId="{9B0ED6BC-7292-4E0B-93FC-4DA4E9FE4A44}" destId="{38BA5D41-2316-49A8-9FB2-56D0DF925680}" srcOrd="2" destOrd="0" parTransId="{30B1B93C-EBFC-4887-96AA-54BF52D6316D}" sibTransId="{77B3197E-A69E-4D9E-AA85-D530DE1C1CDB}"/>
    <dgm:cxn modelId="{4D157673-8731-4D18-B44B-240EF02A7AB2}" type="presOf" srcId="{9B0ED6BC-7292-4E0B-93FC-4DA4E9FE4A44}" destId="{C7E4EF45-F5CB-42BE-80A9-956885CAC11C}" srcOrd="0" destOrd="0" presId="urn:microsoft.com/office/officeart/2005/8/layout/cycle1"/>
    <dgm:cxn modelId="{45230E84-8BF5-4D40-9FD8-4CB915893F02}" srcId="{9B0ED6BC-7292-4E0B-93FC-4DA4E9FE4A44}" destId="{7952460D-F27A-4B68-AD3D-0A63FB0A2E1D}" srcOrd="0" destOrd="0" parTransId="{63DEC031-0014-40DC-B46C-38625C8EA996}" sibTransId="{F9A0B909-C3B6-4469-B6A4-BD140045853B}"/>
    <dgm:cxn modelId="{6BFCD536-382C-46CD-BBFD-1A8BA12D35A9}" type="presOf" srcId="{F9A0B909-C3B6-4469-B6A4-BD140045853B}" destId="{60998CCE-C284-42F7-86C4-2781C0765420}" srcOrd="0" destOrd="0" presId="urn:microsoft.com/office/officeart/2005/8/layout/cycle1"/>
    <dgm:cxn modelId="{6E66F388-C0DA-4FF2-8A83-7084FB50AAAE}" type="presOf" srcId="{7952460D-F27A-4B68-AD3D-0A63FB0A2E1D}" destId="{64E3BC75-333A-4668-8302-0CE1FDF5C823}" srcOrd="0" destOrd="0" presId="urn:microsoft.com/office/officeart/2005/8/layout/cycle1"/>
    <dgm:cxn modelId="{6BF96BC7-2223-486D-A792-A306913133BD}" type="presOf" srcId="{05FABC1B-1BF7-4A1F-8955-A75C67660396}" destId="{E7469610-C511-4A3F-B048-BBA8B4A275A7}" srcOrd="0" destOrd="0" presId="urn:microsoft.com/office/officeart/2005/8/layout/cycle1"/>
    <dgm:cxn modelId="{A7E73FC1-AF04-414D-894A-AFDD7DED960A}" srcId="{9B0ED6BC-7292-4E0B-93FC-4DA4E9FE4A44}" destId="{2205E329-1A6C-4927-BE30-2CAB39718614}" srcOrd="1" destOrd="0" parTransId="{87B01A5B-5CA8-448E-89A2-566FC14E94C5}" sibTransId="{05FABC1B-1BF7-4A1F-8955-A75C67660396}"/>
    <dgm:cxn modelId="{2E749F2B-9A6E-4621-BD69-DF1334C6525B}" type="presParOf" srcId="{C7E4EF45-F5CB-42BE-80A9-956885CAC11C}" destId="{B1FCE793-9069-4526-9B4B-008E1CB1990F}" srcOrd="0" destOrd="0" presId="urn:microsoft.com/office/officeart/2005/8/layout/cycle1"/>
    <dgm:cxn modelId="{ED989756-BBCB-4806-8D3A-E4AF316D44EC}" type="presParOf" srcId="{C7E4EF45-F5CB-42BE-80A9-956885CAC11C}" destId="{64E3BC75-333A-4668-8302-0CE1FDF5C823}" srcOrd="1" destOrd="0" presId="urn:microsoft.com/office/officeart/2005/8/layout/cycle1"/>
    <dgm:cxn modelId="{F29510E5-988B-42AF-9519-72B1C1EA28AB}" type="presParOf" srcId="{C7E4EF45-F5CB-42BE-80A9-956885CAC11C}" destId="{60998CCE-C284-42F7-86C4-2781C0765420}" srcOrd="2" destOrd="0" presId="urn:microsoft.com/office/officeart/2005/8/layout/cycle1"/>
    <dgm:cxn modelId="{DA50A721-CEE4-4E0C-8C25-8706216E3FB3}" type="presParOf" srcId="{C7E4EF45-F5CB-42BE-80A9-956885CAC11C}" destId="{09F56613-9339-498E-9413-8C98BA3ACE87}" srcOrd="3" destOrd="0" presId="urn:microsoft.com/office/officeart/2005/8/layout/cycle1"/>
    <dgm:cxn modelId="{5044D35B-E22F-4B19-9803-CF1F71847FBA}" type="presParOf" srcId="{C7E4EF45-F5CB-42BE-80A9-956885CAC11C}" destId="{3775DE78-DA18-479D-A0E2-5ECD1BDE1F01}" srcOrd="4" destOrd="0" presId="urn:microsoft.com/office/officeart/2005/8/layout/cycle1"/>
    <dgm:cxn modelId="{AF59BB07-CCCE-4159-9CDE-D07DE4EEE212}" type="presParOf" srcId="{C7E4EF45-F5CB-42BE-80A9-956885CAC11C}" destId="{E7469610-C511-4A3F-B048-BBA8B4A275A7}" srcOrd="5" destOrd="0" presId="urn:microsoft.com/office/officeart/2005/8/layout/cycle1"/>
    <dgm:cxn modelId="{94F55E68-1A94-4342-998F-925C73FF2C51}" type="presParOf" srcId="{C7E4EF45-F5CB-42BE-80A9-956885CAC11C}" destId="{8DC04DDF-8B89-47F3-9D0B-F990037E5EAC}" srcOrd="6" destOrd="0" presId="urn:microsoft.com/office/officeart/2005/8/layout/cycle1"/>
    <dgm:cxn modelId="{555B61B2-8557-437C-AFD5-E62864798FC1}" type="presParOf" srcId="{C7E4EF45-F5CB-42BE-80A9-956885CAC11C}" destId="{3E19468C-5A0E-4DC1-B8E1-455641285976}" srcOrd="7" destOrd="0" presId="urn:microsoft.com/office/officeart/2005/8/layout/cycle1"/>
    <dgm:cxn modelId="{329C5408-AF93-4A53-97DB-CDBF7F856D04}" type="presParOf" srcId="{C7E4EF45-F5CB-42BE-80A9-956885CAC11C}" destId="{757D6FF6-A636-4A4B-BBC5-B0BBEC678FA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3BC75-333A-4668-8302-0CE1FDF5C823}">
      <dsp:nvSpPr>
        <dsp:cNvPr id="0" name=""/>
        <dsp:cNvSpPr/>
      </dsp:nvSpPr>
      <dsp:spPr>
        <a:xfrm>
          <a:off x="1224602" y="175718"/>
          <a:ext cx="1397201" cy="89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Ασθενειών</a:t>
          </a:r>
        </a:p>
      </dsp:txBody>
      <dsp:txXfrm>
        <a:off x="1224602" y="175718"/>
        <a:ext cx="1397201" cy="894930"/>
      </dsp:txXfrm>
    </dsp:sp>
    <dsp:sp modelId="{60998CCE-C284-42F7-86C4-2781C0765420}">
      <dsp:nvSpPr>
        <dsp:cNvPr id="0" name=""/>
        <dsp:cNvSpPr/>
      </dsp:nvSpPr>
      <dsp:spPr>
        <a:xfrm>
          <a:off x="144121" y="-216023"/>
          <a:ext cx="2116111" cy="2116111"/>
        </a:xfrm>
        <a:prstGeom prst="circularArrow">
          <a:avLst>
            <a:gd name="adj1" fmla="val 8247"/>
            <a:gd name="adj2" fmla="val 575975"/>
            <a:gd name="adj3" fmla="val 2964504"/>
            <a:gd name="adj4" fmla="val 51288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DE78-DA18-479D-A0E2-5ECD1BDE1F01}">
      <dsp:nvSpPr>
        <dsp:cNvPr id="0" name=""/>
        <dsp:cNvSpPr/>
      </dsp:nvSpPr>
      <dsp:spPr>
        <a:xfrm>
          <a:off x="723160" y="1479221"/>
          <a:ext cx="894930" cy="89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rPr>
            <a:t>Διαμαχών</a:t>
          </a:r>
          <a:r>
            <a:rPr kumimoji="0" lang="el-GR" sz="1400" b="0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rPr>
            <a:t> </a:t>
          </a:r>
        </a:p>
      </dsp:txBody>
      <dsp:txXfrm>
        <a:off x="723160" y="1479221"/>
        <a:ext cx="894930" cy="894930"/>
      </dsp:txXfrm>
    </dsp:sp>
    <dsp:sp modelId="{E7469610-C511-4A3F-B048-BBA8B4A275A7}">
      <dsp:nvSpPr>
        <dsp:cNvPr id="0" name=""/>
        <dsp:cNvSpPr/>
      </dsp:nvSpPr>
      <dsp:spPr>
        <a:xfrm>
          <a:off x="288122" y="-72001"/>
          <a:ext cx="2116111" cy="2116111"/>
        </a:xfrm>
        <a:prstGeom prst="circularArrow">
          <a:avLst>
            <a:gd name="adj1" fmla="val 8247"/>
            <a:gd name="adj2" fmla="val 575975"/>
            <a:gd name="adj3" fmla="val 10172736"/>
            <a:gd name="adj4" fmla="val 7259521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9468C-5A0E-4DC1-B8E1-455641285976}">
      <dsp:nvSpPr>
        <dsp:cNvPr id="0" name=""/>
        <dsp:cNvSpPr/>
      </dsp:nvSpPr>
      <dsp:spPr>
        <a:xfrm>
          <a:off x="-29417" y="175718"/>
          <a:ext cx="894930" cy="89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Φτώχειας</a:t>
          </a:r>
        </a:p>
      </dsp:txBody>
      <dsp:txXfrm>
        <a:off x="-29417" y="175718"/>
        <a:ext cx="894930" cy="894930"/>
      </dsp:txXfrm>
    </dsp:sp>
    <dsp:sp modelId="{757D6FF6-A636-4A4B-BBC5-B0BBEC678FAB}">
      <dsp:nvSpPr>
        <dsp:cNvPr id="0" name=""/>
        <dsp:cNvSpPr/>
      </dsp:nvSpPr>
      <dsp:spPr>
        <a:xfrm>
          <a:off x="162319" y="188640"/>
          <a:ext cx="2116111" cy="1916223"/>
        </a:xfrm>
        <a:prstGeom prst="circularArrow">
          <a:avLst>
            <a:gd name="adj1" fmla="val 8247"/>
            <a:gd name="adj2" fmla="val 575975"/>
            <a:gd name="adj3" fmla="val 15837694"/>
            <a:gd name="adj4" fmla="val 14966698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86D4-CF58-4533-917E-1B5EFC85782B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75E-FF01-46E5-B643-0A2290D7F4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13D6-4DEC-4F7C-BFD3-8AD1F04D3336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BC65-8AC2-44BF-8D2A-38A5B3E7FC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91E9-AD0E-4860-A8AD-9D2896C4EFFA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F520-C440-47AC-901D-FA4CA90628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04A7-B919-4C99-97A7-B5987AA3BB8C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CA2E-C1A1-4828-BBFD-BDF6FC32F2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5C38-032E-43A2-BB22-2575A1CF2A04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32DA-E169-4279-84A6-447E28DD24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8DB8-E449-45CA-93EF-29731EEA165B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1BFF-E2B4-41B8-AECB-305928A5B9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984C-36A4-47F7-8F35-53F5604AC3EC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DCF4-B0D9-4493-9F77-463C24C211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9511-9BFB-4494-9CF3-763068823A17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AF7-1036-4BEF-8FC8-966DAC01E3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93CD-A34B-4AC7-AEF5-A867AE654736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73BB-3F0E-436C-A65C-0796BFEF17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2933-01A2-400A-8767-E43D370D66E7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44AF-3CF2-4811-B010-973C9A26D6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A934-3D3E-4F1B-9B93-49F5BF69FEDB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6739-EBF7-459B-98D8-1C4932707C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DDDB8-9938-4116-9D7C-6D5A145E341C}" type="datetimeFigureOut">
              <a:rPr lang="el-GR"/>
              <a:pPr>
                <a:defRPr/>
              </a:pPr>
              <a:t>16/4/2013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22440-379F-47F7-AA91-0C68F8F963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65" y="514127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ΠΑΙΧΝΙΔΙ ΚΑΙ ΨΥΧΟΣΩΜΑΤΙΚΗ ΑΝΑΠΤΥΞΗ ΤΟΥ ΑΤΟΜΟΥ</a:t>
            </a:r>
            <a:endParaRPr lang="el-GR" sz="32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" y="2055293"/>
            <a:ext cx="3096344" cy="1728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5" y="4336497"/>
            <a:ext cx="2143125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08362"/>
            <a:ext cx="2466975" cy="1847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φωτ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44" y="3911302"/>
            <a:ext cx="2495916" cy="23911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69" y="1916832"/>
            <a:ext cx="2286000" cy="1609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15888"/>
            <a:ext cx="8137525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Αντιμετώπιση- Πρόληψη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Οικογένεια-Γονείς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Σχολείο ( αν αφορά παιδί)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Κέντρα Απεξάρτησης και ειδικοί ψυχολόγοι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92280" y="3821038"/>
            <a:ext cx="181927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483768" y="4515747"/>
            <a:ext cx="2600325" cy="17526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444208" y="980728"/>
            <a:ext cx="2595629" cy="194421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39552" y="2506588"/>
            <a:ext cx="2657475" cy="17145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isometricTopUp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8115" y="908720"/>
            <a:ext cx="7124700" cy="923925"/>
          </a:xfrm>
        </p:spPr>
        <p:txBody>
          <a:bodyPr>
            <a:normAutofit fontScale="90000"/>
          </a:bodyPr>
          <a:lstStyle/>
          <a:p>
            <a:r>
              <a:rPr lang="el-GR" sz="2900" dirty="0" smtClean="0">
                <a:solidFill>
                  <a:schemeClr val="accent3">
                    <a:lumMod val="50000"/>
                  </a:schemeClr>
                </a:solidFill>
                <a:cs typeface="Trebuchet MS" pitchFamily="34" charset="0"/>
              </a:rPr>
              <a:t>Το παιχνίδι είναι η δουλειά του παιδιού γιατί…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58627"/>
            <a:ext cx="7124700" cy="405288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2" charset="2"/>
              <a:buNone/>
              <a:defRPr/>
            </a:pPr>
            <a:r>
              <a:rPr lang="el-GR" dirty="0"/>
              <a:t>Τ</a:t>
            </a:r>
            <a:r>
              <a:rPr lang="el-GR" dirty="0" smtClean="0"/>
              <a:t>ο παιχνίδι (ως διαγνωστικό μέσο είναι μια πολύ καλή μέθοδος προκειμένου να πλησιάσουμε την ψυχή ενός παιδιού) είναι ένας τρόπος με τον οποίο το παιδί μπορεί: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l-GR" dirty="0" smtClean="0"/>
              <a:t> να εκφράσει τα συναισθήματα του, τις σκέψεις του, τα ένστικτά του και τις επιθυμίες του,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l-GR" dirty="0"/>
              <a:t>ν</a:t>
            </a:r>
            <a:r>
              <a:rPr lang="el-GR" dirty="0" smtClean="0"/>
              <a:t>α μάθει ταυτόχρονα να αντιμετωπίζει φοβίες και φαντασιώσεις του υποσυνείδητου.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l-GR" dirty="0"/>
              <a:t>Έτσι, ελαττώνεται το αίσθημα της απειλής που βιώνουν τα παιδιά, σ' έναν κόσμο τρομαχτικό και ανεξέλεγκτο. 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el-GR" dirty="0" smtClean="0"/>
          </a:p>
          <a:p>
            <a:pPr marL="0" indent="0" fontAlgn="auto">
              <a:buFont typeface="Wingdings 2" charset="2"/>
              <a:buNone/>
              <a:defRPr/>
            </a:pPr>
            <a:r>
              <a:rPr lang="el-GR" dirty="0"/>
              <a:t> </a:t>
            </a:r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157155" y="4357690"/>
            <a:ext cx="287337" cy="14446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4956175"/>
            <a:ext cx="2638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4382" y="5013325"/>
            <a:ext cx="3771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3193" y="205145"/>
            <a:ext cx="794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Παιχνίδι και εκπαίδευση</a:t>
            </a:r>
            <a:endParaRPr lang="el-GR" sz="36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000" y="188913"/>
            <a:ext cx="7124700" cy="923925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7F5300"/>
                </a:solidFill>
                <a:cs typeface="Trebuchet MS" pitchFamily="34" charset="0"/>
              </a:rPr>
              <a:t>Εκπαίδευση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3984427"/>
          </a:xfrm>
        </p:spPr>
        <p:txBody>
          <a:bodyPr rtlCol="0">
            <a:normAutofit/>
          </a:bodyPr>
          <a:lstStyle/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Σύμφωνα με μελέτες:</a:t>
            </a:r>
          </a:p>
          <a:p>
            <a:pPr marL="0" indent="0" fontAlgn="auto">
              <a:buNone/>
              <a:defRPr/>
            </a:pPr>
            <a:r>
              <a:rPr lang="el-GR" dirty="0" smtClean="0"/>
              <a:t>στη σχέση παιχνίδι-εκπαίδευση, οι ψυχολόγοι συχνά διαχωρίζουν        το παιχνίδι σε δύο είδη: το </a:t>
            </a:r>
            <a:r>
              <a:rPr lang="el-GR" b="1" dirty="0" smtClean="0"/>
              <a:t>λειτουργικό </a:t>
            </a:r>
            <a:r>
              <a:rPr lang="el-GR" dirty="0" smtClean="0"/>
              <a:t>(χρήση αντικειμένων) και το </a:t>
            </a:r>
            <a:r>
              <a:rPr lang="el-GR" b="1" dirty="0" smtClean="0"/>
              <a:t>υποκριτικό </a:t>
            </a:r>
            <a:r>
              <a:rPr lang="el-GR" dirty="0" smtClean="0"/>
              <a:t>(ενεργοποίηση, ετοιμότητα, κατανόηση κόσμου, καλλιέργεια φαντασίας)</a:t>
            </a:r>
          </a:p>
          <a:p>
            <a:pPr fontAlgn="auto">
              <a:buFont typeface="Wingdings" pitchFamily="2" charset="2"/>
              <a:buChar char="ü"/>
              <a:defRPr/>
            </a:pPr>
            <a:endParaRPr lang="el-GR" b="1" dirty="0"/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888206" y="3356992"/>
            <a:ext cx="360363" cy="144462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508" name="Ορθογώνιο 4"/>
          <p:cNvSpPr>
            <a:spLocks noChangeArrowheads="1"/>
          </p:cNvSpPr>
          <p:nvPr/>
        </p:nvSpPr>
        <p:spPr bwMode="auto">
          <a:xfrm>
            <a:off x="1259632" y="3212976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latin typeface="Verdana" pitchFamily="34" charset="0"/>
              </a:rPr>
              <a:t>Άρα</a:t>
            </a:r>
            <a:r>
              <a:rPr lang="el-GR" dirty="0">
                <a:latin typeface="Verdana" pitchFamily="34" charset="0"/>
              </a:rPr>
              <a:t>: οι διαφορετικοί ρόλοι που επεκτείνουν τη φαντασία και την εξυπνάδα του παιδιού με πολλούς τρόπους παίζουν σημαντικό ρόλο στα παιχνίδια μάθησης. </a:t>
            </a:r>
          </a:p>
        </p:txBody>
      </p:sp>
      <p:pic>
        <p:nvPicPr>
          <p:cNvPr id="1026" name="Picture 2" descr="http://t2.gstatic.com/images?q=tbn:ANd9GcRFxpoE5ahq6Cjf70Px9tCdsMaN34Y9R8PegjDMzkS9Xdqgjwk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3127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a typeface="+mj-ea"/>
              </a:rPr>
              <a:t>“Edutainment“ </a:t>
            </a:r>
            <a:endParaRPr lang="el-GR" dirty="0">
              <a:solidFill>
                <a:schemeClr val="accent4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buFont typeface="Wingdings 2" charset="2"/>
              <a:buNone/>
              <a:defRPr/>
            </a:pPr>
            <a:r>
              <a:rPr lang="el-GR" dirty="0" smtClean="0"/>
              <a:t>Ο όρος “Edutainment“ δημιουργήθηκε για να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περιγράψει παιχνίδια τα οποία έχουν εκπαιδευτικούς στόχους. 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l-GR" dirty="0" smtClean="0"/>
              <a:t>Η κατηγορία αυτή βασίζεται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στην ελκυστική παρουσίαση γραφικών και πληροφοριών.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el-G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Kύριος στόχος: </a:t>
            </a:r>
            <a:r>
              <a:rPr lang="el-GR" dirty="0" smtClean="0"/>
              <a:t>να ενισχύσει τις ικανότητες των μαθητών για 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διερευνητική μάθηση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αλληλεπίδραση με το περιεχόμενο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δοκιμή 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με την επανάληψη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/>
              <a:t>οι μαθητές, χαμένοι στο ίδιο το παιχνίδι, δεν αντιλαμβάνονται πως εμπλέκονται ταυτόχρονα σε μια διαδικασία μάθησης</a:t>
            </a:r>
            <a:endParaRPr lang="el-GR" dirty="0"/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/>
              <a:t>Ευκολότερη απομνημόνευση και εμπέδωση 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260350"/>
            <a:ext cx="7416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3.5 Η </a:t>
            </a:r>
            <a:r>
              <a:rPr lang="el-GR" sz="2400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επίδραση της έλλειψης παιχνιδιού στην ψυχολογία του παιδιού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412875"/>
            <a:ext cx="82804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Το παιχνίδι είναι εξίσου σημαντικό όπως τα τρόφιμα και ο ύπνος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Τα παιδιά πρέπει να μάθουν απ’ το παιχνίδι πώς να λειτουργούν στην κοινωνική τους ζωή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Το παιχνίδι έχει όλα τα χαρακτηριστικά μιας τέλειας παιδαγωγικής διδασκαλίας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Συντελεί στην ανάπτυξη της προσωπικότητας του παιδιού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Παίζοντας ένα παιδί αναπτύσσει όλες τις λειτουργίες και της δεξιότητές του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Μέσω του παιχνιδιού το παιδί  αφομοιώνει τις στάσεις και τις αντιλήψεις που επικρατούν σε μία κοινωνία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Μέσω της αφομοίωσης των πολλαπλών ρόλων τα παιδιά εξελίσσονται σε κοινωνικά όντα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878522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Αποτελέσματα έλλειψης παιχνιδιού: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Οι μαθητές καταλήγουν να εργάζονται περισσότερες ώρες από τους γονείς τους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Τα παιδιά αντί να απολαμβάνουν το παιχνίδι, καταλήγουν παιδιά του καθήκοντος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Οι νέοι δεν μαθαίνουν να σχετίζονται μεταξύ τους και </a:t>
            </a:r>
            <a:r>
              <a:rPr lang="el-GR">
                <a:latin typeface="+mn-lt"/>
              </a:rPr>
              <a:t>δεν </a:t>
            </a:r>
            <a:r>
              <a:rPr lang="el-GR" smtClean="0">
                <a:latin typeface="+mn-lt"/>
              </a:rPr>
              <a:t>αγαπούν τη </a:t>
            </a:r>
            <a:r>
              <a:rPr lang="el-GR" dirty="0">
                <a:latin typeface="+mn-lt"/>
              </a:rPr>
              <a:t>μάθηση και την γνώση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l-GR" dirty="0">
                <a:latin typeface="+mn-lt"/>
              </a:rPr>
              <a:t>Μέσω του παιχνιδιού καλλιεργείται η γνώση και κατακτάται αναπτυξιακά η ωρίμανση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76700"/>
            <a:ext cx="799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4581" name="AutoShape 5" descr="9k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4583" name="AutoShape 7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4585" name="Picture 9" descr="202_1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724276"/>
            <a:ext cx="3739902" cy="28091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2925"/>
            <a:ext cx="2564834" cy="1828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398588"/>
          </a:xfrm>
        </p:spPr>
        <p:txBody>
          <a:bodyPr>
            <a:normAutofit/>
          </a:bodyPr>
          <a:lstStyle/>
          <a:p>
            <a:r>
              <a:rPr lang="el-GR" sz="2400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rebuchet MS" pitchFamily="34" charset="0"/>
              </a:rPr>
              <a:t>3.1 ΤΟ ΠΑΙΧΝΙΔΙ ΣΤΗ ΒΡΕΦΙΚΗ –ΝΗΠΙΑΚΗ ΗΛΙΚΙΑ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03275"/>
            <a:ext cx="8784976" cy="4772864"/>
          </a:xfrm>
        </p:spPr>
        <p:txBody>
          <a:bodyPr rtlCol="0">
            <a:normAutofit/>
          </a:bodyPr>
          <a:lstStyle/>
          <a:p>
            <a:pPr marL="0" indent="0" fontAlgn="auto">
              <a:buNone/>
              <a:defRPr/>
            </a:pPr>
            <a:r>
              <a:rPr lang="el-GR" sz="21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Παιχνίδι</a:t>
            </a:r>
            <a:r>
              <a:rPr lang="el-GR" sz="21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:</a:t>
            </a:r>
            <a:r>
              <a:rPr lang="el-GR" sz="21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>
                <a:latin typeface="Comic Sans MS" pitchFamily="66" charset="0"/>
              </a:rPr>
              <a:t>Το </a:t>
            </a:r>
            <a:r>
              <a:rPr lang="el-GR" dirty="0">
                <a:latin typeface="Comic Sans MS" pitchFamily="66" charset="0"/>
              </a:rPr>
              <a:t>πρώτο αποκλειστικό απόκτημα του παιδιού, υλικό και </a:t>
            </a:r>
            <a:r>
              <a:rPr lang="el-GR" dirty="0" smtClean="0">
                <a:latin typeface="Comic Sans MS" pitchFamily="66" charset="0"/>
              </a:rPr>
              <a:t>συναισθηματικό. 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Φυσική </a:t>
            </a:r>
            <a:r>
              <a:rPr lang="el-GR" dirty="0">
                <a:latin typeface="Comic Sans MS" pitchFamily="66" charset="0"/>
              </a:rPr>
              <a:t>μέθοδος πρόσληψης γνώσεων και απόκτησης </a:t>
            </a:r>
            <a:r>
              <a:rPr lang="el-GR" dirty="0" smtClean="0">
                <a:latin typeface="Comic Sans MS" pitchFamily="66" charset="0"/>
              </a:rPr>
              <a:t>δεξιοτήτων</a:t>
            </a:r>
          </a:p>
          <a:p>
            <a:pPr fontAlgn="auto">
              <a:buFont typeface="Wingdings" pitchFamily="2" charset="2"/>
              <a:buChar char="ü"/>
              <a:defRPr/>
            </a:pPr>
            <a:r>
              <a:rPr lang="el-GR" dirty="0" smtClean="0">
                <a:latin typeface="Comic Sans MS" pitchFamily="66" charset="0"/>
              </a:rPr>
              <a:t> Προαγωγή </a:t>
            </a:r>
            <a:r>
              <a:rPr lang="el-GR" dirty="0">
                <a:latin typeface="Comic Sans MS" pitchFamily="66" charset="0"/>
              </a:rPr>
              <a:t>όλων των σωματικών και ψυχοπνευματικών λειτουργιών</a:t>
            </a:r>
            <a:r>
              <a:rPr lang="el-GR" dirty="0" smtClean="0">
                <a:latin typeface="Comic Sans MS" pitchFamily="66" charset="0"/>
              </a:rPr>
              <a:t>.</a:t>
            </a:r>
          </a:p>
          <a:p>
            <a:pPr fontAlgn="auto">
              <a:buFont typeface="Wingdings 2" charset="2"/>
              <a:buChar char=""/>
              <a:defRPr/>
            </a:pPr>
            <a:endParaRPr lang="el-GR" sz="2100" dirty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21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Κούκλες και λούτρινα ζωάκια-τα αγαπημενα των παιδιών…</a:t>
            </a:r>
            <a:endParaRPr lang="el-GR" sz="21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dirty="0" smtClean="0">
                <a:latin typeface="Comic Sans MS" pitchFamily="66" charset="0"/>
              </a:rPr>
              <a:t>      Συναισθηματικό δέσιμο, όπως </a:t>
            </a:r>
            <a:r>
              <a:rPr lang="el-GR" dirty="0">
                <a:latin typeface="Comic Sans MS" pitchFamily="66" charset="0"/>
              </a:rPr>
              <a:t>γίνεται  με έναν αχώριστο και ξεχωριστό φίλο. </a:t>
            </a:r>
          </a:p>
          <a:p>
            <a:pPr fontAlgn="auto">
              <a:buFont typeface="Wingdings 2" charset="2"/>
              <a:buChar char=""/>
              <a:defRPr/>
            </a:pPr>
            <a:endParaRPr lang="el-GR" dirty="0">
              <a:latin typeface="Comic Sans MS" pitchFamily="66" charset="0"/>
            </a:endParaRPr>
          </a:p>
          <a:p>
            <a:pPr marL="64008" indent="0" fontAlgn="auto">
              <a:buFont typeface="Wingdings 2" charset="2"/>
              <a:buNone/>
              <a:defRPr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2" y="4365104"/>
            <a:ext cx="3096306" cy="170199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040" y="4325511"/>
            <a:ext cx="2562225" cy="17811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2" y="246704"/>
            <a:ext cx="8229600" cy="1400175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967300"/>
                </a:solidFill>
                <a:cs typeface="Trebuchet MS" pitchFamily="34" charset="0"/>
              </a:rPr>
              <a:t>Επιπλέον…</a:t>
            </a:r>
            <a:br>
              <a:rPr lang="el-GR" sz="2800" dirty="0" smtClean="0">
                <a:solidFill>
                  <a:srgbClr val="967300"/>
                </a:solidFill>
                <a:cs typeface="Trebuchet MS" pitchFamily="34" charset="0"/>
              </a:rPr>
            </a:br>
            <a:r>
              <a:rPr lang="el-GR" sz="2800" dirty="0" smtClean="0">
                <a:solidFill>
                  <a:srgbClr val="967300"/>
                </a:solidFill>
                <a:cs typeface="Trebuchet MS" pitchFamily="34" charset="0"/>
              </a:rPr>
              <a:t/>
            </a:r>
            <a:br>
              <a:rPr lang="el-GR" sz="2800" dirty="0" smtClean="0">
                <a:solidFill>
                  <a:srgbClr val="967300"/>
                </a:solidFill>
                <a:cs typeface="Trebuchet MS" pitchFamily="34" charset="0"/>
              </a:rPr>
            </a:br>
            <a:endParaRPr lang="el-GR" sz="2800" dirty="0" smtClean="0">
              <a:solidFill>
                <a:srgbClr val="967300"/>
              </a:solidFill>
              <a:cs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96" y="332656"/>
            <a:ext cx="8977803" cy="6912694"/>
          </a:xfrm>
        </p:spPr>
        <p:txBody>
          <a:bodyPr rtlCol="0">
            <a:normAutofit/>
          </a:bodyPr>
          <a:lstStyle/>
          <a:p>
            <a:pPr marL="0" indent="0" fontAlgn="auto">
              <a:buNone/>
              <a:defRPr/>
            </a:pPr>
            <a:r>
              <a:rPr lang="el-GR" sz="2000" u="sng" dirty="0">
                <a:latin typeface="Comic Sans MS" pitchFamily="66" charset="0"/>
              </a:rPr>
              <a:t>Το αυτοσχέδιο παιχνίδι</a:t>
            </a:r>
            <a:endParaRPr lang="el-GR" sz="2000" dirty="0">
              <a:latin typeface="Comic Sans MS" pitchFamily="66" charset="0"/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Αξιοποίηση  άχρηστων υλικών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dirty="0" smtClean="0">
                <a:latin typeface="Comic Sans MS" pitchFamily="66" charset="0"/>
              </a:rPr>
              <a:t>       Τόνωση αυτοπεποίθησης</a:t>
            </a:r>
            <a:endParaRPr lang="el-GR" sz="1700" dirty="0" smtClean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2000" u="sng" dirty="0" smtClean="0">
                <a:latin typeface="Comic Sans MS" pitchFamily="66" charset="0"/>
              </a:rPr>
              <a:t>Τέχνες        </a:t>
            </a:r>
            <a:endParaRPr lang="el-GR" sz="2000" dirty="0" smtClean="0">
              <a:latin typeface="Comic Sans MS" pitchFamily="66" charset="0"/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Έκφραση  συναισθημάτων μέσω </a:t>
            </a:r>
            <a:r>
              <a:rPr lang="el-GR" sz="1600" dirty="0">
                <a:latin typeface="Comic Sans MS" pitchFamily="66" charset="0"/>
              </a:rPr>
              <a:t>της </a:t>
            </a:r>
            <a:r>
              <a:rPr lang="el-GR" sz="1600" dirty="0" smtClean="0">
                <a:latin typeface="Comic Sans MS" pitchFamily="66" charset="0"/>
              </a:rPr>
              <a:t>ενασχόλησης </a:t>
            </a:r>
            <a:r>
              <a:rPr lang="el-GR" sz="1600" dirty="0">
                <a:latin typeface="Comic Sans MS" pitchFamily="66" charset="0"/>
              </a:rPr>
              <a:t>με διάφορες μορφές τέχνης όπως ο χορός, το τραγούδι και η </a:t>
            </a:r>
            <a:r>
              <a:rPr lang="el-GR" sz="1600" dirty="0" smtClean="0">
                <a:latin typeface="Comic Sans MS" pitchFamily="66" charset="0"/>
              </a:rPr>
              <a:t>ζωγραφική</a:t>
            </a:r>
            <a:endParaRPr lang="el-GR" sz="1600" dirty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2000" u="sng" dirty="0">
                <a:latin typeface="Comic Sans MS" pitchFamily="66" charset="0"/>
              </a:rPr>
              <a:t>Παιχνίδι με την </a:t>
            </a:r>
            <a:r>
              <a:rPr lang="el-GR" sz="2000" u="sng" dirty="0" smtClean="0">
                <a:latin typeface="Comic Sans MS" pitchFamily="66" charset="0"/>
              </a:rPr>
              <a:t>οικογένεια</a:t>
            </a:r>
            <a:endParaRPr lang="el-GR" sz="2000" dirty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 Ομαλή </a:t>
            </a:r>
            <a:r>
              <a:rPr lang="el-GR" sz="1600" dirty="0">
                <a:latin typeface="Comic Sans MS" pitchFamily="66" charset="0"/>
              </a:rPr>
              <a:t>ανάπτυξη της ψυχοσύνθεσης των παιδιών </a:t>
            </a:r>
            <a:endParaRPr lang="el-GR" sz="1600" dirty="0" smtClean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 Συνεργασία παιδιών και γονέων</a:t>
            </a:r>
          </a:p>
          <a:p>
            <a:pPr marL="0" indent="0" fontAlgn="auto">
              <a:buNone/>
              <a:defRPr/>
            </a:pPr>
            <a:r>
              <a:rPr lang="el-GR" sz="2000" u="sng" dirty="0" smtClean="0"/>
              <a:t>Βίαιο-επιθετικό παιχνίδι</a:t>
            </a:r>
            <a:r>
              <a:rPr lang="el-GR" dirty="0" smtClean="0"/>
              <a:t> </a:t>
            </a:r>
          </a:p>
          <a:p>
            <a:pPr marL="64008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Ανάγκη εκδήλωσης της επιθετικότητας του παιδιού </a:t>
            </a:r>
            <a:r>
              <a:rPr lang="el-GR" sz="1600" dirty="0">
                <a:latin typeface="Comic Sans MS" pitchFamily="66" charset="0"/>
              </a:rPr>
              <a:t>στο </a:t>
            </a:r>
            <a:r>
              <a:rPr lang="el-GR" sz="1600" dirty="0" smtClean="0">
                <a:latin typeface="Comic Sans MS" pitchFamily="66" charset="0"/>
              </a:rPr>
              <a:t>παιχνίδι</a:t>
            </a:r>
          </a:p>
          <a:p>
            <a:pPr marL="64008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Τρόπος δραπέτευσης </a:t>
            </a:r>
          </a:p>
          <a:p>
            <a:pPr marL="64008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 Τρόπος </a:t>
            </a:r>
            <a:r>
              <a:rPr lang="el-GR" sz="1600" dirty="0">
                <a:latin typeface="Comic Sans MS" pitchFamily="66" charset="0"/>
              </a:rPr>
              <a:t>έκφρασης </a:t>
            </a:r>
            <a:r>
              <a:rPr lang="el-GR" sz="1600" dirty="0" smtClean="0">
                <a:latin typeface="Comic Sans MS" pitchFamily="66" charset="0"/>
              </a:rPr>
              <a:t>με μεγάλη συναισθηματική αξία.</a:t>
            </a:r>
          </a:p>
          <a:p>
            <a:pPr marL="64008" indent="0" fontAlgn="auto">
              <a:buFont typeface="Wingdings 2" charset="2"/>
              <a:buNone/>
              <a:defRPr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048" y="67322"/>
            <a:ext cx="3096344" cy="1345453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Δεξιό βέλος 5"/>
          <p:cNvSpPr/>
          <p:nvPr/>
        </p:nvSpPr>
        <p:spPr>
          <a:xfrm>
            <a:off x="242616" y="5083471"/>
            <a:ext cx="395536" cy="14401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" y="5437981"/>
            <a:ext cx="42068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9" y="5790704"/>
            <a:ext cx="42068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5" y="3847605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5" y="4280090"/>
            <a:ext cx="4206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5" y="2786859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8" y="1651790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9" y="1988840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3213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Τα πρώτα χρόνια…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8" y="908721"/>
            <a:ext cx="8896350" cy="5688930"/>
          </a:xfrm>
        </p:spPr>
        <p:txBody>
          <a:bodyPr rtlCol="0">
            <a:noAutofit/>
          </a:bodyPr>
          <a:lstStyle/>
          <a:p>
            <a:pPr marL="0" indent="0" fontAlgn="auto">
              <a:buNone/>
              <a:defRPr/>
            </a:pPr>
            <a:r>
              <a:rPr lang="el-GR" sz="2100" u="sng" dirty="0">
                <a:latin typeface="Comic Sans MS" pitchFamily="66" charset="0"/>
              </a:rPr>
              <a:t>Το βρέφος στην ηλικία των 0-12 μηνών</a:t>
            </a:r>
            <a:endParaRPr lang="el-GR" sz="2100" dirty="0">
              <a:latin typeface="Comic Sans MS" pitchFamily="66" charset="0"/>
            </a:endParaRPr>
          </a:p>
          <a:p>
            <a:pPr fontAlgn="auto">
              <a:buFont typeface="Wingdings" pitchFamily="2" charset="2"/>
              <a:buChar char="v"/>
              <a:defRPr/>
            </a:pPr>
            <a:r>
              <a:rPr lang="el-GR" sz="1600" dirty="0" smtClean="0">
                <a:latin typeface="Comic Sans MS" pitchFamily="66" charset="0"/>
              </a:rPr>
              <a:t> Εξερεύνηση μέσα από </a:t>
            </a:r>
            <a:r>
              <a:rPr lang="el-GR" sz="1600" dirty="0">
                <a:latin typeface="Comic Sans MS" pitchFamily="66" charset="0"/>
              </a:rPr>
              <a:t>τις </a:t>
            </a:r>
            <a:r>
              <a:rPr lang="el-GR" sz="1600" dirty="0" smtClean="0">
                <a:latin typeface="Comic Sans MS" pitchFamily="66" charset="0"/>
              </a:rPr>
              <a:t>αισθήσεις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l-GR" sz="1600" dirty="0" smtClean="0">
                <a:latin typeface="Comic Sans MS" pitchFamily="66" charset="0"/>
              </a:rPr>
              <a:t> Τα </a:t>
            </a:r>
            <a:r>
              <a:rPr lang="el-GR" sz="1600" dirty="0">
                <a:latin typeface="Comic Sans MS" pitchFamily="66" charset="0"/>
              </a:rPr>
              <a:t>παιχνίδια που χαρακτηρίζουν την ηλικία αυτή του παιδιού, το βοηθούν να κατανοήσει το κόσμο γύρω του και ικανοποιούν τη συναισθηματικότητα και τη δημιουργικότητα του στα πρώτα στάδια της ζωής του</a:t>
            </a:r>
            <a:r>
              <a:rPr lang="el-GR" sz="1600" dirty="0" smtClean="0">
                <a:latin typeface="Comic Sans MS" pitchFamily="66" charset="0"/>
              </a:rPr>
              <a:t>.</a:t>
            </a:r>
          </a:p>
          <a:p>
            <a:pPr marL="0" indent="0" fontAlgn="auto">
              <a:buNone/>
              <a:defRPr/>
            </a:pPr>
            <a:r>
              <a:rPr lang="el-GR" sz="2100" u="sng" dirty="0" smtClean="0">
                <a:latin typeface="Comic Sans MS" pitchFamily="66" charset="0"/>
              </a:rPr>
              <a:t>1-3 </a:t>
            </a:r>
            <a:r>
              <a:rPr lang="el-GR" sz="2100" u="sng" dirty="0">
                <a:latin typeface="Comic Sans MS" pitchFamily="66" charset="0"/>
              </a:rPr>
              <a:t>ετών </a:t>
            </a:r>
            <a:endParaRPr lang="el-GR" sz="2100" dirty="0" smtClean="0">
              <a:latin typeface="Comic Sans MS" pitchFamily="66" charset="0"/>
            </a:endParaRPr>
          </a:p>
          <a:p>
            <a:pPr fontAlgn="auto">
              <a:buFont typeface="Wingdings" pitchFamily="2" charset="2"/>
              <a:buChar char="v"/>
              <a:defRPr/>
            </a:pPr>
            <a:r>
              <a:rPr lang="el-GR" sz="1600" dirty="0" smtClean="0">
                <a:latin typeface="Comic Sans MS" pitchFamily="66" charset="0"/>
              </a:rPr>
              <a:t> Παιχνίδια κίνησης </a:t>
            </a:r>
          </a:p>
          <a:p>
            <a:pPr fontAlgn="auto">
              <a:buFont typeface="Wingdings" pitchFamily="2" charset="2"/>
              <a:buChar char="v"/>
              <a:defRPr/>
            </a:pPr>
            <a:r>
              <a:rPr lang="el-GR" sz="1600" dirty="0" smtClean="0">
                <a:latin typeface="Comic Sans MS" pitchFamily="66" charset="0"/>
              </a:rPr>
              <a:t> Παιχνίδια </a:t>
            </a:r>
            <a:r>
              <a:rPr lang="el-GR" sz="1600" dirty="0">
                <a:latin typeface="Comic Sans MS" pitchFamily="66" charset="0"/>
              </a:rPr>
              <a:t>που προσφέρουν ευχαρίστηση στο παιδί</a:t>
            </a:r>
            <a:r>
              <a:rPr lang="el-GR" sz="1600" dirty="0" smtClean="0">
                <a:latin typeface="Comic Sans MS" pitchFamily="66" charset="0"/>
              </a:rPr>
              <a:t>. 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el-GR" dirty="0" smtClean="0">
              <a:latin typeface="Comic Sans MS" pitchFamily="66" charset="0"/>
            </a:endParaRPr>
          </a:p>
          <a:p>
            <a:pPr marL="0" indent="0" fontAlgn="auto">
              <a:buNone/>
              <a:defRPr/>
            </a:pPr>
            <a:r>
              <a:rPr lang="el-GR" sz="2100" u="sng" dirty="0" smtClean="0">
                <a:latin typeface="Comic Sans MS" pitchFamily="66" charset="0"/>
              </a:rPr>
              <a:t>3-5 ετών</a:t>
            </a:r>
            <a:endParaRPr lang="el-GR" sz="2100" dirty="0">
              <a:latin typeface="Comic Sans MS" pitchFamily="66" charset="0"/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sz="1600" dirty="0" smtClean="0">
                <a:latin typeface="Comic Sans MS" pitchFamily="66" charset="0"/>
              </a:rPr>
              <a:t>       Ο </a:t>
            </a:r>
            <a:r>
              <a:rPr lang="el-GR" sz="1600" dirty="0">
                <a:latin typeface="Comic Sans MS" pitchFamily="66" charset="0"/>
              </a:rPr>
              <a:t>σκοπός του παιχνιδιού </a:t>
            </a:r>
            <a:r>
              <a:rPr lang="el-GR" sz="1600" dirty="0" smtClean="0">
                <a:latin typeface="Comic Sans MS" pitchFamily="66" charset="0"/>
              </a:rPr>
              <a:t>: η </a:t>
            </a:r>
            <a:r>
              <a:rPr lang="el-GR" sz="1600" dirty="0">
                <a:latin typeface="Comic Sans MS" pitchFamily="66" charset="0"/>
              </a:rPr>
              <a:t>κίνηση, το παιχνίδι ρόλων, η μίμηση, οι κατασκευές και η </a:t>
            </a:r>
            <a:r>
              <a:rPr lang="el-GR" sz="1600" dirty="0" smtClean="0">
                <a:latin typeface="Comic Sans MS" pitchFamily="66" charset="0"/>
              </a:rPr>
              <a:t>προσαρμογή </a:t>
            </a:r>
            <a:r>
              <a:rPr lang="el-GR" sz="1600" dirty="0">
                <a:latin typeface="Comic Sans MS" pitchFamily="66" charset="0"/>
              </a:rPr>
              <a:t>στην κοινωνία και η κοινωνική συμπεριφορά. </a:t>
            </a:r>
          </a:p>
        </p:txBody>
      </p:sp>
      <p:sp>
        <p:nvSpPr>
          <p:cNvPr id="18435" name="AutoShape 2" descr="data:image/jpeg;base64,/9j/4AAQSkZJRgABAQAAAQABAAD/2wCEAAkGBhQSEBQUEhQUFBQVFBQVFBQUFBUUFBQUFBUVFRQUFRUXHiYeFxkjHBUUHy8gJCcpLCwsFR4xNTAqNSYrLCkBCQoKDgwOGg8PGiwdHyQsKSwvKS0sLSwpLC4sLCwpKSwsKSksKSksLCksLCwsKSwpKSwsLDQsKSwsKSwsLCkpLP/AABEIALQBFwMBIgACEQEDEQH/xAAbAAABBQEBAAAAAAAAAAAAAAACAAEDBAUHBv/EAEoQAAEDAQMGBg4IBQMFAAAAAAEAAgMRBBIhBQYTMVFhIkFxgZGhBxQkMlJicnOCkrHR0vAjU5OisrPB4RUzQkODJWPCNFSjw+L/xAAaAQACAwEBAAAAAAAAAAAAAAACAwABBAUG/8QAPREAAgECAwMJBgMGBwAAAAAAAAECAxEEITESQWEFE1FxgZGhotEiYnKxweEU4vAyQlJTgsIVIyWSstLx/9oADAMBAAIRAxEAPwDh95K8leSvKgrivJ7ya8nvqF34ivpaRK+nv7lC78RaRPpUhJuTiTcqDT4+AtNuTifcnEu5EJdyHsGL4vAHtjciFq3IxaPFRC0+L1oX1DV8XgR9t7k4te5TC1+L1o22zxB0oX1eI1X/AI/KQdu+KUu3fFKs9veJ1ohb/E60N/d8RqT/AJnlK3b3ilOLf4pVoZQ/2+tEMoeJ1hV/T4jUn/M8pT7f8Updv+KVdGUPE6wn7f8AE6x7lV/d8QlF/wA3ylIZQHglMbYDhdJqr/b48DrHuSGUB4HWFL+74hOD0dXykNkidThCmzapXQp/4h4h6Qh7fHgnpCB7Td7DYqlGKW1fsfoCYkDokRtw8E9IQOto8E9IRLaFSdPp+ZGY0BYjdax4J6lGbSNhTFczylDpBLVDIFKZ9xUUj6pkbmSo4tZAhJPRKiIRYZNRFRJQlgaJJ0lZViFJFRPTcrE7ICSOm5Pd3FS5NlgJVUl3cU4aNhUuEoMAFOHKQRjYUTYh4LkN0NVOX6uRXgiDgp2wN8BymjsjT/bf886BzSHwoVHpbx9CmHhEHjatAWFv1T/nnUseT2H+zJ886W6sf1Y1wwVZ715vQzBINqISN2rV/h0f1MnzzqRuSo/qZfnnQOtDj4GqPJ9d6OPm9DIEjdqISt2rYZkqM/2Jfn0lIcjxD+xKfnykLrw4+A9cm4jpj5vQxNK3aEWlbtWz/B4vqZvn0kQyNF9RN886Hn4cfAZ/h2J6Y+b0MXSt2hLSt2hbZyNCP7E3z6SX8Fh+pn+edTnocfAL8Bifc83oYolbtCWlbtC3DkKGn8qfr96YZEhP9mfoPvVc9T4+Bf4DE+55vQw9I3aExe3aFuNyFCa/RT9BQfwSH6ufoKvnocQHgMR7ne/QxC9u0IC4bQto5Gh+rtHqn3KI5Iir3k/qH3IlWhxESwNf3e9+hjlw2hASNq05rBC3WJmjaWkD2Iv4JGQC0uI2ggj2JnOxWtzI8FWk2lst9ZkEhMVpvyM3a7qVSeyhlKVxTI1IvQyVMLVhnJIhDU9FJGyqlfFQKORcaTauVaJqKUtQEIkxTjYAhMiISRC9khqnqmCIIhCFVOknVBpCCIVTBEELGRQ4J+QpGk7R0IQFKwIGzVTjckYXbR0KzG5/hD1f3UUTFcjYs85HXw9G/T3sdj5PCb6v7qdhk8JvqfulHGupZrZlWYwMfIzSOcKm8SANwDSNnGkXu7Kx05RhRhtzcuxv1OZsfJ4TfUPvUsZl8Jvqfuu1QZnWQarPHzhxHWSoMpZhWWWN+jjET6EscytL3EC0mlCgdOXAGnylhlJKW2uN36nJY9KcGuZXyDX8SK9KMCW1GsFhHVeUro6Gmvkr0YhXrHbXmjCxk1SGtbI0uNSaANcCHtx4gQs+p6OVJRW0rvtfr6FKWZ9ABdrhV11xrhqArgBz6uZAZJeJzPUPxLs0WZlla0NMEZIABOJqeM1JJ11414HPnITbPafo23Y5GBzQNQIweBz0PpJjpOKucrCco4fE1OaipJ8Xr4nmRLLtZ6h+JGwy3SbzMKV4B48B/VuUjIl1PI2aNldZYi6EEviic4kuqXFodU47SVI09odjsVRwiTkm7vc/ucmE0u2P1D8SLTy8Zj1U7x3Fq/qW3nTkcWe1PY0UYaPZ5LhgKnYQRzKbM3IQtNpDXisbGl8mJFRS60VGIq4jmBU2M7DXVoKjz+drX1frqYVntUocKCNwPBLSx/CqRgKOqDUDEI7YKPLWStoCRV0RcB6THm9sqBjSoXSstZp2aGzTSxR3ZGRvLXX3mhukE4kitCV5HMnI0dotLmStvNETnUqW4hzADwTXjKjpWdjJSxlCrTnWW0lHXPP5nmrRFMBeDonMrS80OIBOoEXqtOB1galSkml4tH6rviXamZi2UXqRGjhdIvyUIqDQ47QDygKCTsfWOhOiNNf8yTi9JEqL4GP/ABbCvJ7f6/qOKttjr4ZI1tHYNcK0r4LgdqgksmilbQUjlqKcQeBXDl2K7bDV0fnYwAMBrTZUZw4fOH8DvcpGWeW9M0Ymi03ndpxs96u7NFOaJZtqivEU31WxaGqkxvCptBTqcrZmPE4dSey95Xis9Ao7SxauhoFTtrUUZ3YFfC7FMyy1RkKd4UJWtM8/UjYAhJO4JIzMyunCZOEZlQ6cJk6oNBBEEIRNQsdEkaFMwKJqnjCXI3UUWIQrsbVWhCusCxzZ6LCQyJo2LtGQMLGymsRu6g5caiau0ZCA7TbTVoj03TXrQU9WM5UWzRj1nMcnZalbKxzpZS1r2FwvuNQHAkUrjhVe3yn2TGios0ZJ4nyYAbCGDE85HIsjse9q1kbaREXuMQjErQ6tbwIbUEVqW9S6NHm1Zq/9PD9k33Kqak1kwOUsRhadbZrUm7diej7bHEjiTXWcenFeo7HmSdNbWuI4MIMp8oYR/eIPoleenjo9wGADnAbgCV1LsW5LuWaSUjGV9B5EdR+Iv6FVON5G/lfFczhJNavJdv2uejlna18bCeFJfuDbcbed1LAz/wAnMdZtI5hfonVo19whr6NdjddhW6dXEsPO3LjhlRjmg3bMWjUcTW9L0h130V0K22Js0L2HFsjC2u5wwPWCtH7V0eP2JYOVGs9+b79MvdaOKM7XPFOz0o5RyUpH7V2DI8Q7WgpX+TFSooSNG2lQCQDzlcafZi1xa4Uc0lp5QSD7F2nIbe5YPMw/gagpnV5ddoQaeV2eR7JWSaxRzAd4bjvJdi08zh95aPY9yNorIHuHCmN/0BhGPxO9Na4hZbbIWu72QFrqcTmuoabw5quTWlsT4YgKGQlrQNQZHGXE81GjnRbOdzkzxk3hvwu9N36ln87vsM7O2LuC0+ad+i8N2MY62yTzDvzI17/PMf6faPN/qF4rsXw91S+ZP5jFUl7SNeCn/p1br9DT7JUsjLPFo3PaTKalhcDQMdrLcaYrmrprQ83b0zi4UoXPJcBrGJxAXb8tZYiswZpS4Xy4C6K940vcTjgAASub5952xWpkbIDJgXF95t0EGlG68cRWmrAJdVb7nQ5ExFRxjSVK6z9vdv4cLaniLZEGmJtQXaZpcRiBrFLw18dSMOVQ5Tb9JD5bvy3Ipu+i8632FFlL+bB5Un5TlnWq6n8mdvELOXXD/kinaFUhiq/kaT+ivTtVSLvx5Lk2DyF14LbV+lfMsyUWfb3BW55dazbS3BHTWYjG1PYaRSeoSpnqErejydXUBySTkkZlepWThMnTDGhwiTJwqDQ4RtQhE1Cx8SVqnjKgYrEaVI30dS3AFejCowLQiWKoemwauixGF2XNltbIwbWOHTeAXG4yvZ5v56SwxNjuRvDdRdIIzSuo1OOtKpyUXmaOUcNOvRSp6p9Nizk7seWpssbjoqNexxpJjRrgThTHUurRmrudc4b2RZeKCI8k7T0AKvb+yVaHMLGxthccC4FznDya4A78U2EoR0OPjMHj8bJc4o5dDW/tbPNOiLpnNaMXSOAGvEuoBvxXb4mx2OygE0ZDGASBibooaDjJPWVxjIFrEVoikLbwY8OINf6ca6tY18oC9TlnP988YZoWBpILg4mQOpiG4gcdDUY4DUiptK7NHK2FrYmpTpxXsrV3/W75npB2S7LTvZvUb8a28j5ZjtMekirQOukOFHA0BxFdhC5E+eB9OA6J3GYzpGH0JCHDi/rPItjN/OB1iDywNmY+7xubRza0qCKgkV1ihpgTQolPpOfieSKap/5Kal0N/XTxFnxk3R2x5phIBIOfB3WD0ro2Rh3NB5qL8DVzfL2XnW5zAIQ0sDu9Jebpp32AoAQMd69DZM75GRRtEAeGsa0vbKLgucCl/vb3BqcaYjE61E1dg4yhWqYelBr2lrmuzfwJOx9lGumhPE4yt5HGj+u6fSRi36bLEdCCyNr2tp5EgefWBHoheUsjpLPIZYXNfdDwXMIdRrgQS5oNW0qDU4VAxIxQ5GysbPMyWl+4CKE0wderwsfCJUT0HVMEpTqVYZ7UbJcWrP6d7Ok53trYZvJH4mryfY3gu2iXfF/zarGUM/HvhIEWjc67dJcH1Fakhjm4toKV1Y8tKlgz/dG4mSNrhdpwQ2N1a8ZAxG5G5R2k7mOhhcTHCzo7Gr6Vw7PE3s+ckzTtjbCC4Umv8INFTHSMmpFeFTkXOrVmPaY2SufFg1l4EFp1OaXEY1FGhy9jJ2VGf9u/1x8Kz7b2TWytdGLO6rwWAulFOELuNG14+JKnsPO5rwC5Rw0VCNNWXV03/iOYy9/D51v4XJ8o/wA6D/L+X+6ltsbRJAWElplwqKOFGPwcNuIxGvdiBFlH+fDyTfgHvWT95dT+TPRVpbTk/eh84kNoCpseGkk+AacpIVy0KgIL0gB1BpJ5kcNC699pW1E6ImpI1qtawrzZ9YGpUbY79U6F7mDEKKg7GbIFCVPIoCtsTy9XUBySRSTDKysnCYIgmGNCRIUQVBocI2oAjahY6JKxTxquxTxpUjoUWXoFfiKzoSr8RWKoelwbLTF0rMXN2CSzCSSNsjnFw4eIaGmgAGrirVc0jK65mAO4mcr6+u79kumryzH8qVJRw14u2a07TROSrAx1HR2VrtjtGD0OU9qzQsk0dBFGyo4MkQukVGDgW4OGrA1C5tnu7u+X/H+UxdTzef3JZ/MQ/ltTYtNtWOFjKNXDUadeNSV5Weryyv0njsx8nRdtzWe0Rse4Atbex4UTuFdFBrHC9ELWz/zahjs7ZYY2x3HBr7gpVj8ATTY670leUteVdBlaSXiZank+ReLZOlpcurZWsgns8sQP8yMhp3kVaemhRRs00FjqlShiaWIbezJJtXy6H4HFWfPzzLqGbGasIssbpY2ufI284ur3r8WtpWlKXTy4rm+QbCZ7VFCQeE8B44w0VMnJRod0Lq2eWVNBYpCMC4CJlOIvww5G3jzKoWzY/lipNzp4em7OT+y+vceFyYIp8oNjDR2u6VxEYqGuDWvLScanUCKnCtBRe6dmvZBiYY9lSXCnPewXPMyZa2+Ab38QwpFIV0POqwvnsr44wC8llASGige1xxOGodSuOauZOUtqGIhSU3FWV3fi1d6dpLHmzZKhzY2AtNQ4PdUGuBBDsF5HPSCGzyxNs4ayrXF101Na0AqaluAdqp1LOOY9rxGhbyX4vfivP944tNBQka9RFQW78a4qnLgacHg1zm0q/OW3a/VnSs0c3oJ7K2SVl97nyVcXPqaOLRqOwLYOZVj+pHrSfEq+YjqWCPlk1Y1+kcue56ukNttF1rqXxi1hxo1oFSBimOcVFZHNpUq2KxdSnGq4JN73udrao93bux1Y3iga+M44te405n1C5RbrEbPaZIyamJ0grxG6CWmnRgut5nEjJ8AIINx2BFDi9+1cuzola612stxOkdjXg3bwY6mGutByVSqtrJo6vI1Wtz1SjUk5pXWfXa55mU/Swed9kb0VvPdEXkTexijmP0sHnHflPSt7+6IvIm/9azb11P6nbr/tS+OHziBaXa1SDqO9H/kFYtTlQ0ovcrf1CZBZCcRUUZosOkFFRtj0UhwPKqU8i0U4ZnLxeI9mxHIVASjcVGVrSPPVJXYJSTJIzNchThMnCMyodOmTqgwgiCAIgqY6LJWlTsKrtKlYUpo2UpF2Eq/E5ZcTlbjnFDrw3Hq2rLONzvYWso6mjG5dW7HMncn+R/8AxXI4nrqXY0f3M7dIfwtSYK0jbj5beGfWjz2ex/1Cb/H+UxdRzed3JZ/MQ/ltXmMs5ji0Tul0xbeu8HR3qXWhuu8NnWvU5Pg0cUcda3GMZWlK3WhtacWpFCLUmzm4/EU6uGpU4vOKV9eixybOT/rbSf8Afl/GV1PMXK2msUdTwoxonehQN+4WLkuWpg60zOaah00pBGogvcQQvVdjDKl2WSEnCRt9vlM76nK0k+gghL2zq8q4TnMBFpZxSfhZ+vYeqyHm/oso2qalGkDR7KzcOSnIWkeksDso5WrLFCDgxpkd5T8GjmaK+mvfabDHV81PIuI5bylp7RLLxPeS3cwYMHqgBMqNRVjlckU5YrFc9U/cil4WX1fWbWYT+74cPrDXGo+ifhrp1Lo+ceWjZrO6YNDyHMAaSQDecAdS5hmI/wD1CH/J+VIulZxZM7as7og65UsdeLb1LrgdVR7VKb9l2L5XhD8dT5z9m0b9W078e48uOypJ9RH9o73Lx0894l2oucXUPjEk0PTs516k9jJ3/cN+yd8S87nHkQ2SRsZeH3mB4IaW/wBThShJ8FBJy3nUwX4FT2cM838W7rOn5lTAWCCpxOkprx+lk9yhyh2Q7PDI+J+lvMddddYC2o10N5DmY7uCDyXnplkXMc55K220eek/EUUpOKVjj4Tk+ni8XVjUvZOT8x1PKmVJZrFpbH3z23m3xR93Gt0VIv4YV9q5DE8kknvaEONMOFtoNdaHmXV82DSw2fzTf1XKc4pO6Zmgm62WQNFcAA84AcSXV0TOjyOlCdWilo9d+tv/ADtMqX+dCNj36sRhE/jCHKD+6Y/Il6y1Rvf9NDyyfluQWx3dDPNv/E1VFZrqf1NeInnP44f2A2vEEKlM7hjk/UK1MVl259CN4/VPpK+Rz8bVUfa6g7RaqiipvcmLkJK1RjY4Vau6juxnFASncUCajFJjJJkkQojTpsE+CIzjhOhwT4KBJhJwhw3Jxd3Kg0yRqlaVALu5G25uQNGiErdHeWmFWonqgzR+Kp2aHju9KTKPWdGhXcd67/saTHLXyRl6az10Ly2usUBB2G64EV3rzzDZ/E5z+6lZ2ttj6T71mcevuOxTxN1Z7DXGX5T2TM/bZ9b/AOOP4UrTnfapWFj5nXTgQ0NZUbCWgEjcvJjtbjMfrfupWGy7Y/W/dKafHu+5spzop32af+5f9TTBVmw218MjZIzde01BpWmFDgRQ4EhY7HWTbF6/7oq2TbF6/wC6Xs9fd9ze8YpKz2Gvj/Kevnz6tb2OY6QUcC0kRsaaOFDQgYYYLBqqDjZOMxfae5yImyHji9f/AOlGm9b933ApV6dK6pxpx6pW/tNfJuUnwStljNHtrQkAjEFpwO4lbo7I9r4zGf8AGP0K8We1Ka4vtD8Satkprjp5w/ErV1pfu+4FaVGs9qpGm30uX5T2x7I9r/2vs/3WTlTLElqkEkxHBaG8FoaKAk0A4yST07F54GyU1x084fiTntTbF9qfiUd3rfu+4EHRpPapxpxfTtflPX2DPi0QxtjjEd1oIaCypoXF1K1xxKxbVI573SSYF7i40FCS41NG8Qx5FlF1k2x/an23kJ7U8KP7U+28qzet+77hxq06bcqagm9XtZvynr7Ln9aIo2xsbHdY0NbVriaDVU3sSvNW61GRznnvnOc53Fi4kkjcqTnWWuuP7Q/EoHdqjEFn2h+JHZvW/d9xHPU6TbgoJvX2/wAoYdWZnih5duBbdFec9SC1OraBuiNed1P0TC2xMFI6GuprBUk836lRRtOLnd87XTUABg2qao7+FjBUqqbsne8lJ20VkrZ9i8QpHrLtzuEORXXPWdazwhyLRSWZzsbUvFkZKaqElKq0WOQ5CJQp6piiQtsYpJklYu4NU6CicnFXYVtBVRBA5EFQaeYQTgoHakzRqwUsFtWdicEKRpVaMY8WtK9Qk9KFxGRq2V2XWvCnikHFTqWcTwBze1SgAPbTfuS3A1QrtNdniakcgqrMUo4qc1NayIXcN3I1BDMWFx/pLiDuPEUl0rm+njdi11vfgb7JWkVwptwojZamHUWnnaViRP7n9F36pzQaKjG0q3HUa82vnS3RRujyjJJOy0Tfb3m+JBu6EYeNg6As9kyMSrO4HWjikXrw2DoC8zZLEZCXvOGkDXbSSceQVI6VstkVaPCNw8dzuiSv6J1JuCdt9jDjYwrzg5aR2nbp0tcl7QhBpcHFjV3GSNu5T2CBjJHhrQOCw7cav1V5Aqk0vvHotJ9vtUlll4Tq67rB+I/qhkpbLzYyEqMakbQimnuSW5mreFdQ6AmLxroOgKqZUJkSNk6LxES1pBsb0CqEuGwdAVVsqYyItgTLERJ3EbB0BQvI2DoChdIoXSpkYGOpiESvlUEkij0mCie9PjA5tWvcT3KjaXYjkVhzlTlwK0QRysRO8RqpVTVSqmmG4iUkxSVlXEkmTqAgpUTJIgLhUToOdPzqi7hJwh50udUEmEGogOtBzpxyqg010El0UojY0DUoRy+xEK7fYqsMTXQWGHEnajoKEU1qrU7eoIgTt6gg2R6qcC4ylLvFSlOVKOBgIIGI1YkqqCfC6gjDjt6gh2X0jVNZXjp1F8SIxIs4OPhdQRBzvC6gl82aViX0fL1NBr1AyerTvvn7xp7VXvO8L7oQiM+FxU1DUrUESWIk3kvl6lgyVrXjNObCvsKnsz8XHeB0NHvVO4fC+6EmgjU7jr3oUcVYtV3dOz8OPHiaemQ6RUL7vC+6E153hfdCDmxrxT6H4epe0iEyGu5Ui93hfdCEvd4X3Vapi5Ylvc/D1LjpFG6RVS93hdSEudt6kagJlXb3fImDkDnqGp29SEk7epMUTO6r6CRxVeY48yIk7epRP1o4ozVZ3Q6SFOEQi46SYpKEEnTJKEIkQKFJGZw7qe6gBRByoYmh7oSoEk4VBWTGuJ7qdJQvZQgwJ9GEye8qCVugVwJxGExkoonPqpZkcorcSPcBq9qiDkySKwhyuyxGWnb0qTRDf0qmpGTEIXF7h8Ksf3kWhEN/SUtEN/SVG2YJ7x5PagszQnB6IJzGjbyAlCIt5G6qcYJ7yl2XsxeqGDANdeWpRaMb+kpryauxTMu0VuC0Y2npKWjG09JQ30znqZlXiPc3npQPIHGelA+fYoqo1F7zPOrHSKCMnL0o2vB29KhSRWEKbTLF3l6VG/Wha+idzqqrBuaayEiCEJwoUh0ySRULuJJJJQhGkkkiEjhGAnSVMZAYp06SoJaiSSSVBCTJ0lZGA9qBJJWhM9RJJJKwRJwmSUIWGsCeqZJLNtrLIKqVUkkIYkkklZAXFBIyiSSJCZq6ZEkkkjMokkklCDtCJwxSSVBrQScJJKgkJMU6ShbEkkkoUf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Verdana" pitchFamily="34" charset="0"/>
            </a:endParaRPr>
          </a:p>
        </p:txBody>
      </p:sp>
      <p:sp>
        <p:nvSpPr>
          <p:cNvPr id="18436" name="AutoShape 4" descr="data:image/jpeg;base64,/9j/4AAQSkZJRgABAQAAAQABAAD/2wCEAAkGBhQSEBQUEhQUFBQVFBQVFBQUFBUUFBQUFBUVFRQUFRUXHiYeFxkjHBUUHy8gJCcpLCwsFR4xNTAqNSYrLCkBCQoKDgwOGg8PGiwdHyQsKSwvKS0sLSwpLC4sLCwpKSwsKSksKSksLCksLCwsKSwpKSwsLDQsKSwsKSwsLCkpLP/AABEIALQBFwMBIgACEQEDEQH/xAAbAAABBQEBAAAAAAAAAAAAAAACAAEDBAUHBv/EAEoQAAEDAQMGBg4IBQMFAAAAAAEAAgMRBBIhBQYTMVFhIkFxgZGhBxQkMlJicnOCkrHR0vAjU5OisrPB4RUzQkODJWPCNFSjw+L/xAAaAQACAwEBAAAAAAAAAAAAAAACAwABBAUG/8QAPREAAgECAwMJBgMGBwAAAAAAAAECAxEEITESQWEFE1FxgZGhotEiYnKxweEU4vAyQlJTgsIVIyWSstLx/9oADAMBAAIRAxEAPwDh95K8leSvKgrivJ7ya8nvqF34ivpaRK+nv7lC78RaRPpUhJuTiTcqDT4+AtNuTifcnEu5EJdyHsGL4vAHtjciFq3IxaPFRC0+L1oX1DV8XgR9t7k4te5TC1+L1o22zxB0oX1eI1X/AI/KQdu+KUu3fFKs9veJ1ohb/E60N/d8RqT/AJnlK3b3ilOLf4pVoZQ/2+tEMoeJ1hV/T4jUn/M8pT7f8Updv+KVdGUPE6wn7f8AE6x7lV/d8QlF/wA3ylIZQHglMbYDhdJqr/b48DrHuSGUB4HWFL+74hOD0dXykNkidThCmzapXQp/4h4h6Qh7fHgnpCB7Td7DYqlGKW1fsfoCYkDokRtw8E9IQOto8E9IRLaFSdPp+ZGY0BYjdax4J6lGbSNhTFczylDpBLVDIFKZ9xUUj6pkbmSo4tZAhJPRKiIRYZNRFRJQlgaJJ0lZViFJFRPTcrE7ICSOm5Pd3FS5NlgJVUl3cU4aNhUuEoMAFOHKQRjYUTYh4LkN0NVOX6uRXgiDgp2wN8BymjsjT/bf886BzSHwoVHpbx9CmHhEHjatAWFv1T/nnUseT2H+zJ886W6sf1Y1wwVZ715vQzBINqISN2rV/h0f1MnzzqRuSo/qZfnnQOtDj4GqPJ9d6OPm9DIEjdqISt2rYZkqM/2Jfn0lIcjxD+xKfnykLrw4+A9cm4jpj5vQxNK3aEWlbtWz/B4vqZvn0kQyNF9RN886Hn4cfAZ/h2J6Y+b0MXSt2hLSt2hbZyNCP7E3z6SX8Fh+pn+edTnocfAL8Bifc83oYolbtCWlbtC3DkKGn8qfr96YZEhP9mfoPvVc9T4+Bf4DE+55vQw9I3aExe3aFuNyFCa/RT9BQfwSH6ufoKvnocQHgMR7ne/QxC9u0IC4bQto5Gh+rtHqn3KI5Iir3k/qH3IlWhxESwNf3e9+hjlw2hASNq05rBC3WJmjaWkD2Iv4JGQC0uI2ggj2JnOxWtzI8FWk2lst9ZkEhMVpvyM3a7qVSeyhlKVxTI1IvQyVMLVhnJIhDU9FJGyqlfFQKORcaTauVaJqKUtQEIkxTjYAhMiISRC9khqnqmCIIhCFVOknVBpCCIVTBEELGRQ4J+QpGk7R0IQFKwIGzVTjckYXbR0KzG5/hD1f3UUTFcjYs85HXw9G/T3sdj5PCb6v7qdhk8JvqfulHGupZrZlWYwMfIzSOcKm8SANwDSNnGkXu7Kx05RhRhtzcuxv1OZsfJ4TfUPvUsZl8Jvqfuu1QZnWQarPHzhxHWSoMpZhWWWN+jjET6EscytL3EC0mlCgdOXAGnylhlJKW2uN36nJY9KcGuZXyDX8SK9KMCW1GsFhHVeUro6Gmvkr0YhXrHbXmjCxk1SGtbI0uNSaANcCHtx4gQs+p6OVJRW0rvtfr6FKWZ9ABdrhV11xrhqArgBz6uZAZJeJzPUPxLs0WZlla0NMEZIABOJqeM1JJ11414HPnITbPafo23Y5GBzQNQIweBz0PpJjpOKucrCco4fE1OaipJ8Xr4nmRLLtZ6h+JGwy3SbzMKV4B48B/VuUjIl1PI2aNldZYi6EEviic4kuqXFodU47SVI09odjsVRwiTkm7vc/ucmE0u2P1D8SLTy8Zj1U7x3Fq/qW3nTkcWe1PY0UYaPZ5LhgKnYQRzKbM3IQtNpDXisbGl8mJFRS60VGIq4jmBU2M7DXVoKjz+drX1frqYVntUocKCNwPBLSx/CqRgKOqDUDEI7YKPLWStoCRV0RcB6THm9sqBjSoXSstZp2aGzTSxR3ZGRvLXX3mhukE4kitCV5HMnI0dotLmStvNETnUqW4hzADwTXjKjpWdjJSxlCrTnWW0lHXPP5nmrRFMBeDonMrS80OIBOoEXqtOB1galSkml4tH6rviXamZi2UXqRGjhdIvyUIqDQ47QDygKCTsfWOhOiNNf8yTi9JEqL4GP/ABbCvJ7f6/qOKttjr4ZI1tHYNcK0r4LgdqgksmilbQUjlqKcQeBXDl2K7bDV0fnYwAMBrTZUZw4fOH8DvcpGWeW9M0Ymi03ndpxs96u7NFOaJZtqivEU31WxaGqkxvCptBTqcrZmPE4dSey95Xis9Ao7SxauhoFTtrUUZ3YFfC7FMyy1RkKd4UJWtM8/UjYAhJO4JIzMyunCZOEZlQ6cJk6oNBBEEIRNQsdEkaFMwKJqnjCXI3UUWIQrsbVWhCusCxzZ6LCQyJo2LtGQMLGymsRu6g5caiau0ZCA7TbTVoj03TXrQU9WM5UWzRj1nMcnZalbKxzpZS1r2FwvuNQHAkUrjhVe3yn2TGios0ZJ4nyYAbCGDE85HIsjse9q1kbaREXuMQjErQ6tbwIbUEVqW9S6NHm1Zq/9PD9k33Kqak1kwOUsRhadbZrUm7diej7bHEjiTXWcenFeo7HmSdNbWuI4MIMp8oYR/eIPoleenjo9wGADnAbgCV1LsW5LuWaSUjGV9B5EdR+Iv6FVON5G/lfFczhJNavJdv2uejlna18bCeFJfuDbcbed1LAz/wAnMdZtI5hfonVo19whr6NdjddhW6dXEsPO3LjhlRjmg3bMWjUcTW9L0h130V0K22Js0L2HFsjC2u5wwPWCtH7V0eP2JYOVGs9+b79MvdaOKM7XPFOz0o5RyUpH7V2DI8Q7WgpX+TFSooSNG2lQCQDzlcafZi1xa4Uc0lp5QSD7F2nIbe5YPMw/gagpnV5ddoQaeV2eR7JWSaxRzAd4bjvJdi08zh95aPY9yNorIHuHCmN/0BhGPxO9Na4hZbbIWu72QFrqcTmuoabw5quTWlsT4YgKGQlrQNQZHGXE81GjnRbOdzkzxk3hvwu9N36ln87vsM7O2LuC0+ad+i8N2MY62yTzDvzI17/PMf6faPN/qF4rsXw91S+ZP5jFUl7SNeCn/p1br9DT7JUsjLPFo3PaTKalhcDQMdrLcaYrmrprQ83b0zi4UoXPJcBrGJxAXb8tZYiswZpS4Xy4C6K940vcTjgAASub5952xWpkbIDJgXF95t0EGlG68cRWmrAJdVb7nQ5ExFRxjSVK6z9vdv4cLaniLZEGmJtQXaZpcRiBrFLw18dSMOVQ5Tb9JD5bvy3Ipu+i8632FFlL+bB5Un5TlnWq6n8mdvELOXXD/kinaFUhiq/kaT+ivTtVSLvx5Lk2DyF14LbV+lfMsyUWfb3BW55dazbS3BHTWYjG1PYaRSeoSpnqErejydXUBySTkkZlepWThMnTDGhwiTJwqDQ4RtQhE1Cx8SVqnjKgYrEaVI30dS3AFejCowLQiWKoemwauixGF2XNltbIwbWOHTeAXG4yvZ5v56SwxNjuRvDdRdIIzSuo1OOtKpyUXmaOUcNOvRSp6p9Nizk7seWpssbjoqNexxpJjRrgThTHUurRmrudc4b2RZeKCI8k7T0AKvb+yVaHMLGxthccC4FznDya4A78U2EoR0OPjMHj8bJc4o5dDW/tbPNOiLpnNaMXSOAGvEuoBvxXb4mx2OygE0ZDGASBibooaDjJPWVxjIFrEVoikLbwY8OINf6ca6tY18oC9TlnP988YZoWBpILg4mQOpiG4gcdDUY4DUiptK7NHK2FrYmpTpxXsrV3/W75npB2S7LTvZvUb8a28j5ZjtMekirQOukOFHA0BxFdhC5E+eB9OA6J3GYzpGH0JCHDi/rPItjN/OB1iDywNmY+7xubRza0qCKgkV1ihpgTQolPpOfieSKap/5Kal0N/XTxFnxk3R2x5phIBIOfB3WD0ro2Rh3NB5qL8DVzfL2XnW5zAIQ0sDu9Jebpp32AoAQMd69DZM75GRRtEAeGsa0vbKLgucCl/vb3BqcaYjE61E1dg4yhWqYelBr2lrmuzfwJOx9lGumhPE4yt5HGj+u6fSRi36bLEdCCyNr2tp5EgefWBHoheUsjpLPIZYXNfdDwXMIdRrgQS5oNW0qDU4VAxIxQ5GysbPMyWl+4CKE0wderwsfCJUT0HVMEpTqVYZ7UbJcWrP6d7Ok53trYZvJH4mryfY3gu2iXfF/zarGUM/HvhIEWjc67dJcH1Fakhjm4toKV1Y8tKlgz/dG4mSNrhdpwQ2N1a8ZAxG5G5R2k7mOhhcTHCzo7Gr6Vw7PE3s+ckzTtjbCC4Umv8INFTHSMmpFeFTkXOrVmPaY2SufFg1l4EFp1OaXEY1FGhy9jJ2VGf9u/1x8Kz7b2TWytdGLO6rwWAulFOELuNG14+JKnsPO5rwC5Rw0VCNNWXV03/iOYy9/D51v4XJ8o/wA6D/L+X+6ltsbRJAWElplwqKOFGPwcNuIxGvdiBFlH+fDyTfgHvWT95dT+TPRVpbTk/eh84kNoCpseGkk+AacpIVy0KgIL0gB1BpJ5kcNC699pW1E6ImpI1qtawrzZ9YGpUbY79U6F7mDEKKg7GbIFCVPIoCtsTy9XUBySRSTDKysnCYIgmGNCRIUQVBocI2oAjahY6JKxTxquxTxpUjoUWXoFfiKzoSr8RWKoelwbLTF0rMXN2CSzCSSNsjnFw4eIaGmgAGrirVc0jK65mAO4mcr6+u79kumryzH8qVJRw14u2a07TROSrAx1HR2VrtjtGD0OU9qzQsk0dBFGyo4MkQukVGDgW4OGrA1C5tnu7u+X/H+UxdTzef3JZ/MQ/ltTYtNtWOFjKNXDUadeNSV5Weryyv0njsx8nRdtzWe0Rse4Atbex4UTuFdFBrHC9ELWz/zahjs7ZYY2x3HBr7gpVj8ATTY670leUteVdBlaSXiZank+ReLZOlpcurZWsgns8sQP8yMhp3kVaemhRRs00FjqlShiaWIbezJJtXy6H4HFWfPzzLqGbGasIssbpY2ufI284ur3r8WtpWlKXTy4rm+QbCZ7VFCQeE8B44w0VMnJRod0Lq2eWVNBYpCMC4CJlOIvww5G3jzKoWzY/lipNzp4em7OT+y+vceFyYIp8oNjDR2u6VxEYqGuDWvLScanUCKnCtBRe6dmvZBiYY9lSXCnPewXPMyZa2+Ab38QwpFIV0POqwvnsr44wC8llASGige1xxOGodSuOauZOUtqGIhSU3FWV3fi1d6dpLHmzZKhzY2AtNQ4PdUGuBBDsF5HPSCGzyxNs4ayrXF101Na0AqaluAdqp1LOOY9rxGhbyX4vfivP944tNBQka9RFQW78a4qnLgacHg1zm0q/OW3a/VnSs0c3oJ7K2SVl97nyVcXPqaOLRqOwLYOZVj+pHrSfEq+YjqWCPlk1Y1+kcue56ukNttF1rqXxi1hxo1oFSBimOcVFZHNpUq2KxdSnGq4JN73udrao93bux1Y3iga+M44te405n1C5RbrEbPaZIyamJ0grxG6CWmnRgut5nEjJ8AIINx2BFDi9+1cuzola612stxOkdjXg3bwY6mGutByVSqtrJo6vI1Wtz1SjUk5pXWfXa55mU/Swed9kb0VvPdEXkTexijmP0sHnHflPSt7+6IvIm/9azb11P6nbr/tS+OHziBaXa1SDqO9H/kFYtTlQ0ovcrf1CZBZCcRUUZosOkFFRtj0UhwPKqU8i0U4ZnLxeI9mxHIVASjcVGVrSPPVJXYJSTJIzNchThMnCMyodOmTqgwgiCAIgqY6LJWlTsKrtKlYUpo2UpF2Eq/E5ZcTlbjnFDrw3Hq2rLONzvYWso6mjG5dW7HMncn+R/8AxXI4nrqXY0f3M7dIfwtSYK0jbj5beGfWjz2ex/1Cb/H+UxdRzed3JZ/MQ/ltXmMs5ji0Tul0xbeu8HR3qXWhuu8NnWvU5Pg0cUcda3GMZWlK3WhtacWpFCLUmzm4/EU6uGpU4vOKV9eixybOT/rbSf8Afl/GV1PMXK2msUdTwoxonehQN+4WLkuWpg60zOaah00pBGogvcQQvVdjDKl2WSEnCRt9vlM76nK0k+gghL2zq8q4TnMBFpZxSfhZ+vYeqyHm/oso2qalGkDR7KzcOSnIWkeksDso5WrLFCDgxpkd5T8GjmaK+mvfabDHV81PIuI5bylp7RLLxPeS3cwYMHqgBMqNRVjlckU5YrFc9U/cil4WX1fWbWYT+74cPrDXGo+ifhrp1Lo+ceWjZrO6YNDyHMAaSQDecAdS5hmI/wD1CH/J+VIulZxZM7as7og65UsdeLb1LrgdVR7VKb9l2L5XhD8dT5z9m0b9W078e48uOypJ9RH9o73Lx0894l2oucXUPjEk0PTs516k9jJ3/cN+yd8S87nHkQ2SRsZeH3mB4IaW/wBThShJ8FBJy3nUwX4FT2cM838W7rOn5lTAWCCpxOkprx+lk9yhyh2Q7PDI+J+lvMddddYC2o10N5DmY7uCDyXnplkXMc55K220eek/EUUpOKVjj4Tk+ni8XVjUvZOT8x1PKmVJZrFpbH3z23m3xR93Gt0VIv4YV9q5DE8kknvaEONMOFtoNdaHmXV82DSw2fzTf1XKc4pO6Zmgm62WQNFcAA84AcSXV0TOjyOlCdWilo9d+tv/ADtMqX+dCNj36sRhE/jCHKD+6Y/Il6y1Rvf9NDyyfluQWx3dDPNv/E1VFZrqf1NeInnP44f2A2vEEKlM7hjk/UK1MVl259CN4/VPpK+Rz8bVUfa6g7RaqiipvcmLkJK1RjY4Vau6juxnFASncUCajFJjJJkkQojTpsE+CIzjhOhwT4KBJhJwhw3Jxd3Kg0yRqlaVALu5G25uQNGiErdHeWmFWonqgzR+Kp2aHju9KTKPWdGhXcd67/saTHLXyRl6az10Ly2usUBB2G64EV3rzzDZ/E5z+6lZ2ttj6T71mcevuOxTxN1Z7DXGX5T2TM/bZ9b/AOOP4UrTnfapWFj5nXTgQ0NZUbCWgEjcvJjtbjMfrfupWGy7Y/W/dKafHu+5spzop32af+5f9TTBVmw218MjZIzde01BpWmFDgRQ4EhY7HWTbF6/7oq2TbF6/wC6Xs9fd9ze8YpKz2Gvj/Kevnz6tb2OY6QUcC0kRsaaOFDQgYYYLBqqDjZOMxfae5yImyHji9f/AOlGm9b933ApV6dK6pxpx6pW/tNfJuUnwStljNHtrQkAjEFpwO4lbo7I9r4zGf8AGP0K8We1Ka4vtD8Satkprjp5w/ErV1pfu+4FaVGs9qpGm30uX5T2x7I9r/2vs/3WTlTLElqkEkxHBaG8FoaKAk0A4yST07F54GyU1x084fiTntTbF9qfiUd3rfu+4EHRpPapxpxfTtflPX2DPi0QxtjjEd1oIaCypoXF1K1xxKxbVI573SSYF7i40FCS41NG8Qx5FlF1k2x/an23kJ7U8KP7U+28qzet+77hxq06bcqagm9XtZvynr7Ln9aIo2xsbHdY0NbVriaDVU3sSvNW61GRznnvnOc53Fi4kkjcqTnWWuuP7Q/EoHdqjEFn2h+JHZvW/d9xHPU6TbgoJvX2/wAoYdWZnih5duBbdFec9SC1OraBuiNed1P0TC2xMFI6GuprBUk836lRRtOLnd87XTUABg2qao7+FjBUqqbsne8lJ20VkrZ9i8QpHrLtzuEORXXPWdazwhyLRSWZzsbUvFkZKaqElKq0WOQ5CJQp6piiQtsYpJklYu4NU6CicnFXYVtBVRBA5EFQaeYQTgoHakzRqwUsFtWdicEKRpVaMY8WtK9Qk9KFxGRq2V2XWvCnikHFTqWcTwBze1SgAPbTfuS3A1QrtNdniakcgqrMUo4qc1NayIXcN3I1BDMWFx/pLiDuPEUl0rm+njdi11vfgb7JWkVwptwojZamHUWnnaViRP7n9F36pzQaKjG0q3HUa82vnS3RRujyjJJOy0Tfb3m+JBu6EYeNg6As9kyMSrO4HWjikXrw2DoC8zZLEZCXvOGkDXbSSceQVI6VstkVaPCNw8dzuiSv6J1JuCdt9jDjYwrzg5aR2nbp0tcl7QhBpcHFjV3GSNu5T2CBjJHhrQOCw7cav1V5Aqk0vvHotJ9vtUlll4Tq67rB+I/qhkpbLzYyEqMakbQimnuSW5mreFdQ6AmLxroOgKqZUJkSNk6LxES1pBsb0CqEuGwdAVVsqYyItgTLERJ3EbB0BQvI2DoChdIoXSpkYGOpiESvlUEkij0mCie9PjA5tWvcT3KjaXYjkVhzlTlwK0QRysRO8RqpVTVSqmmG4iUkxSVlXEkmTqAgpUTJIgLhUToOdPzqi7hJwh50udUEmEGogOtBzpxyqg010El0UojY0DUoRy+xEK7fYqsMTXQWGHEnajoKEU1qrU7eoIgTt6gg2R6qcC4ylLvFSlOVKOBgIIGI1YkqqCfC6gjDjt6gh2X0jVNZXjp1F8SIxIs4OPhdQRBzvC6gl82aViX0fL1NBr1AyerTvvn7xp7VXvO8L7oQiM+FxU1DUrUESWIk3kvl6lgyVrXjNObCvsKnsz8XHeB0NHvVO4fC+6EmgjU7jr3oUcVYtV3dOz8OPHiaemQ6RUL7vC+6E153hfdCDmxrxT6H4epe0iEyGu5Ui93hfdCEvd4X3Vapi5Ylvc/D1LjpFG6RVS93hdSEudt6kagJlXb3fImDkDnqGp29SEk7epMUTO6r6CRxVeY48yIk7epRP1o4ozVZ3Q6SFOEQi46SYpKEEnTJKEIkQKFJGZw7qe6gBRByoYmh7oSoEk4VBWTGuJ7qdJQvZQgwJ9GEye8qCVugVwJxGExkoonPqpZkcorcSPcBq9qiDkySKwhyuyxGWnb0qTRDf0qmpGTEIXF7h8Ksf3kWhEN/SUtEN/SVG2YJ7x5PagszQnB6IJzGjbyAlCIt5G6qcYJ7yl2XsxeqGDANdeWpRaMb+kpryauxTMu0VuC0Y2npKWjG09JQ30znqZlXiPc3npQPIHGelA+fYoqo1F7zPOrHSKCMnL0o2vB29KhSRWEKbTLF3l6VG/Wha+idzqqrBuaayEiCEJwoUh0ySRULuJJJJQhGkkkiEjhGAnSVMZAYp06SoJaiSSSVBCTJ0lZGA9qBJJWhM9RJJJKwRJwmSUIWGsCeqZJLNtrLIKqVUkkIYkkklZAXFBIyiSSJCZq6ZEkkkjMokkklCDtCJwxSSVBrQScJJKgkJMU6ShbEkkkoUf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Verdana" pitchFamily="34" charset="0"/>
            </a:endParaRPr>
          </a:p>
        </p:txBody>
      </p:sp>
      <p:sp>
        <p:nvSpPr>
          <p:cNvPr id="18437" name="AutoShape 6" descr="data:image/jpeg;base64,/9j/4AAQSkZJRgABAQAAAQABAAD/2wCEAAkGBhQSEBQUEhQUFBQVFBQVFBQUFBUUFBQUFBUVFRQUFRUXHiYeFxkjHBUUHy8gJCcpLCwsFR4xNTAqNSYrLCkBCQoKDgwOGg8PGiwdHyQsKSwvKS0sLSwpLC4sLCwpKSwsKSksKSksLCksLCwsKSwpKSwsLDQsKSwsKSwsLCkpLP/AABEIALQBFwMBIgACEQEDEQH/xAAbAAABBQEBAAAAAAAAAAAAAAACAAEDBAUHBv/EAEoQAAEDAQMGBg4IBQMFAAAAAAEAAgMRBBIhBQYTMVFhIkFxgZGhBxQkMlJicnOCkrHR0vAjU5OisrPB4RUzQkODJWPCNFSjw+L/xAAaAQACAwEBAAAAAAAAAAAAAAACAwABBAUG/8QAPREAAgECAwMJBgMGBwAAAAAAAAECAxEEITESQWEFE1FxgZGhotEiYnKxweEU4vAyQlJTgsIVIyWSstLx/9oADAMBAAIRAxEAPwDh95K8leSvKgrivJ7ya8nvqF34ivpaRK+nv7lC78RaRPpUhJuTiTcqDT4+AtNuTifcnEu5EJdyHsGL4vAHtjciFq3IxaPFRC0+L1oX1DV8XgR9t7k4te5TC1+L1o22zxB0oX1eI1X/AI/KQdu+KUu3fFKs9veJ1ohb/E60N/d8RqT/AJnlK3b3ilOLf4pVoZQ/2+tEMoeJ1hV/T4jUn/M8pT7f8Updv+KVdGUPE6wn7f8AE6x7lV/d8QlF/wA3ylIZQHglMbYDhdJqr/b48DrHuSGUB4HWFL+74hOD0dXykNkidThCmzapXQp/4h4h6Qh7fHgnpCB7Td7DYqlGKW1fsfoCYkDokRtw8E9IQOto8E9IRLaFSdPp+ZGY0BYjdax4J6lGbSNhTFczylDpBLVDIFKZ9xUUj6pkbmSo4tZAhJPRKiIRYZNRFRJQlgaJJ0lZViFJFRPTcrE7ICSOm5Pd3FS5NlgJVUl3cU4aNhUuEoMAFOHKQRjYUTYh4LkN0NVOX6uRXgiDgp2wN8BymjsjT/bf886BzSHwoVHpbx9CmHhEHjatAWFv1T/nnUseT2H+zJ886W6sf1Y1wwVZ715vQzBINqISN2rV/h0f1MnzzqRuSo/qZfnnQOtDj4GqPJ9d6OPm9DIEjdqISt2rYZkqM/2Jfn0lIcjxD+xKfnykLrw4+A9cm4jpj5vQxNK3aEWlbtWz/B4vqZvn0kQyNF9RN886Hn4cfAZ/h2J6Y+b0MXSt2hLSt2hbZyNCP7E3z6SX8Fh+pn+edTnocfAL8Bifc83oYolbtCWlbtC3DkKGn8qfr96YZEhP9mfoPvVc9T4+Bf4DE+55vQw9I3aExe3aFuNyFCa/RT9BQfwSH6ufoKvnocQHgMR7ne/QxC9u0IC4bQto5Gh+rtHqn3KI5Iir3k/qH3IlWhxESwNf3e9+hjlw2hASNq05rBC3WJmjaWkD2Iv4JGQC0uI2ggj2JnOxWtzI8FWk2lst9ZkEhMVpvyM3a7qVSeyhlKVxTI1IvQyVMLVhnJIhDU9FJGyqlfFQKORcaTauVaJqKUtQEIkxTjYAhMiISRC9khqnqmCIIhCFVOknVBpCCIVTBEELGRQ4J+QpGk7R0IQFKwIGzVTjckYXbR0KzG5/hD1f3UUTFcjYs85HXw9G/T3sdj5PCb6v7qdhk8JvqfulHGupZrZlWYwMfIzSOcKm8SANwDSNnGkXu7Kx05RhRhtzcuxv1OZsfJ4TfUPvUsZl8Jvqfuu1QZnWQarPHzhxHWSoMpZhWWWN+jjET6EscytL3EC0mlCgdOXAGnylhlJKW2uN36nJY9KcGuZXyDX8SK9KMCW1GsFhHVeUro6Gmvkr0YhXrHbXmjCxk1SGtbI0uNSaANcCHtx4gQs+p6OVJRW0rvtfr6FKWZ9ABdrhV11xrhqArgBz6uZAZJeJzPUPxLs0WZlla0NMEZIABOJqeM1JJ11414HPnITbPafo23Y5GBzQNQIweBz0PpJjpOKucrCco4fE1OaipJ8Xr4nmRLLtZ6h+JGwy3SbzMKV4B48B/VuUjIl1PI2aNldZYi6EEviic4kuqXFodU47SVI09odjsVRwiTkm7vc/ucmE0u2P1D8SLTy8Zj1U7x3Fq/qW3nTkcWe1PY0UYaPZ5LhgKnYQRzKbM3IQtNpDXisbGl8mJFRS60VGIq4jmBU2M7DXVoKjz+drX1frqYVntUocKCNwPBLSx/CqRgKOqDUDEI7YKPLWStoCRV0RcB6THm9sqBjSoXSstZp2aGzTSxR3ZGRvLXX3mhukE4kitCV5HMnI0dotLmStvNETnUqW4hzADwTXjKjpWdjJSxlCrTnWW0lHXPP5nmrRFMBeDonMrS80OIBOoEXqtOB1galSkml4tH6rviXamZi2UXqRGjhdIvyUIqDQ47QDygKCTsfWOhOiNNf8yTi9JEqL4GP/ABbCvJ7f6/qOKttjr4ZI1tHYNcK0r4LgdqgksmilbQUjlqKcQeBXDl2K7bDV0fnYwAMBrTZUZw4fOH8DvcpGWeW9M0Ymi03ndpxs96u7NFOaJZtqivEU31WxaGqkxvCptBTqcrZmPE4dSey95Xis9Ao7SxauhoFTtrUUZ3YFfC7FMyy1RkKd4UJWtM8/UjYAhJO4JIzMyunCZOEZlQ6cJk6oNBBEEIRNQsdEkaFMwKJqnjCXI3UUWIQrsbVWhCusCxzZ6LCQyJo2LtGQMLGymsRu6g5caiau0ZCA7TbTVoj03TXrQU9WM5UWzRj1nMcnZalbKxzpZS1r2FwvuNQHAkUrjhVe3yn2TGios0ZJ4nyYAbCGDE85HIsjse9q1kbaREXuMQjErQ6tbwIbUEVqW9S6NHm1Zq/9PD9k33Kqak1kwOUsRhadbZrUm7diej7bHEjiTXWcenFeo7HmSdNbWuI4MIMp8oYR/eIPoleenjo9wGADnAbgCV1LsW5LuWaSUjGV9B5EdR+Iv6FVON5G/lfFczhJNavJdv2uejlna18bCeFJfuDbcbed1LAz/wAnMdZtI5hfonVo19whr6NdjddhW6dXEsPO3LjhlRjmg3bMWjUcTW9L0h130V0K22Js0L2HFsjC2u5wwPWCtH7V0eP2JYOVGs9+b79MvdaOKM7XPFOz0o5RyUpH7V2DI8Q7WgpX+TFSooSNG2lQCQDzlcafZi1xa4Uc0lp5QSD7F2nIbe5YPMw/gagpnV5ddoQaeV2eR7JWSaxRzAd4bjvJdi08zh95aPY9yNorIHuHCmN/0BhGPxO9Na4hZbbIWu72QFrqcTmuoabw5quTWlsT4YgKGQlrQNQZHGXE81GjnRbOdzkzxk3hvwu9N36ln87vsM7O2LuC0+ad+i8N2MY62yTzDvzI17/PMf6faPN/qF4rsXw91S+ZP5jFUl7SNeCn/p1br9DT7JUsjLPFo3PaTKalhcDQMdrLcaYrmrprQ83b0zi4UoXPJcBrGJxAXb8tZYiswZpS4Xy4C6K940vcTjgAASub5952xWpkbIDJgXF95t0EGlG68cRWmrAJdVb7nQ5ExFRxjSVK6z9vdv4cLaniLZEGmJtQXaZpcRiBrFLw18dSMOVQ5Tb9JD5bvy3Ipu+i8632FFlL+bB5Un5TlnWq6n8mdvELOXXD/kinaFUhiq/kaT+ivTtVSLvx5Lk2DyF14LbV+lfMsyUWfb3BW55dazbS3BHTWYjG1PYaRSeoSpnqErejydXUBySTkkZlepWThMnTDGhwiTJwqDQ4RtQhE1Cx8SVqnjKgYrEaVI30dS3AFejCowLQiWKoemwauixGF2XNltbIwbWOHTeAXG4yvZ5v56SwxNjuRvDdRdIIzSuo1OOtKpyUXmaOUcNOvRSp6p9Nizk7seWpssbjoqNexxpJjRrgThTHUurRmrudc4b2RZeKCI8k7T0AKvb+yVaHMLGxthccC4FznDya4A78U2EoR0OPjMHj8bJc4o5dDW/tbPNOiLpnNaMXSOAGvEuoBvxXb4mx2OygE0ZDGASBibooaDjJPWVxjIFrEVoikLbwY8OINf6ca6tY18oC9TlnP988YZoWBpILg4mQOpiG4gcdDUY4DUiptK7NHK2FrYmpTpxXsrV3/W75npB2S7LTvZvUb8a28j5ZjtMekirQOukOFHA0BxFdhC5E+eB9OA6J3GYzpGH0JCHDi/rPItjN/OB1iDywNmY+7xubRza0qCKgkV1ihpgTQolPpOfieSKap/5Kal0N/XTxFnxk3R2x5phIBIOfB3WD0ro2Rh3NB5qL8DVzfL2XnW5zAIQ0sDu9Jebpp32AoAQMd69DZM75GRRtEAeGsa0vbKLgucCl/vb3BqcaYjE61E1dg4yhWqYelBr2lrmuzfwJOx9lGumhPE4yt5HGj+u6fSRi36bLEdCCyNr2tp5EgefWBHoheUsjpLPIZYXNfdDwXMIdRrgQS5oNW0qDU4VAxIxQ5GysbPMyWl+4CKE0wderwsfCJUT0HVMEpTqVYZ7UbJcWrP6d7Ok53trYZvJH4mryfY3gu2iXfF/zarGUM/HvhIEWjc67dJcH1Fakhjm4toKV1Y8tKlgz/dG4mSNrhdpwQ2N1a8ZAxG5G5R2k7mOhhcTHCzo7Gr6Vw7PE3s+ckzTtjbCC4Umv8INFTHSMmpFeFTkXOrVmPaY2SufFg1l4EFp1OaXEY1FGhy9jJ2VGf9u/1x8Kz7b2TWytdGLO6rwWAulFOELuNG14+JKnsPO5rwC5Rw0VCNNWXV03/iOYy9/D51v4XJ8o/wA6D/L+X+6ltsbRJAWElplwqKOFGPwcNuIxGvdiBFlH+fDyTfgHvWT95dT+TPRVpbTk/eh84kNoCpseGkk+AacpIVy0KgIL0gB1BpJ5kcNC699pW1E6ImpI1qtawrzZ9YGpUbY79U6F7mDEKKg7GbIFCVPIoCtsTy9XUBySRSTDKysnCYIgmGNCRIUQVBocI2oAjahY6JKxTxquxTxpUjoUWXoFfiKzoSr8RWKoelwbLTF0rMXN2CSzCSSNsjnFw4eIaGmgAGrirVc0jK65mAO4mcr6+u79kumryzH8qVJRw14u2a07TROSrAx1HR2VrtjtGD0OU9qzQsk0dBFGyo4MkQukVGDgW4OGrA1C5tnu7u+X/H+UxdTzef3JZ/MQ/ltTYtNtWOFjKNXDUadeNSV5Weryyv0njsx8nRdtzWe0Rse4Atbex4UTuFdFBrHC9ELWz/zahjs7ZYY2x3HBr7gpVj8ATTY670leUteVdBlaSXiZank+ReLZOlpcurZWsgns8sQP8yMhp3kVaemhRRs00FjqlShiaWIbezJJtXy6H4HFWfPzzLqGbGasIssbpY2ufI284ur3r8WtpWlKXTy4rm+QbCZ7VFCQeE8B44w0VMnJRod0Lq2eWVNBYpCMC4CJlOIvww5G3jzKoWzY/lipNzp4em7OT+y+vceFyYIp8oNjDR2u6VxEYqGuDWvLScanUCKnCtBRe6dmvZBiYY9lSXCnPewXPMyZa2+Ab38QwpFIV0POqwvnsr44wC8llASGige1xxOGodSuOauZOUtqGIhSU3FWV3fi1d6dpLHmzZKhzY2AtNQ4PdUGuBBDsF5HPSCGzyxNs4ayrXF101Na0AqaluAdqp1LOOY9rxGhbyX4vfivP944tNBQka9RFQW78a4qnLgacHg1zm0q/OW3a/VnSs0c3oJ7K2SVl97nyVcXPqaOLRqOwLYOZVj+pHrSfEq+YjqWCPlk1Y1+kcue56ukNttF1rqXxi1hxo1oFSBimOcVFZHNpUq2KxdSnGq4JN73udrao93bux1Y3iga+M44te405n1C5RbrEbPaZIyamJ0grxG6CWmnRgut5nEjJ8AIINx2BFDi9+1cuzola612stxOkdjXg3bwY6mGutByVSqtrJo6vI1Wtz1SjUk5pXWfXa55mU/Swed9kb0VvPdEXkTexijmP0sHnHflPSt7+6IvIm/9azb11P6nbr/tS+OHziBaXa1SDqO9H/kFYtTlQ0ovcrf1CZBZCcRUUZosOkFFRtj0UhwPKqU8i0U4ZnLxeI9mxHIVASjcVGVrSPPVJXYJSTJIzNchThMnCMyodOmTqgwgiCAIgqY6LJWlTsKrtKlYUpo2UpF2Eq/E5ZcTlbjnFDrw3Hq2rLONzvYWso6mjG5dW7HMncn+R/8AxXI4nrqXY0f3M7dIfwtSYK0jbj5beGfWjz2ex/1Cb/H+UxdRzed3JZ/MQ/ltXmMs5ji0Tul0xbeu8HR3qXWhuu8NnWvU5Pg0cUcda3GMZWlK3WhtacWpFCLUmzm4/EU6uGpU4vOKV9eixybOT/rbSf8Afl/GV1PMXK2msUdTwoxonehQN+4WLkuWpg60zOaah00pBGogvcQQvVdjDKl2WSEnCRt9vlM76nK0k+gghL2zq8q4TnMBFpZxSfhZ+vYeqyHm/oso2qalGkDR7KzcOSnIWkeksDso5WrLFCDgxpkd5T8GjmaK+mvfabDHV81PIuI5bylp7RLLxPeS3cwYMHqgBMqNRVjlckU5YrFc9U/cil4WX1fWbWYT+74cPrDXGo+ifhrp1Lo+ceWjZrO6YNDyHMAaSQDecAdS5hmI/wD1CH/J+VIulZxZM7as7og65UsdeLb1LrgdVR7VKb9l2L5XhD8dT5z9m0b9W078e48uOypJ9RH9o73Lx0894l2oucXUPjEk0PTs516k9jJ3/cN+yd8S87nHkQ2SRsZeH3mB4IaW/wBThShJ8FBJy3nUwX4FT2cM838W7rOn5lTAWCCpxOkprx+lk9yhyh2Q7PDI+J+lvMddddYC2o10N5DmY7uCDyXnplkXMc55K220eek/EUUpOKVjj4Tk+ni8XVjUvZOT8x1PKmVJZrFpbH3z23m3xR93Gt0VIv4YV9q5DE8kknvaEONMOFtoNdaHmXV82DSw2fzTf1XKc4pO6Zmgm62WQNFcAA84AcSXV0TOjyOlCdWilo9d+tv/ADtMqX+dCNj36sRhE/jCHKD+6Y/Il6y1Rvf9NDyyfluQWx3dDPNv/E1VFZrqf1NeInnP44f2A2vEEKlM7hjk/UK1MVl259CN4/VPpK+Rz8bVUfa6g7RaqiipvcmLkJK1RjY4Vau6juxnFASncUCajFJjJJkkQojTpsE+CIzjhOhwT4KBJhJwhw3Jxd3Kg0yRqlaVALu5G25uQNGiErdHeWmFWonqgzR+Kp2aHju9KTKPWdGhXcd67/saTHLXyRl6az10Ly2usUBB2G64EV3rzzDZ/E5z+6lZ2ttj6T71mcevuOxTxN1Z7DXGX5T2TM/bZ9b/AOOP4UrTnfapWFj5nXTgQ0NZUbCWgEjcvJjtbjMfrfupWGy7Y/W/dKafHu+5spzop32af+5f9TTBVmw218MjZIzde01BpWmFDgRQ4EhY7HWTbF6/7oq2TbF6/wC6Xs9fd9ze8YpKz2Gvj/Kevnz6tb2OY6QUcC0kRsaaOFDQgYYYLBqqDjZOMxfae5yImyHji9f/AOlGm9b933ApV6dK6pxpx6pW/tNfJuUnwStljNHtrQkAjEFpwO4lbo7I9r4zGf8AGP0K8We1Ka4vtD8Satkprjp5w/ErV1pfu+4FaVGs9qpGm30uX5T2x7I9r/2vs/3WTlTLElqkEkxHBaG8FoaKAk0A4yST07F54GyU1x084fiTntTbF9qfiUd3rfu+4EHRpPapxpxfTtflPX2DPi0QxtjjEd1oIaCypoXF1K1xxKxbVI573SSYF7i40FCS41NG8Qx5FlF1k2x/an23kJ7U8KP7U+28qzet+77hxq06bcqagm9XtZvynr7Ln9aIo2xsbHdY0NbVriaDVU3sSvNW61GRznnvnOc53Fi4kkjcqTnWWuuP7Q/EoHdqjEFn2h+JHZvW/d9xHPU6TbgoJvX2/wAoYdWZnih5duBbdFec9SC1OraBuiNed1P0TC2xMFI6GuprBUk836lRRtOLnd87XTUABg2qao7+FjBUqqbsne8lJ20VkrZ9i8QpHrLtzuEORXXPWdazwhyLRSWZzsbUvFkZKaqElKq0WOQ5CJQp6piiQtsYpJklYu4NU6CicnFXYVtBVRBA5EFQaeYQTgoHakzRqwUsFtWdicEKRpVaMY8WtK9Qk9KFxGRq2V2XWvCnikHFTqWcTwBze1SgAPbTfuS3A1QrtNdniakcgqrMUo4qc1NayIXcN3I1BDMWFx/pLiDuPEUl0rm+njdi11vfgb7JWkVwptwojZamHUWnnaViRP7n9F36pzQaKjG0q3HUa82vnS3RRujyjJJOy0Tfb3m+JBu6EYeNg6As9kyMSrO4HWjikXrw2DoC8zZLEZCXvOGkDXbSSceQVI6VstkVaPCNw8dzuiSv6J1JuCdt9jDjYwrzg5aR2nbp0tcl7QhBpcHFjV3GSNu5T2CBjJHhrQOCw7cav1V5Aqk0vvHotJ9vtUlll4Tq67rB+I/qhkpbLzYyEqMakbQimnuSW5mreFdQ6AmLxroOgKqZUJkSNk6LxES1pBsb0CqEuGwdAVVsqYyItgTLERJ3EbB0BQvI2DoChdIoXSpkYGOpiESvlUEkij0mCie9PjA5tWvcT3KjaXYjkVhzlTlwK0QRysRO8RqpVTVSqmmG4iUkxSVlXEkmTqAgpUTJIgLhUToOdPzqi7hJwh50udUEmEGogOtBzpxyqg010El0UojY0DUoRy+xEK7fYqsMTXQWGHEnajoKEU1qrU7eoIgTt6gg2R6qcC4ylLvFSlOVKOBgIIGI1YkqqCfC6gjDjt6gh2X0jVNZXjp1F8SIxIs4OPhdQRBzvC6gl82aViX0fL1NBr1AyerTvvn7xp7VXvO8L7oQiM+FxU1DUrUESWIk3kvl6lgyVrXjNObCvsKnsz8XHeB0NHvVO4fC+6EmgjU7jr3oUcVYtV3dOz8OPHiaemQ6RUL7vC+6E153hfdCDmxrxT6H4epe0iEyGu5Ui93hfdCEvd4X3Vapi5Ylvc/D1LjpFG6RVS93hdSEudt6kagJlXb3fImDkDnqGp29SEk7epMUTO6r6CRxVeY48yIk7epRP1o4ozVZ3Q6SFOEQi46SYpKEEnTJKEIkQKFJGZw7qe6gBRByoYmh7oSoEk4VBWTGuJ7qdJQvZQgwJ9GEye8qCVugVwJxGExkoonPqpZkcorcSPcBq9qiDkySKwhyuyxGWnb0qTRDf0qmpGTEIXF7h8Ksf3kWhEN/SUtEN/SVG2YJ7x5PagszQnB6IJzGjbyAlCIt5G6qcYJ7yl2XsxeqGDANdeWpRaMb+kpryauxTMu0VuC0Y2npKWjG09JQ30znqZlXiPc3npQPIHGelA+fYoqo1F7zPOrHSKCMnL0o2vB29KhSRWEKbTLF3l6VG/Wha+idzqqrBuaayEiCEJwoUh0ySRULuJJJJQhGkkkiEjhGAnSVMZAYp06SoJaiSSSVBCTJ0lZGA9qBJJWhM9RJJJKwRJwmSUIWGsCeqZJLNtrLIKqVUkkIYkkklZAXFBIyiSSJCZq6ZEkkkjMokkklCDtCJwxSSVBrQScJJKgkJMU6ShbEkkkoUf/Z"/>
          <p:cNvSpPr>
            <a:spLocks noChangeAspect="1" noChangeArrowheads="1"/>
          </p:cNvSpPr>
          <p:nvPr/>
        </p:nvSpPr>
        <p:spPr bwMode="auto">
          <a:xfrm>
            <a:off x="368300" y="150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619375" cy="15990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5504"/>
            <a:ext cx="2079104" cy="17325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435004"/>
            <a:ext cx="42068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title"/>
          </p:nvPr>
        </p:nvSpPr>
        <p:spPr>
          <a:xfrm>
            <a:off x="683568" y="2025427"/>
            <a:ext cx="7124700" cy="923925"/>
          </a:xfrm>
        </p:spPr>
        <p:txBody>
          <a:bodyPr>
            <a:noAutofit/>
          </a:bodyPr>
          <a:lstStyle/>
          <a:p>
            <a:r>
              <a:rPr lang="el-GR" dirty="0" smtClean="0">
                <a:cs typeface="Trebuchet MS" pitchFamily="34" charset="0"/>
              </a:rPr>
              <a:t> </a:t>
            </a:r>
            <a:r>
              <a:rPr lang="el-GR" sz="2400" dirty="0" smtClean="0">
                <a:solidFill>
                  <a:srgbClr val="7F5300"/>
                </a:solidFill>
                <a:cs typeface="Trebuchet MS" pitchFamily="34" charset="0"/>
              </a:rPr>
              <a:t>Παιχνίδια ανά ηλικία: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2708920"/>
            <a:ext cx="7340724" cy="4083590"/>
          </a:xfrm>
        </p:spPr>
        <p:txBody>
          <a:bodyPr rtlCol="0">
            <a:normAutofit fontScale="92500"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el-GR" sz="2000" u="sng" dirty="0" smtClean="0">
                <a:solidFill>
                  <a:schemeClr val="accent6">
                    <a:lumMod val="50000"/>
                  </a:schemeClr>
                </a:solidFill>
              </a:rPr>
              <a:t>τριών μέχρι πέντε ετών </a:t>
            </a:r>
            <a:r>
              <a:rPr lang="el-GR" sz="2000" dirty="0" smtClean="0"/>
              <a:t>:  παιχνίδια παρατήρησης, κατασκευές με πηλό για ανάπτυξη παρατηρητικότητας, καλλιέργεια καλλιτεχνικής και δημιουργικής τάσης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l-GR" sz="2000" u="sng" dirty="0" smtClean="0">
                <a:solidFill>
                  <a:schemeClr val="accent6">
                    <a:lumMod val="50000"/>
                  </a:schemeClr>
                </a:solidFill>
              </a:rPr>
              <a:t>πέντε μέχρι οκτώ ετών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000" dirty="0" smtClean="0"/>
              <a:t>: παιχνίδι με τις κούκλες , παιδική χαρά για διαχωρισμό  ρόλων σε μια κοινωνική ομάδα και ενίσχυση ανεξαρτησία </a:t>
            </a:r>
            <a:endParaRPr lang="el-GR" sz="2000" u="sng" dirty="0" smtClean="0">
              <a:solidFill>
                <a:srgbClr val="984807"/>
              </a:solidFill>
            </a:endParaRPr>
          </a:p>
          <a:p>
            <a:pPr fontAlgn="auto">
              <a:buFont typeface="Wingdings 2" charset="2"/>
              <a:buChar char=""/>
              <a:defRPr/>
            </a:pPr>
            <a:r>
              <a:rPr lang="el-GR" sz="2000" u="sng" dirty="0" smtClean="0">
                <a:solidFill>
                  <a:schemeClr val="accent6">
                    <a:lumMod val="50000"/>
                  </a:schemeClr>
                </a:solidFill>
              </a:rPr>
              <a:t>οκτώ μέχρι ενεά  ετών</a:t>
            </a:r>
            <a:r>
              <a:rPr lang="el-GR" sz="22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200" dirty="0" smtClean="0"/>
              <a:t>: </a:t>
            </a:r>
            <a:r>
              <a:rPr lang="el-GR" sz="2000" dirty="0" smtClean="0"/>
              <a:t>ομαδικό παιχνίδι, επιτραπέζια για συνειδητοποίηση την αξία της συλλογικής προσπάθειας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el-GR" sz="2000" u="sng" dirty="0" smtClean="0">
                <a:solidFill>
                  <a:schemeClr val="accent6">
                    <a:lumMod val="50000"/>
                  </a:schemeClr>
                </a:solidFill>
              </a:rPr>
              <a:t>δέκα μέχρι δώδεκα ετών</a:t>
            </a:r>
            <a:r>
              <a:rPr lang="el-GR" sz="22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200" dirty="0" smtClean="0"/>
              <a:t>: </a:t>
            </a:r>
            <a:r>
              <a:rPr lang="el-GR" sz="2000" dirty="0" smtClean="0"/>
              <a:t>ηλεκτρονικά παιχνίδια, επιτραπέζια που στοχεύουν στη δημιουργική απασχόληση του παίκτη </a:t>
            </a:r>
          </a:p>
        </p:txBody>
      </p:sp>
      <p:pic>
        <p:nvPicPr>
          <p:cNvPr id="14339" name="Εικόνα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32656"/>
            <a:ext cx="2808312" cy="18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Ορθογώνιο 1"/>
          <p:cNvSpPr/>
          <p:nvPr/>
        </p:nvSpPr>
        <p:spPr>
          <a:xfrm>
            <a:off x="467544" y="332656"/>
            <a:ext cx="4752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u="sng" dirty="0" smtClean="0">
                <a:solidFill>
                  <a:srgbClr val="7F5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3.2 Ο </a:t>
            </a:r>
            <a:r>
              <a:rPr lang="el-GR" sz="2600" u="sng" dirty="0">
                <a:solidFill>
                  <a:srgbClr val="7F5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ρόλος του παιχνιδιού στην ψυχοσωματική ανάπτυξη του παιδιού &amp; του εφήβου και το δικαίωμα του σε</a:t>
            </a:r>
            <a:r>
              <a:rPr lang="en-US" sz="2600" u="sng" dirty="0">
                <a:solidFill>
                  <a:srgbClr val="7F5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</a:t>
            </a:r>
            <a:r>
              <a:rPr lang="el-GR" sz="2600" u="sng" dirty="0">
                <a:solidFill>
                  <a:srgbClr val="7F5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αυτό.</a:t>
            </a:r>
            <a:endParaRPr lang="el-GR" sz="26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126287" cy="923925"/>
          </a:xfrm>
        </p:spPr>
        <p:txBody>
          <a:bodyPr>
            <a:normAutofit fontScale="90000"/>
          </a:bodyPr>
          <a:lstStyle/>
          <a:p>
            <a:r>
              <a:rPr lang="el-GR" sz="2900" dirty="0" smtClean="0">
                <a:solidFill>
                  <a:srgbClr val="7030A0"/>
                </a:solidFill>
                <a:cs typeface="Trebuchet MS" pitchFamily="34" charset="0"/>
              </a:rPr>
              <a:t>Διακήρυξη για το δικαίωμα του παιδιού στο παιχνίδι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2988" y="1511300"/>
            <a:ext cx="7126287" cy="40513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/>
              <a:t> </a:t>
            </a:r>
            <a:r>
              <a:rPr lang="el-GR" sz="2400" dirty="0" smtClean="0"/>
              <a:t>συντάχθηκε το 1977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smtClean="0"/>
              <a:t>το παιχνίδι αποτελεί κρίκο που ενώνει τη σκέψη και τη δράση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/>
              <a:t> </a:t>
            </a:r>
            <a:r>
              <a:rPr lang="el-GR" sz="2400" dirty="0" smtClean="0"/>
              <a:t>το  παιχνίδι είναι μέσο που βοηθά το άτομο να μάθει να ζει και όχι μόνο να περνά τον καιρό του</a:t>
            </a:r>
            <a:endParaRPr lang="el-GR" sz="2400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smtClean="0"/>
              <a:t>Το παιχνίδι αγγίζει όλες τις απόψεις της ζωής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dirty="0"/>
          </a:p>
        </p:txBody>
      </p:sp>
      <p:pic>
        <p:nvPicPr>
          <p:cNvPr id="28675" name="Εικόνα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267200"/>
            <a:ext cx="5191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Τίτλος 1"/>
          <p:cNvSpPr>
            <a:spLocks noGrp="1"/>
          </p:cNvSpPr>
          <p:nvPr>
            <p:ph type="title"/>
          </p:nvPr>
        </p:nvSpPr>
        <p:spPr>
          <a:xfrm>
            <a:off x="417513" y="234950"/>
            <a:ext cx="7124700" cy="925513"/>
          </a:xfrm>
        </p:spPr>
        <p:txBody>
          <a:bodyPr/>
          <a:lstStyle/>
          <a:p>
            <a:r>
              <a:rPr lang="en-US" u="sng" smtClean="0">
                <a:solidFill>
                  <a:srgbClr val="990033"/>
                </a:solidFill>
                <a:cs typeface="Trebuchet MS" pitchFamily="34" charset="0"/>
              </a:rPr>
              <a:t>Right to play organization</a:t>
            </a:r>
            <a:r>
              <a:rPr lang="el-GR" u="sng" smtClean="0">
                <a:solidFill>
                  <a:srgbClr val="990033"/>
                </a:solidFill>
                <a:cs typeface="Trebuchet MS" pitchFamily="34" charset="0"/>
              </a:rPr>
              <a:t/>
            </a:r>
            <a:br>
              <a:rPr lang="el-GR" u="sng" smtClean="0">
                <a:solidFill>
                  <a:srgbClr val="990033"/>
                </a:solidFill>
                <a:cs typeface="Trebuchet MS" pitchFamily="34" charset="0"/>
              </a:rPr>
            </a:br>
            <a:r>
              <a:rPr lang="en-US" u="sng" smtClean="0">
                <a:solidFill>
                  <a:srgbClr val="990033"/>
                </a:solidFill>
                <a:cs typeface="Trebuchet MS" pitchFamily="34" charset="0"/>
              </a:rPr>
              <a:t> </a:t>
            </a:r>
            <a:endParaRPr lang="el-GR" u="sng" smtClean="0">
              <a:solidFill>
                <a:srgbClr val="990033"/>
              </a:solidFill>
              <a:cs typeface="Trebuchet MS" pitchFamily="34" charset="0"/>
            </a:endParaRPr>
          </a:p>
        </p:txBody>
      </p:sp>
      <p:sp>
        <p:nvSpPr>
          <p:cNvPr id="16386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52513"/>
            <a:ext cx="8748713" cy="5472112"/>
          </a:xfrm>
        </p:spPr>
        <p:txBody>
          <a:bodyPr rtlCol="0">
            <a:normAutofit fontScale="85000" lnSpcReduction="20000"/>
          </a:bodyPr>
          <a:lstStyle/>
          <a:p>
            <a:pPr marL="609600" indent="-609600" fontAlgn="auto">
              <a:buFont typeface="Arial" charset="0"/>
              <a:buAutoNum type="arabicPeriod"/>
              <a:defRPr/>
            </a:pPr>
            <a:r>
              <a:rPr lang="el-GR" sz="2400" dirty="0"/>
              <a:t>Δ</a:t>
            </a:r>
            <a:r>
              <a:rPr lang="el-GR" sz="2400" dirty="0" smtClean="0"/>
              <a:t>ιεθνής ανθρωπιστική οργάνωση </a:t>
            </a:r>
            <a:endParaRPr lang="en-US" sz="2400" dirty="0" smtClean="0"/>
          </a:p>
          <a:p>
            <a:pPr marL="609600" indent="-609600" fontAlgn="auto">
              <a:buFont typeface="Arial" charset="0"/>
              <a:buAutoNum type="arabicPeriod"/>
              <a:defRPr/>
            </a:pP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Στόχος: </a:t>
            </a:r>
            <a:r>
              <a:rPr lang="el-GR" sz="2400" dirty="0" smtClean="0"/>
              <a:t>αθλήματα και το παιχνίδι με τρόπο τέτοιο ώστε να εκπαιδευτούν  τα παιδιά για αντιμετώπιση </a:t>
            </a:r>
          </a:p>
          <a:p>
            <a:pPr marL="609600" indent="-609600" fontAlgn="auto">
              <a:buFont typeface="Arial" charset="0"/>
              <a:buAutoNum type="arabicPeriod"/>
              <a:defRPr/>
            </a:pPr>
            <a:endParaRPr lang="el-GR" sz="2400" dirty="0" smtClean="0"/>
          </a:p>
          <a:p>
            <a:pPr marL="609600" indent="-609600" fontAlgn="auto">
              <a:buFont typeface="Arial" charset="0"/>
              <a:buAutoNum type="arabicPeriod"/>
              <a:defRPr/>
            </a:pPr>
            <a:endParaRPr lang="el-GR" dirty="0" smtClean="0"/>
          </a:p>
          <a:p>
            <a:pPr marL="609600" indent="-609600" fontAlgn="auto">
              <a:buFont typeface="Arial" charset="0"/>
              <a:buAutoNum type="arabicPeriod"/>
              <a:defRPr/>
            </a:pPr>
            <a:endParaRPr lang="el-GR" dirty="0" smtClean="0"/>
          </a:p>
          <a:p>
            <a:pPr marL="609600" indent="-609600" fontAlgn="auto">
              <a:buFont typeface="Arial" charset="0"/>
              <a:buAutoNum type="arabicPeriod"/>
              <a:defRPr/>
            </a:pPr>
            <a:endParaRPr lang="el-GR" dirty="0" smtClean="0"/>
          </a:p>
          <a:p>
            <a:pPr marL="609600" indent="-609600" fontAlgn="auto">
              <a:buFont typeface="Arial" charset="0"/>
              <a:buAutoNum type="arabicPeriod"/>
              <a:defRPr/>
            </a:pPr>
            <a:endParaRPr lang="el-G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fontAlgn="auto">
              <a:buFont typeface="Wingdings 2" charset="2"/>
              <a:buNone/>
              <a:defRPr/>
            </a:pPr>
            <a:endParaRPr lang="el-G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buFont typeface="Wingdings 2" charset="2"/>
              <a:buNone/>
              <a:defRPr/>
            </a:pPr>
            <a:r>
              <a:rPr lang="el-G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 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Όραμα: </a:t>
            </a:r>
            <a:r>
              <a:rPr lang="el-GR" sz="2400" dirty="0" smtClean="0"/>
              <a:t>να δημιουργήσει έναν υγιή και </a:t>
            </a:r>
          </a:p>
          <a:p>
            <a:pPr marL="609600" indent="-609600" fontAlgn="auto">
              <a:buFont typeface="Arial" charset="0"/>
              <a:buNone/>
              <a:defRPr/>
            </a:pPr>
            <a:r>
              <a:rPr lang="el-GR" sz="2400" dirty="0" smtClean="0"/>
              <a:t> ασφαλή κόσμο διαμέσου </a:t>
            </a:r>
          </a:p>
          <a:p>
            <a:pPr marL="609600" indent="-609600" fontAlgn="auto">
              <a:buFont typeface="Arial" charset="0"/>
              <a:buNone/>
              <a:defRPr/>
            </a:pPr>
            <a:r>
              <a:rPr lang="el-GR" sz="2400" dirty="0" smtClean="0"/>
              <a:t>α) αθλημάτων</a:t>
            </a:r>
            <a:endParaRPr lang="en-US" sz="2400" dirty="0" smtClean="0"/>
          </a:p>
          <a:p>
            <a:pPr marL="609600" indent="-609600" fontAlgn="auto">
              <a:buFont typeface="Arial" charset="0"/>
              <a:buNone/>
              <a:defRPr/>
            </a:pPr>
            <a:r>
              <a:rPr lang="el-GR" sz="2400" dirty="0" smtClean="0"/>
              <a:t>Β) παιχνιδιού</a:t>
            </a:r>
            <a:endParaRPr lang="en-US" sz="2400" dirty="0" smtClean="0"/>
          </a:p>
          <a:p>
            <a:pPr marL="609600" indent="-609600" fontAlgn="auto">
              <a:buFont typeface="Arial" charset="0"/>
              <a:buNone/>
              <a:defRPr/>
            </a:pPr>
            <a:endParaRPr lang="el-GR" sz="2400" dirty="0" smtClean="0"/>
          </a:p>
          <a:p>
            <a:pPr marL="609600" indent="-609600" algn="r" fontAlgn="auto">
              <a:buFont typeface="Arial" charset="0"/>
              <a:buNone/>
              <a:defRPr/>
            </a:pPr>
            <a:r>
              <a:rPr lang="el-GR" sz="2400" dirty="0" smtClean="0"/>
              <a:t>                                                         </a:t>
            </a:r>
          </a:p>
        </p:txBody>
      </p:sp>
      <p:graphicFrame>
        <p:nvGraphicFramePr>
          <p:cNvPr id="2" name="Διάγραμμα 1"/>
          <p:cNvGraphicFramePr/>
          <p:nvPr/>
        </p:nvGraphicFramePr>
        <p:xfrm>
          <a:off x="4643909" y="1988840"/>
          <a:ext cx="2592387" cy="237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439" name="Picture 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5198" y="3593523"/>
            <a:ext cx="2329408" cy="226987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1158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3.3 Το </a:t>
            </a:r>
            <a:r>
              <a:rPr lang="el-GR" sz="24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ηλεκτρονικό παιχνίδι και η ψυχολογία του ατόμου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613" y="835025"/>
            <a:ext cx="8497887" cy="486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Ιστορία: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Το πρώτο βιντεοπαιχνίδι δημιουργήθηκε το 1947 από τον </a:t>
            </a:r>
            <a:r>
              <a:rPr lang="en-US" sz="1600" dirty="0">
                <a:latin typeface="Comic Sans MS" pitchFamily="66" charset="0"/>
              </a:rPr>
              <a:t>Thomas Goldsmith </a:t>
            </a:r>
            <a:r>
              <a:rPr lang="el-GR" sz="1600" dirty="0">
                <a:latin typeface="Comic Sans MS" pitchFamily="66" charset="0"/>
              </a:rPr>
              <a:t>και τον </a:t>
            </a:r>
            <a:r>
              <a:rPr lang="en-US" sz="1600" dirty="0" err="1">
                <a:latin typeface="Comic Sans MS" pitchFamily="66" charset="0"/>
              </a:rPr>
              <a:t>Eastle</a:t>
            </a:r>
            <a:r>
              <a:rPr lang="en-US" sz="1600" dirty="0">
                <a:latin typeface="Comic Sans MS" pitchFamily="66" charset="0"/>
              </a:rPr>
              <a:t> Ray Mann</a:t>
            </a:r>
            <a:r>
              <a:rPr lang="el-GR" sz="1600" dirty="0">
                <a:latin typeface="Comic Sans MS" pitchFamily="66" charset="0"/>
              </a:rPr>
              <a:t>. Το αρχικό του όνομα ήταν &lt;καθοδικός σωλήνας συσκευή διασκέδασης&gt;.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Το ’70-΄80 παρουσιάστηκαν στο ευρύ κοινό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Comic Sans MS" pitchFamily="66" charset="0"/>
              </a:rPr>
              <a:t>Το </a:t>
            </a:r>
            <a:r>
              <a:rPr lang="el-GR" sz="1600" dirty="0" err="1">
                <a:latin typeface="Comic Sans MS" pitchFamily="66" charset="0"/>
              </a:rPr>
              <a:t>ηλ</a:t>
            </a:r>
            <a:r>
              <a:rPr lang="el-GR" sz="1600" dirty="0">
                <a:latin typeface="Comic Sans MS" pitchFamily="66" charset="0"/>
              </a:rPr>
              <a:t>. Παιχνίδι ασκεί τεράστια επιρροή στην ψυχολογία του ατόμου, η οποία μπορεί να είναι είτε θετική είτε αρνητική.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Θετικά: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u="sng" dirty="0"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6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Βελτίωση γνωστικών δεξιοτήτων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Συγκέντρωση προσοχής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Παρατηρητικότητα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Οπτικοκινητικό συντονισμό κ.α.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el-GR" sz="16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Καλλιέργεια της φαντασίας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Δημιουργικό παιχνίδι                  απελευθέρωση σκέψης- έκφρασης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3.  </a:t>
            </a:r>
            <a:r>
              <a:rPr lang="el-GR" sz="16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Εκπαίδευση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Ευχάριστος τρόπος μάθησης για τα παιδιά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Ευκολότερη κατάρτιση για ενήλικες</a:t>
            </a:r>
          </a:p>
        </p:txBody>
      </p:sp>
      <p:sp>
        <p:nvSpPr>
          <p:cNvPr id="6" name="Δεξιό βέλος 5"/>
          <p:cNvSpPr/>
          <p:nvPr/>
        </p:nvSpPr>
        <p:spPr>
          <a:xfrm>
            <a:off x="2988469" y="4685507"/>
            <a:ext cx="576262" cy="14446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516216" y="5015151"/>
            <a:ext cx="1762072" cy="168985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951090" y="2929706"/>
            <a:ext cx="2173241" cy="1444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  <a:softEdge rad="3175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88913"/>
            <a:ext cx="8280400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</a:t>
            </a: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Ψυχαγωγία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Ξεκούραστο και ευχάριστο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Αρνητικά: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Comic Sans MS" pitchFamily="66" charset="0"/>
              </a:rPr>
              <a:t>Η πολύωρη ενασχόλησης με τα βιντεοπαιχνίδια μπορεί να έχει ως αποτέλεσμα την δυσκολία του ατόμου να αναπτύξει κάποιες δεξιότητες με σκοπό την: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Αντιμετώπιση δυσκολιών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Κοινωνικοποίηση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Ανάπτυξη ουσιαστικών σχέσεων κ.α.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ΒΙΑ ΚΑΙ ΕΠΙΘΕΤΙΚΟΤΗΤΑ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Comic Sans MS" pitchFamily="66" charset="0"/>
              </a:rPr>
              <a:t>Εάν από την άλλη τα παιχνίδια είναι βίαιου περιεχομένου το άτομο: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Υιοθετεί βίαιες συμπεριφορές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Comic Sans MS" pitchFamily="66" charset="0"/>
              </a:rPr>
              <a:t>Απευαισθητοποιείται από την βία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600" dirty="0">
              <a:latin typeface="Comic Sans MS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Comic Sans MS" pitchFamily="66" charset="0"/>
              </a:rPr>
              <a:t>‘ Χρησιμότητα’ των επιθετικών παιχνιδιών                 Αμερικάνικος στρατός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16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Comic Sans MS" pitchFamily="66" charset="0"/>
              </a:rPr>
              <a:t>Η σημαντικότερη συνέπεια της συχνής χρήσης </a:t>
            </a:r>
            <a:r>
              <a:rPr lang="el-GR" sz="1600" dirty="0" err="1">
                <a:latin typeface="Comic Sans MS" pitchFamily="66" charset="0"/>
              </a:rPr>
              <a:t>ηλ</a:t>
            </a:r>
            <a:r>
              <a:rPr lang="el-GR" sz="1600" dirty="0">
                <a:latin typeface="Comic Sans MS" pitchFamily="66" charset="0"/>
              </a:rPr>
              <a:t>. Παιχνιδιών είναι η εξάρτηση.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latin typeface="Comic Sans MS" pitchFamily="66" charset="0"/>
              </a:rPr>
              <a:t>Κύριο σύμπτωμα                  το άτομο περνά όλο τον ελεύθερό του χρόνο παίζοντας </a:t>
            </a:r>
            <a:r>
              <a:rPr lang="en-US" sz="1600" dirty="0">
                <a:latin typeface="Comic Sans MS" pitchFamily="66" charset="0"/>
              </a:rPr>
              <a:t> video games</a:t>
            </a:r>
            <a:r>
              <a:rPr lang="el-GR" sz="1600" dirty="0">
                <a:latin typeface="Comic Sans MS" pitchFamily="66" charset="0"/>
              </a:rPr>
              <a:t>, παραμελώντας την προσωπική του ζωή.</a:t>
            </a:r>
          </a:p>
        </p:txBody>
      </p:sp>
      <p:sp>
        <p:nvSpPr>
          <p:cNvPr id="3" name="Δεξιό βέλος 2"/>
          <p:cNvSpPr/>
          <p:nvPr/>
        </p:nvSpPr>
        <p:spPr>
          <a:xfrm>
            <a:off x="4540250" y="4624388"/>
            <a:ext cx="647700" cy="14446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1905000" y="5300663"/>
            <a:ext cx="719138" cy="14446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516216" y="2132856"/>
            <a:ext cx="2152650" cy="21240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αλοκαίρι">
  <a:themeElements>
    <a:clrScheme name="Καλοκαίρι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Καλοκαίρ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Καλοκαίρι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Καλοκαίρι</Template>
  <TotalTime>404</TotalTime>
  <Words>1001</Words>
  <Application>Microsoft Office PowerPoint</Application>
  <PresentationFormat>Προβολή στην οθόνη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Καλοκαίρι</vt:lpstr>
      <vt:lpstr>Παρουσίαση του PowerPoint</vt:lpstr>
      <vt:lpstr>3.1 ΤΟ ΠΑΙΧΝΙΔΙ ΣΤΗ ΒΡΕΦΙΚΗ –ΝΗΠΙΑΚΗ ΗΛΙΚΙΑ</vt:lpstr>
      <vt:lpstr>Επιπλέον…  </vt:lpstr>
      <vt:lpstr>Τα πρώτα χρόνια…</vt:lpstr>
      <vt:lpstr> Παιχνίδια ανά ηλικία:</vt:lpstr>
      <vt:lpstr>Διακήρυξη για το δικαίωμα του παιδιού στο παιχνίδι </vt:lpstr>
      <vt:lpstr>Right to play organization  </vt:lpstr>
      <vt:lpstr>Παρουσίαση του PowerPoint</vt:lpstr>
      <vt:lpstr>Παρουσίαση του PowerPoint</vt:lpstr>
      <vt:lpstr>Παρουσίαση του PowerPoint</vt:lpstr>
      <vt:lpstr>Το παιχνίδι είναι η δουλειά του παιδιού γιατί…</vt:lpstr>
      <vt:lpstr>Εκπαίδευση</vt:lpstr>
      <vt:lpstr>“Edutainment“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11 Β΄ Εργαστήριο Ψυχικού</dc:creator>
  <cp:lastModifiedBy>Β' Αρσάκειο Γενικό Λύκειο Ψυχικού - Αίθουσα προβολών</cp:lastModifiedBy>
  <cp:revision>47</cp:revision>
  <dcterms:created xsi:type="dcterms:W3CDTF">2013-03-14T10:48:10Z</dcterms:created>
  <dcterms:modified xsi:type="dcterms:W3CDTF">2013-04-16T08:09:30Z</dcterms:modified>
</cp:coreProperties>
</file>