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3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4" autoAdjust="0"/>
  </p:normalViewPr>
  <p:slideViewPr>
    <p:cSldViewPr snapToGrid="0" snapToObjects="1">
      <p:cViewPr>
        <p:scale>
          <a:sx n="80" d="100"/>
          <a:sy n="80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etrosael\&#932;&#945;%20&#941;&#947;&#947;&#961;&#945;&#966;&#940;%20&#956;&#959;&#965;\&#963;&#964;&#945;&#964;&#953;&#963;&#964;&#953;&#954;&#945;%20project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trosael\&#932;&#945;%20&#941;&#947;&#947;&#961;&#945;&#966;&#940;%20&#956;&#959;&#965;\&#963;&#964;&#945;&#964;&#953;&#963;&#964;&#953;&#954;&#945;%20projec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7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914;&#953;&#946;&#955;&#943;&#959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8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9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0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1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trosael\&#932;&#945;%20&#941;&#947;&#947;&#961;&#945;&#966;&#940;%20&#956;&#959;&#965;\&#963;&#964;&#945;&#964;&#953;&#963;&#964;&#953;&#954;&#945;%20project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3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4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5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6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7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8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9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1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2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etrosael\&#932;&#945;%20&#941;&#947;&#947;&#961;&#945;&#966;&#940;%20&#956;&#959;&#965;\&#963;&#964;&#945;&#964;&#953;&#963;&#964;&#953;&#954;&#945;%20project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5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914;&#953;&#946;&#955;&#943;&#959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view3D>
      <c:rotX val="6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40262600115901"/>
          <c:y val="0.14908512564788201"/>
          <c:w val="0.79484936369523795"/>
          <c:h val="0.74744049875840701"/>
        </c:manualLayout>
      </c:layout>
      <c:pie3DChart>
        <c:varyColors val="1"/>
        <c:ser>
          <c:idx val="0"/>
          <c:order val="0"/>
          <c:explosion val="46"/>
          <c:dPt>
            <c:idx val="0"/>
            <c:bubble3D val="0"/>
            <c:spPr>
              <a:solidFill>
                <a:srgbClr val="ACCBF9">
                  <a:lumMod val="75000"/>
                  <a:alpha val="71000"/>
                </a:srgb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Φύλλο1!$A$1:$A$2</c:f>
              <c:strCache>
                <c:ptCount val="2"/>
                <c:pt idx="0">
                  <c:v>Αντρας</c:v>
                </c:pt>
                <c:pt idx="1">
                  <c:v>Γυναικα</c:v>
                </c:pt>
              </c:strCache>
            </c:strRef>
          </c:cat>
          <c:val>
            <c:numRef>
              <c:f>Φύλλο1!$B$1:$B$2</c:f>
              <c:numCache>
                <c:formatCode>0.00%</c:formatCode>
                <c:ptCount val="2"/>
                <c:pt idx="0">
                  <c:v>0.53300000000000003</c:v>
                </c:pt>
                <c:pt idx="1">
                  <c:v>0.46700000000000003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l-GR" sz="1000" b="0" i="0" u="none" strike="noStrike" baseline="0" smtClean="0">
                        <a:effectLst/>
                      </a:rPr>
                      <a:t>Ενημέρωση</a:t>
                    </a:r>
                    <a:r>
                      <a:rPr lang="el-GR" dirty="0"/>
                      <a:t>
33%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l-GR" sz="1000" b="0" i="0" u="none" strike="noStrike" baseline="0" smtClean="0">
                        <a:effectLst/>
                      </a:rPr>
                      <a:t>Χαλάρωση</a:t>
                    </a:r>
                    <a:r>
                      <a:rPr lang="el-GR" dirty="0"/>
                      <a:t>
33%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(Φύλλο1!$A$31,Φύλλο1!$A$32,Φύλλο1!$A$33)</c:f>
              <c:strCache>
                <c:ptCount val="3"/>
                <c:pt idx="0">
                  <c:v>Ψυχαγωγία</c:v>
                </c:pt>
                <c:pt idx="1">
                  <c:v>Χαλάρωση</c:v>
                </c:pt>
                <c:pt idx="2">
                  <c:v>Ενημέρωση</c:v>
                </c:pt>
              </c:strCache>
            </c:strRef>
          </c:cat>
          <c:val>
            <c:numRef>
              <c:f>(Φύλλο1!$B$31,Φύλλο1!$B$32,Φύλλο1!$B$33)</c:f>
              <c:numCache>
                <c:formatCode>0.00%</c:formatCode>
                <c:ptCount val="3"/>
                <c:pt idx="0">
                  <c:v>0.33400000000000013</c:v>
                </c:pt>
                <c:pt idx="1">
                  <c:v>0.33300000000000013</c:v>
                </c:pt>
                <c:pt idx="2">
                  <c:v>0.33300000000000013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ψυχαγωγία</c:v>
                </c:pt>
                <c:pt idx="1">
                  <c:v>χαλάρωση</c:v>
                </c:pt>
                <c:pt idx="2">
                  <c:v>ενημέρωση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0.27700000000000002</c:v>
                </c:pt>
                <c:pt idx="2" formatCode="0%">
                  <c:v>0.39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Φύλλο1!$D$3:$D$5</c:f>
              <c:strCache>
                <c:ptCount val="3"/>
                <c:pt idx="0">
                  <c:v>ψυχαγωγία</c:v>
                </c:pt>
                <c:pt idx="1">
                  <c:v>χαλάρωση</c:v>
                </c:pt>
                <c:pt idx="2">
                  <c:v>ενημέρωση</c:v>
                </c:pt>
              </c:strCache>
            </c:strRef>
          </c:cat>
          <c:val>
            <c:numRef>
              <c:f>Φύλλο1!$E$3:$E$5</c:f>
              <c:numCache>
                <c:formatCode>General</c:formatCode>
                <c:ptCount val="3"/>
                <c:pt idx="0">
                  <c:v>31.25</c:v>
                </c:pt>
                <c:pt idx="1">
                  <c:v>12.5</c:v>
                </c:pt>
                <c:pt idx="2">
                  <c:v>56.25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κινητό τηλ.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αυτοκίνητο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Η/Υ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Ράδιο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120869248"/>
        <c:axId val="120870784"/>
        <c:axId val="0"/>
      </c:bar3DChart>
      <c:catAx>
        <c:axId val="12086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0870784"/>
        <c:crosses val="autoZero"/>
        <c:auto val="1"/>
        <c:lblAlgn val="ctr"/>
        <c:lblOffset val="100"/>
        <c:noMultiLvlLbl val="0"/>
      </c:catAx>
      <c:valAx>
        <c:axId val="12087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0869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(Φύλλο1!$A$36,Φύλλο1!$A$37,Φύλλο1!$A$38,Φύλλο1!$A$39)</c:f>
              <c:strCache>
                <c:ptCount val="4"/>
                <c:pt idx="0">
                  <c:v>Ράδιο</c:v>
                </c:pt>
                <c:pt idx="1">
                  <c:v>Κινητή συσκευή</c:v>
                </c:pt>
                <c:pt idx="2">
                  <c:v>Η/Υ</c:v>
                </c:pt>
                <c:pt idx="3">
                  <c:v>Αυτοκίνητο</c:v>
                </c:pt>
              </c:strCache>
            </c:strRef>
          </c:cat>
          <c:val>
            <c:numRef>
              <c:f>(Φύλλο1!$B$36,Φύλλο1!$B$37,Φύλλο1!$B$38,Φύλλο1!$B$39)</c:f>
              <c:numCache>
                <c:formatCode>0.00%</c:formatCode>
                <c:ptCount val="4"/>
                <c:pt idx="0">
                  <c:v>0.2</c:v>
                </c:pt>
                <c:pt idx="1">
                  <c:v>0.4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120902016"/>
        <c:axId val="120903552"/>
        <c:axId val="0"/>
      </c:bar3DChart>
      <c:catAx>
        <c:axId val="120902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20903552"/>
        <c:crosses val="autoZero"/>
        <c:auto val="1"/>
        <c:lblAlgn val="ctr"/>
        <c:lblOffset val="100"/>
        <c:noMultiLvlLbl val="0"/>
      </c:catAx>
      <c:valAx>
        <c:axId val="12090355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120902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Ράδιο</c:v>
                </c:pt>
                <c:pt idx="1">
                  <c:v>Κινητή συσκευή</c:v>
                </c:pt>
                <c:pt idx="2">
                  <c:v>Η/Υ</c:v>
                </c:pt>
                <c:pt idx="3">
                  <c:v>Αυτοκίνητο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27.7</c:v>
                </c:pt>
                <c:pt idx="1">
                  <c:v>11.1</c:v>
                </c:pt>
                <c:pt idx="2">
                  <c:v>22.2</c:v>
                </c:pt>
                <c:pt idx="3">
                  <c:v>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125924864"/>
        <c:axId val="125926400"/>
        <c:axId val="0"/>
      </c:bar3DChart>
      <c:catAx>
        <c:axId val="125924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5926400"/>
        <c:crosses val="autoZero"/>
        <c:auto val="1"/>
        <c:lblAlgn val="ctr"/>
        <c:lblOffset val="100"/>
        <c:noMultiLvlLbl val="0"/>
      </c:catAx>
      <c:valAx>
        <c:axId val="125926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5924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ράδιο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18.760000000000002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Η/Υ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αυτοκίνητο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κινητό τηλ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126061952"/>
        <c:axId val="126071936"/>
        <c:axId val="0"/>
      </c:bar3DChart>
      <c:catAx>
        <c:axId val="12606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6071936"/>
        <c:crosses val="autoZero"/>
        <c:auto val="1"/>
        <c:lblAlgn val="ctr"/>
        <c:lblOffset val="100"/>
        <c:noMultiLvlLbl val="0"/>
      </c:catAx>
      <c:valAx>
        <c:axId val="126071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60619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άλλο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εργασία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Αθληση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Διάβασμα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ελ.χρόνος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Μετακίνηση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193216"/>
        <c:axId val="121194752"/>
        <c:axId val="0"/>
      </c:bar3DChart>
      <c:catAx>
        <c:axId val="12119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1194752"/>
        <c:crosses val="autoZero"/>
        <c:auto val="1"/>
        <c:lblAlgn val="ctr"/>
        <c:lblOffset val="100"/>
        <c:noMultiLvlLbl val="0"/>
      </c:catAx>
      <c:valAx>
        <c:axId val="121194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11932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Φύλλο1!$A$42:$A$47</c:f>
              <c:strCache>
                <c:ptCount val="6"/>
                <c:pt idx="0">
                  <c:v>Όταν αθλείστε</c:v>
                </c:pt>
                <c:pt idx="1">
                  <c:v>Όταν εργάζεστε</c:v>
                </c:pt>
                <c:pt idx="2">
                  <c:v>Όταν διαβάζετε</c:v>
                </c:pt>
                <c:pt idx="3">
                  <c:v>Στον ελεύθερο χρόνο σας</c:v>
                </c:pt>
                <c:pt idx="4">
                  <c:v>Στην μετακίνηση σας</c:v>
                </c:pt>
                <c:pt idx="5">
                  <c:v>Άλλο</c:v>
                </c:pt>
              </c:strCache>
            </c:strRef>
          </c:cat>
          <c:val>
            <c:numRef>
              <c:f>Φύλλο1!$B$42:$B$47</c:f>
              <c:numCache>
                <c:formatCode>0.00%</c:formatCode>
                <c:ptCount val="6"/>
                <c:pt idx="0">
                  <c:v>0.13500000000000001</c:v>
                </c:pt>
                <c:pt idx="1">
                  <c:v>6.7000000000000004E-2</c:v>
                </c:pt>
                <c:pt idx="2">
                  <c:v>0.23500000000000001</c:v>
                </c:pt>
                <c:pt idx="3">
                  <c:v>0.26300000000000001</c:v>
                </c:pt>
                <c:pt idx="4">
                  <c:v>0.40500000000000008</c:v>
                </c:pt>
                <c:pt idx="5">
                  <c:v>6.7000000000000004E-2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250176"/>
        <c:axId val="121251712"/>
        <c:axId val="0"/>
      </c:bar3DChart>
      <c:catAx>
        <c:axId val="121250176"/>
        <c:scaling>
          <c:orientation val="minMax"/>
        </c:scaling>
        <c:delete val="1"/>
        <c:axPos val="b"/>
        <c:majorTickMark val="none"/>
        <c:minorTickMark val="none"/>
        <c:tickLblPos val="nextTo"/>
        <c:crossAx val="121251712"/>
        <c:crosses val="autoZero"/>
        <c:auto val="1"/>
        <c:lblAlgn val="ctr"/>
        <c:lblOffset val="100"/>
        <c:noMultiLvlLbl val="0"/>
      </c:catAx>
      <c:valAx>
        <c:axId val="12125171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21250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άλλο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Εργασία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Αθληση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Διάβασμα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Ελ.Χρόνος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μετακίνηση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293440"/>
        <c:axId val="121319808"/>
        <c:axId val="0"/>
      </c:bar3DChart>
      <c:catAx>
        <c:axId val="12129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1319808"/>
        <c:crosses val="autoZero"/>
        <c:auto val="1"/>
        <c:lblAlgn val="ctr"/>
        <c:lblOffset val="100"/>
        <c:noMultiLvlLbl val="0"/>
      </c:catAx>
      <c:valAx>
        <c:axId val="12131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12934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ΦΥΛΟ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ΑΝΤΡΕΣ</c:v>
                </c:pt>
                <c:pt idx="1">
                  <c:v>ΓΥΝΑΙΚΕΣ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2325987372476201"/>
          <c:y val="3.5836373419786301E-2"/>
          <c:w val="0.4767401262752381"/>
          <c:h val="3.5599779555294697E-2"/>
        </c:manualLayout>
      </c:layout>
      <c:overlay val="0"/>
      <c:txPr>
        <a:bodyPr/>
        <a:lstStyle/>
        <a:p>
          <a:pPr>
            <a:defRPr sz="1400"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FF"/>
              </a:solidFill>
            </c:spPr>
          </c:dPt>
          <c:cat>
            <c:strRef>
              <c:f>Φύλλο1!$D$11:$D$14</c:f>
              <c:strCache>
                <c:ptCount val="4"/>
                <c:pt idx="0">
                  <c:v>εργασία</c:v>
                </c:pt>
                <c:pt idx="1">
                  <c:v>διάβασμα</c:v>
                </c:pt>
                <c:pt idx="2">
                  <c:v>ελεύθερο χρόνο</c:v>
                </c:pt>
                <c:pt idx="3">
                  <c:v>μετακίνηση</c:v>
                </c:pt>
              </c:strCache>
            </c:strRef>
          </c:cat>
          <c:val>
            <c:numRef>
              <c:f>Φύλλο1!$E$11:$E$14</c:f>
              <c:numCache>
                <c:formatCode>General</c:formatCode>
                <c:ptCount val="4"/>
                <c:pt idx="0">
                  <c:v>12.5</c:v>
                </c:pt>
                <c:pt idx="1">
                  <c:v>6.25</c:v>
                </c:pt>
                <c:pt idx="2">
                  <c:v>12.5</c:v>
                </c:pt>
                <c:pt idx="3">
                  <c:v>68.75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391744"/>
        <c:axId val="121393536"/>
        <c:axId val="0"/>
      </c:bar3DChart>
      <c:catAx>
        <c:axId val="121391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21393536"/>
        <c:crosses val="autoZero"/>
        <c:auto val="1"/>
        <c:lblAlgn val="ctr"/>
        <c:lblOffset val="100"/>
        <c:noMultiLvlLbl val="0"/>
      </c:catAx>
      <c:valAx>
        <c:axId val="1213935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13917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Nαι</c:v>
                </c:pt>
                <c:pt idx="1">
                  <c:v>Όχι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66.599999999999994</c:v>
                </c:pt>
                <c:pt idx="1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65553929668619382"/>
          <c:y val="3.2138895504173698E-3"/>
          <c:w val="0.34275211945582729"/>
          <c:h val="8.920890838858326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92D050"/>
            </a:solidFill>
          </c:spPr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Φύλλο1!$D$16:$D$17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Φύλλο1!$E$16:$E$17</c:f>
              <c:numCache>
                <c:formatCode>General</c:formatCode>
                <c:ptCount val="2"/>
                <c:pt idx="0">
                  <c:v>6.25</c:v>
                </c:pt>
                <c:pt idx="1">
                  <c:v>93.75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Ναι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Όχι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860480"/>
        <c:axId val="140608640"/>
      </c:barChart>
      <c:catAx>
        <c:axId val="169860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0608640"/>
        <c:crosses val="autoZero"/>
        <c:auto val="1"/>
        <c:lblAlgn val="ctr"/>
        <c:lblOffset val="100"/>
        <c:noMultiLvlLbl val="0"/>
      </c:catAx>
      <c:valAx>
        <c:axId val="14060864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69860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Ναι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Οχι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92448"/>
        <c:axId val="140791808"/>
      </c:barChart>
      <c:catAx>
        <c:axId val="22792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0791808"/>
        <c:crosses val="autoZero"/>
        <c:auto val="1"/>
        <c:lblAlgn val="ctr"/>
        <c:lblOffset val="100"/>
        <c:noMultiLvlLbl val="0"/>
      </c:catAx>
      <c:valAx>
        <c:axId val="14079180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279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Nαι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Όχι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877824"/>
        <c:axId val="140879360"/>
      </c:barChart>
      <c:catAx>
        <c:axId val="140877824"/>
        <c:scaling>
          <c:orientation val="minMax"/>
        </c:scaling>
        <c:delete val="1"/>
        <c:axPos val="l"/>
        <c:majorTickMark val="none"/>
        <c:minorTickMark val="none"/>
        <c:tickLblPos val="nextTo"/>
        <c:crossAx val="140879360"/>
        <c:crosses val="autoZero"/>
        <c:auto val="1"/>
        <c:lblAlgn val="ctr"/>
        <c:lblOffset val="100"/>
        <c:noMultiLvlLbl val="0"/>
      </c:catAx>
      <c:valAx>
        <c:axId val="14087936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40877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Ναι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Όχι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14208"/>
        <c:axId val="146424192"/>
      </c:barChart>
      <c:catAx>
        <c:axId val="146414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6424192"/>
        <c:crosses val="autoZero"/>
        <c:auto val="1"/>
        <c:lblAlgn val="ctr"/>
        <c:lblOffset val="100"/>
        <c:noMultiLvlLbl val="0"/>
      </c:catAx>
      <c:valAx>
        <c:axId val="14642419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4641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radio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6504704"/>
        <c:axId val="146526976"/>
      </c:barChart>
      <c:catAx>
        <c:axId val="1465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6526976"/>
        <c:crosses val="autoZero"/>
        <c:auto val="1"/>
        <c:lblAlgn val="ctr"/>
        <c:lblOffset val="100"/>
        <c:noMultiLvlLbl val="0"/>
      </c:catAx>
      <c:valAx>
        <c:axId val="1465269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65047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84975949328046"/>
          <c:y val="0.19584286630019165"/>
          <c:w val="0.81473616733167931"/>
          <c:h val="0.739313402487596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explosion val="31"/>
          <c:dPt>
            <c:idx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829284769403223"/>
          <c:y val="6.7914355343143981E-2"/>
          <c:w val="0.45605729454367566"/>
          <c:h val="7.539907563458410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radio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883904"/>
        <c:axId val="169902080"/>
      </c:barChart>
      <c:catAx>
        <c:axId val="16988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9902080"/>
        <c:crosses val="autoZero"/>
        <c:auto val="1"/>
        <c:lblAlgn val="ctr"/>
        <c:lblOffset val="100"/>
        <c:noMultiLvlLbl val="0"/>
      </c:catAx>
      <c:valAx>
        <c:axId val="169902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8839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τηλεόραση     ραδιόφωνο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  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τηλεόραση     ραδιόφωνο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66.599999999999994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1417088"/>
        <c:axId val="121427072"/>
      </c:barChart>
      <c:catAx>
        <c:axId val="121417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l-GR"/>
          </a:p>
        </c:txPr>
        <c:crossAx val="121427072"/>
        <c:crosses val="autoZero"/>
        <c:auto val="1"/>
        <c:lblAlgn val="ctr"/>
        <c:lblOffset val="100"/>
        <c:noMultiLvlLbl val="0"/>
      </c:catAx>
      <c:valAx>
        <c:axId val="121427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1417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Φύλλο1!$A$6:$A$7</c:f>
              <c:strCache>
                <c:ptCount val="2"/>
                <c:pt idx="0">
                  <c:v>ραδιόφωνο</c:v>
                </c:pt>
                <c:pt idx="1">
                  <c:v>τηλεόραση</c:v>
                </c:pt>
              </c:strCache>
            </c:strRef>
          </c:cat>
          <c:val>
            <c:numRef>
              <c:f>Φύλλο1!$B$6:$B$7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0801152"/>
        <c:axId val="120802688"/>
      </c:barChart>
      <c:catAx>
        <c:axId val="120801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20802688"/>
        <c:crosses val="autoZero"/>
        <c:auto val="1"/>
        <c:lblAlgn val="ctr"/>
        <c:lblOffset val="100"/>
        <c:noMultiLvlLbl val="0"/>
      </c:catAx>
      <c:valAx>
        <c:axId val="120802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0801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34672197505653E-2"/>
          <c:y val="0.13452198723314285"/>
          <c:w val="0.8167480092795002"/>
          <c:h val="0.7454260409993340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Αντρες</c:v>
                </c:pt>
                <c:pt idx="1">
                  <c:v>Γυναικες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ΩΡΕΣ /ΜΕΡΑ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0-1</c:v>
                </c:pt>
                <c:pt idx="1">
                  <c:v>1ΩΡΑ-2ΩΡΕΣ</c:v>
                </c:pt>
                <c:pt idx="2">
                  <c:v>2ΩΡΕΣ-3ΩΡΕΣ</c:v>
                </c:pt>
                <c:pt idx="3">
                  <c:v>ΠΑΡΑΠΑΝΩ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282304"/>
        <c:axId val="119284096"/>
      </c:barChart>
      <c:catAx>
        <c:axId val="1192823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9284096"/>
        <c:crosses val="autoZero"/>
        <c:auto val="1"/>
        <c:lblAlgn val="ctr"/>
        <c:lblOffset val="100"/>
        <c:noMultiLvlLbl val="0"/>
      </c:catAx>
      <c:valAx>
        <c:axId val="119284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282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58ED5"/>
            </a:solidFill>
          </c:spPr>
          <c:invertIfNegative val="0"/>
          <c:cat>
            <c:strRef>
              <c:f>Φύλλο1!$A$16:$A$19</c:f>
              <c:strCache>
                <c:ptCount val="4"/>
                <c:pt idx="0">
                  <c:v>0-1 φορες</c:v>
                </c:pt>
                <c:pt idx="1">
                  <c:v>1-2 φορες</c:v>
                </c:pt>
                <c:pt idx="2">
                  <c:v>2-3 φορες</c:v>
                </c:pt>
                <c:pt idx="3">
                  <c:v>Παραπανω</c:v>
                </c:pt>
              </c:strCache>
            </c:strRef>
          </c:cat>
          <c:val>
            <c:numRef>
              <c:f>Φύλλο1!$B$16:$B$19</c:f>
              <c:numCache>
                <c:formatCode>0.00%</c:formatCode>
                <c:ptCount val="4"/>
                <c:pt idx="0">
                  <c:v>0.26400000000000001</c:v>
                </c:pt>
                <c:pt idx="1">
                  <c:v>0.33400000000000002</c:v>
                </c:pt>
                <c:pt idx="2">
                  <c:v>0.26600000000000001</c:v>
                </c:pt>
                <c:pt idx="3">
                  <c:v>0.13500000000000001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0623488"/>
        <c:axId val="120625024"/>
      </c:barChart>
      <c:catAx>
        <c:axId val="120623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0625024"/>
        <c:crosses val="autoZero"/>
        <c:auto val="1"/>
        <c:lblAlgn val="ctr"/>
        <c:lblOffset val="100"/>
        <c:noMultiLvlLbl val="0"/>
      </c:catAx>
      <c:valAx>
        <c:axId val="12062502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20623488"/>
        <c:crosses val="autoZero"/>
        <c:crossBetween val="between"/>
      </c:valAx>
      <c:spPr>
        <a:solidFill>
          <a:srgbClr val="1F497D">
            <a:lumMod val="40000"/>
            <a:lumOff val="60000"/>
          </a:srgbClr>
        </a:solidFill>
      </c:spPr>
    </c:plotArea>
    <c:plotVisOnly val="1"/>
    <c:dispBlanksAs val="gap"/>
    <c:showDLblsOverMax val="0"/>
  </c:chart>
  <c:spPr>
    <a:solidFill>
      <a:sysClr val="windowText" lastClr="000000"/>
    </a:solidFill>
    <a:ln w="19050" cap="flat" cmpd="sng" algn="ctr">
      <a:solidFill>
        <a:sysClr val="windowText" lastClr="000000">
          <a:shade val="50000"/>
        </a:sysClr>
      </a:solidFill>
      <a:prstDash val="solid"/>
    </a:ln>
    <a:effectLst/>
  </c:spPr>
  <c:txPr>
    <a:bodyPr/>
    <a:lstStyle/>
    <a:p>
      <a:pPr>
        <a:defRPr>
          <a:solidFill>
            <a:sysClr val="window" lastClr="FFFFFF"/>
          </a:solidFill>
          <a:latin typeface="+mn-lt"/>
          <a:ea typeface="+mn-ea"/>
          <a:cs typeface="+mn-cs"/>
        </a:defRPr>
      </a:pPr>
      <a:endParaRPr lang="el-GR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  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0-1 ώρες</c:v>
                </c:pt>
                <c:pt idx="1">
                  <c:v>1-2 ώρες</c:v>
                </c:pt>
                <c:pt idx="2">
                  <c:v>2-3 ώρες</c:v>
                </c:pt>
                <c:pt idx="3">
                  <c:v>παραπάνω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 formatCode="0%">
                  <c:v>0.06</c:v>
                </c:pt>
                <c:pt idx="1">
                  <c:v>0.222</c:v>
                </c:pt>
                <c:pt idx="2">
                  <c:v>0.38800000000000001</c:v>
                </c:pt>
                <c:pt idx="3" formatCode="0%">
                  <c:v>0.33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0655232"/>
        <c:axId val="120661120"/>
      </c:barChart>
      <c:catAx>
        <c:axId val="12065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0661120"/>
        <c:crosses val="autoZero"/>
        <c:auto val="1"/>
        <c:lblAlgn val="ctr"/>
        <c:lblOffset val="100"/>
        <c:noMultiLvlLbl val="0"/>
      </c:catAx>
      <c:valAx>
        <c:axId val="12066112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12065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Φύλλο1!$A$19:$A$22</c:f>
              <c:strCache>
                <c:ptCount val="4"/>
                <c:pt idx="0">
                  <c:v>0-1 ώρες</c:v>
                </c:pt>
                <c:pt idx="1">
                  <c:v>1-2 ώρες</c:v>
                </c:pt>
                <c:pt idx="2">
                  <c:v>2-3 ώρες</c:v>
                </c:pt>
                <c:pt idx="3">
                  <c:v>παραπάνω</c:v>
                </c:pt>
              </c:strCache>
            </c:strRef>
          </c:cat>
          <c:val>
            <c:numRef>
              <c:f>Φύλλο1!$B$19:$B$22</c:f>
              <c:numCache>
                <c:formatCode>General</c:formatCode>
                <c:ptCount val="4"/>
                <c:pt idx="0">
                  <c:v>43.75</c:v>
                </c:pt>
                <c:pt idx="1">
                  <c:v>31.25</c:v>
                </c:pt>
                <c:pt idx="2">
                  <c:v>12.5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0685696"/>
        <c:axId val="120687232"/>
      </c:barChart>
      <c:catAx>
        <c:axId val="1206856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l-GR"/>
          </a:p>
        </c:txPr>
        <c:crossAx val="120687232"/>
        <c:crosses val="autoZero"/>
        <c:auto val="1"/>
        <c:lblAlgn val="ctr"/>
        <c:lblOffset val="100"/>
        <c:noMultiLvlLbl val="0"/>
      </c:catAx>
      <c:valAx>
        <c:axId val="120687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0685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Ψυχαγωγία</c:v>
                </c:pt>
                <c:pt idx="1">
                  <c:v>Ενημέρωση</c:v>
                </c:pt>
                <c:pt idx="2">
                  <c:v>Χαλάρωση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5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0.14875</cdr:x>
      <cdr:y>0.41366</cdr:y>
    </cdr:from>
    <cdr:to>
      <cdr:x>0.2275</cdr:x>
      <cdr:y>0.54094</cdr:y>
    </cdr:to>
    <cdr:sp macro="" textlink="">
      <cdr:nvSpPr>
        <cdr:cNvPr id="2" name="1 - TextBox"/>
        <cdr:cNvSpPr txBox="1"/>
      </cdr:nvSpPr>
      <cdr:spPr>
        <a:xfrm xmlns:a="http://schemas.openxmlformats.org/drawingml/2006/main">
          <a:off x="1224136" y="1872208"/>
          <a:ext cx="64807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0.1299</cdr:x>
      <cdr:y>0.39775</cdr:y>
    </cdr:from>
    <cdr:to>
      <cdr:x>0.22615</cdr:x>
      <cdr:y>0.54094</cdr:y>
    </cdr:to>
    <cdr:sp macro="" textlink="">
      <cdr:nvSpPr>
        <cdr:cNvPr id="3" name="2 - TextBox"/>
        <cdr:cNvSpPr txBox="1"/>
      </cdr:nvSpPr>
      <cdr:spPr>
        <a:xfrm xmlns:a="http://schemas.openxmlformats.org/drawingml/2006/main">
          <a:off x="525014" y="1571195"/>
          <a:ext cx="389021" cy="565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2400" dirty="0"/>
        </a:p>
      </cdr:txBody>
    </cdr:sp>
  </cdr:relSizeAnchor>
  <cdr:relSizeAnchor xmlns:cdr="http://schemas.openxmlformats.org/drawingml/2006/chartDrawing">
    <cdr:from>
      <cdr:x>0.35875</cdr:x>
      <cdr:y>0.52503</cdr:y>
    </cdr:from>
    <cdr:to>
      <cdr:x>0.44624</cdr:x>
      <cdr:y>0.65231</cdr:y>
    </cdr:to>
    <cdr:sp macro="" textlink="">
      <cdr:nvSpPr>
        <cdr:cNvPr id="4" name="3 - TextBox"/>
        <cdr:cNvSpPr txBox="1"/>
      </cdr:nvSpPr>
      <cdr:spPr>
        <a:xfrm xmlns:a="http://schemas.openxmlformats.org/drawingml/2006/main">
          <a:off x="2952328" y="2376264"/>
          <a:ext cx="72008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2400" dirty="0" smtClean="0"/>
        </a:p>
      </cdr:txBody>
    </cdr:sp>
  </cdr:relSizeAnchor>
  <cdr:relSizeAnchor xmlns:cdr="http://schemas.openxmlformats.org/drawingml/2006/chartDrawing">
    <cdr:from>
      <cdr:x>0.55999</cdr:x>
      <cdr:y>0.74777</cdr:y>
    </cdr:from>
    <cdr:to>
      <cdr:x>0.63874</cdr:x>
      <cdr:y>0.84323</cdr:y>
    </cdr:to>
    <cdr:sp macro="" textlink="">
      <cdr:nvSpPr>
        <cdr:cNvPr id="6" name="5 - TextBox"/>
        <cdr:cNvSpPr txBox="1"/>
      </cdr:nvSpPr>
      <cdr:spPr>
        <a:xfrm xmlns:a="http://schemas.openxmlformats.org/drawingml/2006/main">
          <a:off x="4608512" y="3384376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0.55999</cdr:x>
      <cdr:y>0.73186</cdr:y>
    </cdr:from>
    <cdr:to>
      <cdr:x>0.63874</cdr:x>
      <cdr:y>0.82732</cdr:y>
    </cdr:to>
    <cdr:sp macro="" textlink="">
      <cdr:nvSpPr>
        <cdr:cNvPr id="7" name="6 - TextBox"/>
        <cdr:cNvSpPr txBox="1"/>
      </cdr:nvSpPr>
      <cdr:spPr>
        <a:xfrm xmlns:a="http://schemas.openxmlformats.org/drawingml/2006/main">
          <a:off x="4608512" y="3312368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2000" dirty="0"/>
        </a:p>
      </cdr:txBody>
    </cdr:sp>
  </cdr:relSizeAnchor>
  <cdr:relSizeAnchor xmlns:cdr="http://schemas.openxmlformats.org/drawingml/2006/chartDrawing">
    <cdr:from>
      <cdr:x>0.76999</cdr:x>
      <cdr:y>0.73186</cdr:y>
    </cdr:from>
    <cdr:to>
      <cdr:x>0.83999</cdr:x>
      <cdr:y>0.81141</cdr:y>
    </cdr:to>
    <cdr:sp macro="" textlink="">
      <cdr:nvSpPr>
        <cdr:cNvPr id="8" name="7 - TextBox"/>
        <cdr:cNvSpPr txBox="1"/>
      </cdr:nvSpPr>
      <cdr:spPr>
        <a:xfrm xmlns:a="http://schemas.openxmlformats.org/drawingml/2006/main">
          <a:off x="6336704" y="331236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0.21875</cdr:x>
      <cdr:y>0.33411</cdr:y>
    </cdr:from>
    <cdr:to>
      <cdr:x>0.41124</cdr:x>
      <cdr:y>0.55685</cdr:y>
    </cdr:to>
    <cdr:sp macro="" textlink="">
      <cdr:nvSpPr>
        <cdr:cNvPr id="2" name="1 - TextBox"/>
        <cdr:cNvSpPr txBox="1"/>
      </cdr:nvSpPr>
      <cdr:spPr>
        <a:xfrm xmlns:a="http://schemas.openxmlformats.org/drawingml/2006/main">
          <a:off x="1800200" y="1512168"/>
          <a:ext cx="1584176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600" dirty="0"/>
        </a:p>
      </cdr:txBody>
    </cdr:sp>
  </cdr:relSizeAnchor>
  <cdr:relSizeAnchor xmlns:cdr="http://schemas.openxmlformats.org/drawingml/2006/chartDrawing">
    <cdr:from>
      <cdr:x>0.21875</cdr:x>
      <cdr:y>0.33411</cdr:y>
    </cdr:from>
    <cdr:to>
      <cdr:x>0.3325</cdr:x>
      <cdr:y>0.4773</cdr:y>
    </cdr:to>
    <cdr:sp macro="" textlink="">
      <cdr:nvSpPr>
        <cdr:cNvPr id="3" name="2 - TextBox"/>
        <cdr:cNvSpPr txBox="1"/>
      </cdr:nvSpPr>
      <cdr:spPr>
        <a:xfrm xmlns:a="http://schemas.openxmlformats.org/drawingml/2006/main">
          <a:off x="1800200" y="1512168"/>
          <a:ext cx="93610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3200" dirty="0"/>
        </a:p>
      </cdr:txBody>
    </cdr:sp>
  </cdr:relSizeAnchor>
  <cdr:relSizeAnchor xmlns:cdr="http://schemas.openxmlformats.org/drawingml/2006/chartDrawing">
    <cdr:from>
      <cdr:x>0.57749</cdr:x>
      <cdr:y>0.14319</cdr:y>
    </cdr:from>
    <cdr:to>
      <cdr:x>0.69124</cdr:x>
      <cdr:y>0.28638</cdr:y>
    </cdr:to>
    <cdr:sp macro="" textlink="">
      <cdr:nvSpPr>
        <cdr:cNvPr id="4" name="3 - TextBox"/>
        <cdr:cNvSpPr txBox="1"/>
      </cdr:nvSpPr>
      <cdr:spPr>
        <a:xfrm xmlns:a="http://schemas.openxmlformats.org/drawingml/2006/main">
          <a:off x="4752528" y="648072"/>
          <a:ext cx="93610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0.55999</cdr:x>
      <cdr:y>0.1591</cdr:y>
    </cdr:from>
    <cdr:to>
      <cdr:x>0.66499</cdr:x>
      <cdr:y>0.28638</cdr:y>
    </cdr:to>
    <cdr:sp macro="" textlink="">
      <cdr:nvSpPr>
        <cdr:cNvPr id="5" name="4 - TextBox"/>
        <cdr:cNvSpPr txBox="1"/>
      </cdr:nvSpPr>
      <cdr:spPr>
        <a:xfrm xmlns:a="http://schemas.openxmlformats.org/drawingml/2006/main">
          <a:off x="4608512" y="72008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31%</a:t>
          </a:r>
          <a:endParaRPr lang="el-GR" sz="2400" dirty="0"/>
        </a:p>
      </cdr:txBody>
    </cdr:sp>
  </cdr:relSizeAnchor>
  <cdr:relSizeAnchor xmlns:cdr="http://schemas.openxmlformats.org/drawingml/2006/chartDrawing">
    <cdr:from>
      <cdr:x>0.64749</cdr:x>
      <cdr:y>0.4773</cdr:y>
    </cdr:from>
    <cdr:to>
      <cdr:x>0.75249</cdr:x>
      <cdr:y>0.58867</cdr:y>
    </cdr:to>
    <cdr:sp macro="" textlink="">
      <cdr:nvSpPr>
        <cdr:cNvPr id="6" name="5 - TextBox"/>
        <cdr:cNvSpPr txBox="1"/>
      </cdr:nvSpPr>
      <cdr:spPr>
        <a:xfrm xmlns:a="http://schemas.openxmlformats.org/drawingml/2006/main">
          <a:off x="5328592" y="2160240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0.62124</cdr:x>
      <cdr:y>0.42957</cdr:y>
    </cdr:from>
    <cdr:to>
      <cdr:x>0.73499</cdr:x>
      <cdr:y>0.58867</cdr:y>
    </cdr:to>
    <cdr:sp macro="" textlink="">
      <cdr:nvSpPr>
        <cdr:cNvPr id="7" name="6 - TextBox"/>
        <cdr:cNvSpPr txBox="1"/>
      </cdr:nvSpPr>
      <cdr:spPr>
        <a:xfrm xmlns:a="http://schemas.openxmlformats.org/drawingml/2006/main">
          <a:off x="5112568" y="1944216"/>
          <a:ext cx="93610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A711C-376C-4FBD-8FFF-286BE695FC3E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D82A3-419C-46D1-8758-6E2A1F19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0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Ενημέρωση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D82A3-419C-46D1-8758-6E2A1F19DB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3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Κινητή</a:t>
            </a:r>
            <a:r>
              <a:rPr lang="el-GR" baseline="0" dirty="0" smtClean="0"/>
              <a:t> συσκευή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D82A3-419C-46D1-8758-6E2A1F19DB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8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Ναι</a:t>
            </a:r>
            <a:r>
              <a:rPr lang="el-GR" baseline="0" dirty="0" smtClean="0"/>
              <a:t>    </a:t>
            </a:r>
            <a:r>
              <a:rPr lang="el-GR" baseline="0" dirty="0" err="1" smtClean="0"/>
              <a:t>Οχι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D82A3-419C-46D1-8758-6E2A1F19DB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32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April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April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7000">
              <a:schemeClr val="bg2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5921-A91A-409C-921C-0E0EC1E750EC}" type="datetime2">
              <a:rPr lang="en-US" smtClean="0"/>
              <a:t>Monday, April 22,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400" dirty="0" smtClean="0"/>
              <a:t>Αποτελέσματα Ερευνητικής Εργασίας με θέμα το Ραδιόφωνο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8840" y="3667014"/>
            <a:ext cx="6172200" cy="685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3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Υπό </a:t>
            </a:r>
            <a:r>
              <a:rPr lang="el-GR" dirty="0" smtClean="0"/>
              <a:t>ποιές </a:t>
            </a:r>
            <a:r>
              <a:rPr lang="el-GR" dirty="0"/>
              <a:t>συνθήκες ακούτε ραδιόφωνο;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16564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12-18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3613087"/>
              </p:ext>
            </p:extLst>
          </p:nvPr>
        </p:nvGraphicFramePr>
        <p:xfrm>
          <a:off x="457200" y="15906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6401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8" name="21 - Γράφημα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87656292"/>
              </p:ext>
            </p:extLst>
          </p:nvPr>
        </p:nvGraphicFramePr>
        <p:xfrm>
          <a:off x="4645025" y="1568450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54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35-45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4939504"/>
              </p:ext>
            </p:extLst>
          </p:nvPr>
        </p:nvGraphicFramePr>
        <p:xfrm>
          <a:off x="457200" y="1549400"/>
          <a:ext cx="4040188" cy="429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5477722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45+</a:t>
            </a:r>
            <a:endParaRPr lang="en-US" dirty="0"/>
          </a:p>
        </p:txBody>
      </p:sp>
      <p:graphicFrame>
        <p:nvGraphicFramePr>
          <p:cNvPr id="13" name="3 - Θέση περιεχομένου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44771065"/>
              </p:ext>
            </p:extLst>
          </p:nvPr>
        </p:nvGraphicFramePr>
        <p:xfrm>
          <a:off x="4645025" y="1535113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92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7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Θα θέλατε κάτι παραπάνω από το ραδιόφωνο 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12-18	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9249092"/>
              </p:ext>
            </p:extLst>
          </p:nvPr>
        </p:nvGraphicFramePr>
        <p:xfrm>
          <a:off x="457200" y="1220129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513348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25604844"/>
              </p:ext>
            </p:extLst>
          </p:nvPr>
        </p:nvGraphicFramePr>
        <p:xfrm>
          <a:off x="4645025" y="1576388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227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69990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35-45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3544898"/>
              </p:ext>
            </p:extLst>
          </p:nvPr>
        </p:nvGraphicFramePr>
        <p:xfrm>
          <a:off x="457200" y="1576388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6401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45+</a:t>
            </a:r>
            <a:endParaRPr lang="en-US" dirty="0"/>
          </a:p>
        </p:txBody>
      </p:sp>
      <p:graphicFrame>
        <p:nvGraphicFramePr>
          <p:cNvPr id="8" name="3 - Θέση περιεχομένου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72163631"/>
              </p:ext>
            </p:extLst>
          </p:nvPr>
        </p:nvGraphicFramePr>
        <p:xfrm>
          <a:off x="4645025" y="1549400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60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396"/>
          </a:xfrm>
        </p:spPr>
        <p:txBody>
          <a:bodyPr>
            <a:noAutofit/>
          </a:bodyPr>
          <a:lstStyle/>
          <a:p>
            <a:r>
              <a:rPr lang="el-GR" sz="3600" dirty="0"/>
              <a:t>Πιστεύετε ότι το ραδιόφωνο επηρεάζει τα πολιτικά φρονήματα των </a:t>
            </a:r>
            <a:r>
              <a:rPr lang="el-GR" sz="3600" dirty="0" smtClean="0"/>
              <a:t>ακροατών;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9597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12-18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4344788"/>
              </p:ext>
            </p:extLst>
          </p:nvPr>
        </p:nvGraphicFramePr>
        <p:xfrm>
          <a:off x="457200" y="15525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9597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03108207"/>
              </p:ext>
            </p:extLst>
          </p:nvPr>
        </p:nvGraphicFramePr>
        <p:xfrm>
          <a:off x="4645025" y="1538288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56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35-45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5950784"/>
              </p:ext>
            </p:extLst>
          </p:nvPr>
        </p:nvGraphicFramePr>
        <p:xfrm>
          <a:off x="457200" y="1525588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6401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45+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01140385"/>
              </p:ext>
            </p:extLst>
          </p:nvPr>
        </p:nvGraphicFramePr>
        <p:xfrm>
          <a:off x="4645025" y="1535113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12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ποιό μέσο </a:t>
            </a:r>
            <a:r>
              <a:rPr lang="el-GR" dirty="0" smtClean="0"/>
              <a:t>προτιμάτε;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77722"/>
            <a:ext cx="4040188" cy="639762"/>
          </a:xfrm>
        </p:spPr>
        <p:txBody>
          <a:bodyPr/>
          <a:lstStyle/>
          <a:p>
            <a:r>
              <a:rPr lang="el-GR" dirty="0" smtClean="0"/>
              <a:t>12-18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7502186"/>
              </p:ext>
            </p:extLst>
          </p:nvPr>
        </p:nvGraphicFramePr>
        <p:xfrm>
          <a:off x="457200" y="1526434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77722"/>
            <a:ext cx="4041775" cy="639762"/>
          </a:xfrm>
        </p:spPr>
        <p:txBody>
          <a:bodyPr/>
          <a:lstStyle/>
          <a:p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1574112"/>
              </p:ext>
            </p:extLst>
          </p:nvPr>
        </p:nvGraphicFramePr>
        <p:xfrm>
          <a:off x="4645025" y="1526434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41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l-GR" dirty="0" smtClean="0"/>
              <a:t>35-45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5802194"/>
              </p:ext>
            </p:extLst>
          </p:nvPr>
        </p:nvGraphicFramePr>
        <p:xfrm>
          <a:off x="457200" y="1665742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501472"/>
            <a:ext cx="4041775" cy="639762"/>
          </a:xfrm>
        </p:spPr>
        <p:txBody>
          <a:bodyPr/>
          <a:lstStyle/>
          <a:p>
            <a:pPr algn="ctr"/>
            <a:r>
              <a:rPr lang="el-GR" dirty="0" smtClean="0"/>
              <a:t>45+  </a:t>
            </a:r>
            <a:endParaRPr lang="en-US" dirty="0"/>
          </a:p>
        </p:txBody>
      </p:sp>
      <p:graphicFrame>
        <p:nvGraphicFramePr>
          <p:cNvPr id="7" name="3 - Θέση περιεχομένου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46899409"/>
              </p:ext>
            </p:extLst>
          </p:nvPr>
        </p:nvGraphicFramePr>
        <p:xfrm>
          <a:off x="4645025" y="1535113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77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231976"/>
            <a:ext cx="7543800" cy="914400"/>
          </a:xfrm>
        </p:spPr>
        <p:txBody>
          <a:bodyPr/>
          <a:lstStyle/>
          <a:p>
            <a:pPr algn="ctr"/>
            <a:r>
              <a:rPr lang="el-GR" dirty="0" smtClean="0"/>
              <a:t>Φύλο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 smtClean="0"/>
              <a:t>12-18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marL="0" indent="0" algn="ctr">
              <a:buNone/>
            </a:pPr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5" name="6 - Γράφημα"/>
          <p:cNvGraphicFramePr/>
          <p:nvPr>
            <p:extLst>
              <p:ext uri="{D42A27DB-BD31-4B8C-83A1-F6EECF244321}">
                <p14:modId xmlns:p14="http://schemas.microsoft.com/office/powerpoint/2010/main" val="68388745"/>
              </p:ext>
            </p:extLst>
          </p:nvPr>
        </p:nvGraphicFramePr>
        <p:xfrm>
          <a:off x="4495800" y="1117188"/>
          <a:ext cx="4119724" cy="5128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888596"/>
              </p:ext>
            </p:extLst>
          </p:nvPr>
        </p:nvGraphicFramePr>
        <p:xfrm>
          <a:off x="509463" y="1117187"/>
          <a:ext cx="4138737" cy="4607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00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5139721"/>
            <a:ext cx="8229600" cy="1143000"/>
          </a:xfrm>
        </p:spPr>
        <p:txBody>
          <a:bodyPr/>
          <a:lstStyle/>
          <a:p>
            <a:r>
              <a:rPr lang="el-GR" dirty="0" smtClean="0"/>
              <a:t>       36-44                            45+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6300774"/>
              </p:ext>
            </p:extLst>
          </p:nvPr>
        </p:nvGraphicFramePr>
        <p:xfrm>
          <a:off x="463624" y="1459108"/>
          <a:ext cx="4636253" cy="467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2598617"/>
              </p:ext>
            </p:extLst>
          </p:nvPr>
        </p:nvGraphicFramePr>
        <p:xfrm>
          <a:off x="4716883" y="1459109"/>
          <a:ext cx="4796379" cy="5051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11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ΩΡΕΣ /ΜΕΡΑ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5400" y="5653687"/>
            <a:ext cx="4038600" cy="6699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dirty="0" smtClean="0"/>
              <a:t>18-35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7124404"/>
              </p:ext>
            </p:extLst>
          </p:nvPr>
        </p:nvGraphicFramePr>
        <p:xfrm>
          <a:off x="323046" y="1600200"/>
          <a:ext cx="4354469" cy="373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7 - Γράφημα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1688"/>
              </p:ext>
            </p:extLst>
          </p:nvPr>
        </p:nvGraphicFramePr>
        <p:xfrm>
          <a:off x="4956307" y="1600200"/>
          <a:ext cx="4124078" cy="3732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5653687"/>
            <a:ext cx="1401415" cy="4724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dirty="0" smtClean="0"/>
              <a:t>12-18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57200" y="5497514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35-45</a:t>
            </a:r>
            <a:endParaRPr lang="en-US" dirty="0"/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3717039"/>
              </p:ext>
            </p:extLst>
          </p:nvPr>
        </p:nvGraphicFramePr>
        <p:xfrm>
          <a:off x="457200" y="1535113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645025" y="5497514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45+</a:t>
            </a:r>
            <a:endParaRPr lang="en-US" dirty="0"/>
          </a:p>
        </p:txBody>
      </p:sp>
      <p:graphicFrame>
        <p:nvGraphicFramePr>
          <p:cNvPr id="23" name="3 - Θέση περιεχομένου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76933183"/>
              </p:ext>
            </p:extLst>
          </p:nvPr>
        </p:nvGraphicFramePr>
        <p:xfrm>
          <a:off x="4645025" y="1535112"/>
          <a:ext cx="4041775" cy="3950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79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Ακούτε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/>
              <a:t>ραδιόφωνο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/>
              <a:t>για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12-18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78464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18-35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195993"/>
              </p:ext>
            </p:extLst>
          </p:nvPr>
        </p:nvGraphicFramePr>
        <p:xfrm>
          <a:off x="457200" y="1538288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10 - Γράφημα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39669618"/>
              </p:ext>
            </p:extLst>
          </p:nvPr>
        </p:nvGraphicFramePr>
        <p:xfrm>
          <a:off x="4645025" y="1617663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13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1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35-45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5426126"/>
              </p:ext>
            </p:extLst>
          </p:nvPr>
        </p:nvGraphicFramePr>
        <p:xfrm>
          <a:off x="457200" y="1573213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6401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45+</a:t>
            </a:r>
            <a:endParaRPr lang="en-US" dirty="0"/>
          </a:p>
        </p:txBody>
      </p:sp>
      <p:graphicFrame>
        <p:nvGraphicFramePr>
          <p:cNvPr id="9" name="3 - Θέση περιεχομένου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84285930"/>
              </p:ext>
            </p:extLst>
          </p:nvPr>
        </p:nvGraphicFramePr>
        <p:xfrm>
          <a:off x="4645025" y="1573213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24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</a:t>
            </a:r>
            <a:r>
              <a:rPr lang="el-GR" dirty="0"/>
              <a:t>ακούτε ραδιόφωνο;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01472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12-18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8013712"/>
              </p:ext>
            </p:extLst>
          </p:nvPr>
        </p:nvGraphicFramePr>
        <p:xfrm>
          <a:off x="457200" y="1557338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501472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18-35</a:t>
            </a:r>
            <a:endParaRPr lang="en-US" dirty="0"/>
          </a:p>
        </p:txBody>
      </p:sp>
      <p:graphicFrame>
        <p:nvGraphicFramePr>
          <p:cNvPr id="9" name="11 - Γράφημα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26205962"/>
              </p:ext>
            </p:extLst>
          </p:nvPr>
        </p:nvGraphicFramePr>
        <p:xfrm>
          <a:off x="4633913" y="1557338"/>
          <a:ext cx="4041775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80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9597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35-45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0493906"/>
              </p:ext>
            </p:extLst>
          </p:nvPr>
        </p:nvGraphicFramePr>
        <p:xfrm>
          <a:off x="457200" y="1550988"/>
          <a:ext cx="4040188" cy="395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486401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45+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79726487"/>
              </p:ext>
            </p:extLst>
          </p:nvPr>
        </p:nvGraphicFramePr>
        <p:xfrm>
          <a:off x="4645025" y="158830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2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Μετρό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Μετρό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Μετρό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Μετρό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Μετρό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Μετρό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7161</TotalTime>
  <Words>128</Words>
  <Application>Microsoft Office PowerPoint</Application>
  <PresentationFormat>Προβολή στην οθόνη (4:3)</PresentationFormat>
  <Paragraphs>75</Paragraphs>
  <Slides>17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Black</vt:lpstr>
      <vt:lpstr>Αποτελέσματα Ερευνητικής Εργασίας με θέμα το Ραδιόφωνο</vt:lpstr>
      <vt:lpstr>Φύλο</vt:lpstr>
      <vt:lpstr>       36-44                            45+</vt:lpstr>
      <vt:lpstr>ΩΡΕΣ /ΜΕΡΑ </vt:lpstr>
      <vt:lpstr>Παρουσίαση του PowerPoint</vt:lpstr>
      <vt:lpstr>Ακούτε ραδιόφωνο για:</vt:lpstr>
      <vt:lpstr>Παρουσίαση του PowerPoint</vt:lpstr>
      <vt:lpstr>Πώς ακούτε ραδιόφωνο;</vt:lpstr>
      <vt:lpstr>Παρουσίαση του PowerPoint</vt:lpstr>
      <vt:lpstr>Υπό ποιές συνθήκες ακούτε ραδιόφωνο;</vt:lpstr>
      <vt:lpstr>Παρουσίαση του PowerPoint</vt:lpstr>
      <vt:lpstr>Θα θέλατε κάτι παραπάνω από το ραδιόφωνο ;</vt:lpstr>
      <vt:lpstr>Παρουσίαση του PowerPoint</vt:lpstr>
      <vt:lpstr>Πιστεύετε ότι το ραδιόφωνο επηρεάζει τα πολιτικά φρονήματα των ακροατών;</vt:lpstr>
      <vt:lpstr>Παρουσίαση του PowerPoint</vt:lpstr>
      <vt:lpstr>ποιό μέσο προτιμάτε;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Αποτελέσματα Ερευνητικής Εργασίας με θέμα το Ραδιόφωνο</dc:title>
  <dc:creator>Lyda</dc:creator>
  <cp:lastModifiedBy>Β΄ Αρσάκειο Γενικό Λύκειο Ψυχικού - Γρ. Καθηγητών</cp:lastModifiedBy>
  <cp:revision>37</cp:revision>
  <cp:lastPrinted>2013-03-21T12:31:34Z</cp:lastPrinted>
  <dcterms:created xsi:type="dcterms:W3CDTF">2013-03-21T10:58:07Z</dcterms:created>
  <dcterms:modified xsi:type="dcterms:W3CDTF">2013-04-22T10:41:02Z</dcterms:modified>
</cp:coreProperties>
</file>