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64" r:id="rId3"/>
    <p:sldId id="257" r:id="rId4"/>
    <p:sldId id="258" r:id="rId5"/>
    <p:sldId id="259" r:id="rId6"/>
    <p:sldId id="260" r:id="rId7"/>
    <p:sldId id="263" r:id="rId8"/>
    <p:sldId id="261" r:id="rId9"/>
    <p:sldId id="262"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Στρογγυλεμένο ορθογώνιο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Τίτλο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Στυλ κύριου τίτλου</a:t>
            </a:r>
            <a:endParaRPr kumimoji="0" lang="en-US"/>
          </a:p>
        </p:txBody>
      </p:sp>
      <p:sp>
        <p:nvSpPr>
          <p:cNvPr id="20" name="Υπότιτλο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Στυλ κύριου υπότιτλου</a:t>
            </a:r>
            <a:endParaRPr kumimoji="0" lang="en-US"/>
          </a:p>
        </p:txBody>
      </p:sp>
      <p:sp>
        <p:nvSpPr>
          <p:cNvPr id="19" name="Θέση ημερομηνίας 18"/>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11" name="Θέση αριθμού διαφάνειας 10"/>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533404"/>
            <a:ext cx="1981200" cy="5257799"/>
          </a:xfrm>
        </p:spPr>
        <p:txBody>
          <a:bodyPr vert="eaVert"/>
          <a:lstStyle>
            <a:extLs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idx="1"/>
          </p:nvPr>
        </p:nvSpPr>
        <p:spPr>
          <a:xfrm>
            <a:off x="502920" y="530352"/>
            <a:ext cx="8183880" cy="4187952"/>
          </a:xfrm>
        </p:spPr>
        <p:txBody>
          <a:bodyPr/>
          <a:lstStyle>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Στρογγυλεμένο ορθογώνιο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υλεμένο ορθογώνιο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5" name="Θέση υποσέλιδου 4"/>
          <p:cNvSpPr>
            <a:spLocks noGrp="1"/>
          </p:cNvSpPr>
          <p:nvPr>
            <p:ph type="ftr" sz="quarter" idx="11"/>
          </p:nvPr>
        </p:nvSpPr>
        <p:spPr/>
        <p:txBody>
          <a:bodyPr/>
          <a:lstStyle>
            <a:extLst/>
          </a:lstStyle>
          <a:p>
            <a:endParaRPr lang="el-GR"/>
          </a:p>
        </p:txBody>
      </p:sp>
      <p:sp>
        <p:nvSpPr>
          <p:cNvPr id="6" name="Θέση αριθμού διαφάνειας 5"/>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502920" y="4983480"/>
            <a:ext cx="8183880" cy="1051560"/>
          </a:xfrm>
        </p:spPr>
        <p:txBody>
          <a:bodyPr anchor="b"/>
          <a:lstStyle>
            <a:lvl1pPr>
              <a:defRPr b="1"/>
            </a:lvl1pPr>
            <a:extLst/>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8" name="Θέση υποσέλιδου 7"/>
          <p:cNvSpPr>
            <a:spLocks noGrp="1"/>
          </p:cNvSpPr>
          <p:nvPr>
            <p:ph type="ftr" sz="quarter" idx="11"/>
          </p:nvPr>
        </p:nvSpPr>
        <p:spPr/>
        <p:txBody>
          <a:bodyPr/>
          <a:lstStyle>
            <a:extLst/>
          </a:lstStyle>
          <a:p>
            <a:endParaRPr lang="el-GR"/>
          </a:p>
        </p:txBody>
      </p:sp>
      <p:sp>
        <p:nvSpPr>
          <p:cNvPr id="9" name="Θέση αριθμού διαφάνειας 8"/>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extLst/>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4" name="Θέση υποσέλιδου 3"/>
          <p:cNvSpPr>
            <a:spLocks noGrp="1"/>
          </p:cNvSpPr>
          <p:nvPr>
            <p:ph type="ftr" sz="quarter" idx="11"/>
          </p:nvPr>
        </p:nvSpPr>
        <p:spPr/>
        <p:txBody>
          <a:bodyPr/>
          <a:lstStyle>
            <a:extLst/>
          </a:lstStyle>
          <a:p>
            <a:endParaRPr lang="el-GR"/>
          </a:p>
        </p:txBody>
      </p:sp>
      <p:sp>
        <p:nvSpPr>
          <p:cNvPr id="5" name="Θέση αριθμού διαφάνειας 4"/>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3" name="Θέση υποσέλιδου 2"/>
          <p:cNvSpPr>
            <a:spLocks noGrp="1"/>
          </p:cNvSpPr>
          <p:nvPr>
            <p:ph type="ftr" sz="quarter" idx="11"/>
          </p:nvPr>
        </p:nvSpPr>
        <p:spPr/>
        <p:txBody>
          <a:bodyPr/>
          <a:lstStyle>
            <a:extLst/>
          </a:lstStyle>
          <a:p>
            <a:endParaRPr lang="el-GR"/>
          </a:p>
        </p:txBody>
      </p:sp>
      <p:sp>
        <p:nvSpPr>
          <p:cNvPr id="4" name="Θέση αριθμού διαφάνειας 3"/>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FC1F6347-B783-40F8-A7A2-C6DB1695A5D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Στρογγυλεμένο ορθογώνιο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Στρογγύλεμα μίας γωνίας ορθογωνίου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Τίτλο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Στυλ κύριου τίτλου</a:t>
            </a:r>
            <a:endParaRPr kumimoji="0" lang="en-US"/>
          </a:p>
        </p:txBody>
      </p:sp>
      <p:sp>
        <p:nvSpPr>
          <p:cNvPr id="4" name="Θέση κειμένου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extLst/>
          </a:lstStyle>
          <a:p>
            <a:fld id="{F6EE3F6D-5C90-4B7A-8D39-193B0A2ADB17}" type="datetimeFigureOut">
              <a:rPr lang="el-GR" smtClean="0"/>
              <a:t>11/4/2013</a:t>
            </a:fld>
            <a:endParaRPr lang="el-GR"/>
          </a:p>
        </p:txBody>
      </p:sp>
      <p:sp>
        <p:nvSpPr>
          <p:cNvPr id="6" name="Θέση υποσέλιδου 5"/>
          <p:cNvSpPr>
            <a:spLocks noGrp="1"/>
          </p:cNvSpPr>
          <p:nvPr>
            <p:ph type="ftr" sz="quarter" idx="11"/>
          </p:nvPr>
        </p:nvSpPr>
        <p:spPr/>
        <p:txBody>
          <a:bodyPr/>
          <a:lstStyle>
            <a:extLst/>
          </a:lstStyle>
          <a:p>
            <a:endParaRPr lang="el-GR"/>
          </a:p>
        </p:txBody>
      </p:sp>
      <p:sp>
        <p:nvSpPr>
          <p:cNvPr id="7" name="Θέση αριθμού διαφάνειας 6"/>
          <p:cNvSpPr>
            <a:spLocks noGrp="1"/>
          </p:cNvSpPr>
          <p:nvPr>
            <p:ph type="sldNum" sz="quarter" idx="12"/>
          </p:nvPr>
        </p:nvSpPr>
        <p:spPr/>
        <p:txBody>
          <a:bodyPr/>
          <a:lstStyle>
            <a:extLst/>
          </a:lstStyle>
          <a:p>
            <a:fld id="{FC1F6347-B783-40F8-A7A2-C6DB1695A5D0}" type="slidenum">
              <a:rPr lang="el-GR" smtClean="0"/>
              <a:t>‹#›</a:t>
            </a:fld>
            <a:endParaRPr lang="el-GR"/>
          </a:p>
        </p:txBody>
      </p:sp>
      <p:sp>
        <p:nvSpPr>
          <p:cNvPr id="3" name="Θέση εικόνας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Στρογγυλεμένο ορθογώνιο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Στρογγυλεμένο ορθογώνιο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Θέση τίτλου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Στυλ κύριου τίτλου</a:t>
            </a:r>
            <a:endParaRPr kumimoji="0" lang="en-US"/>
          </a:p>
        </p:txBody>
      </p:sp>
      <p:sp>
        <p:nvSpPr>
          <p:cNvPr id="4" name="Θέση κειμένου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Θέση ημερομηνίας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6EE3F6D-5C90-4B7A-8D39-193B0A2ADB17}" type="datetimeFigureOut">
              <a:rPr lang="el-GR" smtClean="0"/>
              <a:t>11/4/2013</a:t>
            </a:fld>
            <a:endParaRPr lang="el-GR"/>
          </a:p>
        </p:txBody>
      </p:sp>
      <p:sp>
        <p:nvSpPr>
          <p:cNvPr id="18" name="Θέση υποσέλιδου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l-GR"/>
          </a:p>
        </p:txBody>
      </p:sp>
      <p:sp>
        <p:nvSpPr>
          <p:cNvPr id="5" name="Θέση αριθμού διαφάνειας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C1F6347-B783-40F8-A7A2-C6DB1695A5D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gr/url?sa=i&amp;rct=j&amp;q=chinas+flag&amp;source=images&amp;cd=&amp;cad=rja&amp;docid=wHMj2qHNyCGLRM&amp;tbnid=aN7Gofmm4Ue3nM:&amp;ved=0CAUQjRw&amp;url=http://www.forbes.com/sites/kenrapoza/2011/10/25/why-an-occupy-china-wont-happen/&amp;ei=Bu5KUey1MvDZ0QW1uIDABQ&amp;bvm=bv.44158598,d.d2k&amp;psig=AFQjCNGexR6NYF7FEDD3SdD3bJFOTix-Yg&amp;ust=136395148983308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9552" y="1556792"/>
            <a:ext cx="7772400" cy="1944215"/>
          </a:xfrm>
        </p:spPr>
        <p:txBody>
          <a:bodyPr/>
          <a:lstStyle/>
          <a:p>
            <a:r>
              <a:rPr lang="en-US" dirty="0" smtClean="0"/>
              <a:t> </a:t>
            </a:r>
            <a:r>
              <a:rPr lang="el-GR" dirty="0" smtClean="0"/>
              <a:t>2.</a:t>
            </a:r>
            <a:r>
              <a:rPr lang="el-GR" sz="2000" i="1" u="sng" dirty="0" smtClean="0">
                <a:solidFill>
                  <a:schemeClr val="accent6">
                    <a:lumMod val="50000"/>
                  </a:schemeClr>
                </a:solidFill>
              </a:rPr>
              <a:t>Παιχνίδια ανά τον κόσμο </a:t>
            </a:r>
            <a:endParaRPr lang="el-GR" sz="2000" i="1" u="sng" dirty="0">
              <a:solidFill>
                <a:schemeClr val="accent6">
                  <a:lumMod val="50000"/>
                </a:schemeClr>
              </a:solidFill>
            </a:endParaRPr>
          </a:p>
        </p:txBody>
      </p:sp>
      <p:sp>
        <p:nvSpPr>
          <p:cNvPr id="3" name="Υπότιτλος 2"/>
          <p:cNvSpPr>
            <a:spLocks noGrp="1"/>
          </p:cNvSpPr>
          <p:nvPr>
            <p:ph type="subTitle" idx="1"/>
          </p:nvPr>
        </p:nvSpPr>
        <p:spPr>
          <a:xfrm>
            <a:off x="611560" y="4365104"/>
            <a:ext cx="6400800" cy="1752600"/>
          </a:xfrm>
        </p:spPr>
        <p:txBody>
          <a:bodyPr>
            <a:normAutofit/>
          </a:bodyPr>
          <a:lstStyle/>
          <a:p>
            <a:endParaRPr lang="el-GR" sz="1600" dirty="0" smtClean="0">
              <a:solidFill>
                <a:schemeClr val="accent6">
                  <a:lumMod val="50000"/>
                </a:schemeClr>
              </a:solidFill>
            </a:endParaRPr>
          </a:p>
          <a:p>
            <a:pPr marL="285750" indent="-285750" algn="l">
              <a:buFont typeface="Wingdings" pitchFamily="2" charset="2"/>
              <a:buChar char="Ø"/>
            </a:pPr>
            <a:r>
              <a:rPr lang="el-GR" sz="1600" dirty="0" smtClean="0">
                <a:solidFill>
                  <a:schemeClr val="accent6">
                    <a:lumMod val="50000"/>
                  </a:schemeClr>
                </a:solidFill>
              </a:rPr>
              <a:t>Το παιχνίδι στην Κίνα ( Αναστασία Νικολαΐδου)</a:t>
            </a:r>
          </a:p>
          <a:p>
            <a:pPr marL="285750" indent="-285750" algn="l">
              <a:buFont typeface="Wingdings" pitchFamily="2" charset="2"/>
              <a:buChar char="Ø"/>
            </a:pPr>
            <a:r>
              <a:rPr lang="el-GR" sz="1600" dirty="0" smtClean="0">
                <a:solidFill>
                  <a:schemeClr val="accent6">
                    <a:lumMod val="50000"/>
                  </a:schemeClr>
                </a:solidFill>
              </a:rPr>
              <a:t>Το παιχνίδι στην Αμερική (Μαίρη Νινιού)</a:t>
            </a:r>
          </a:p>
          <a:p>
            <a:pPr marL="285750" indent="-285750" algn="l">
              <a:buFont typeface="Wingdings" pitchFamily="2" charset="2"/>
              <a:buChar char="Ø"/>
            </a:pPr>
            <a:r>
              <a:rPr lang="el-GR" sz="1600" dirty="0" smtClean="0">
                <a:solidFill>
                  <a:schemeClr val="accent6">
                    <a:lumMod val="50000"/>
                  </a:schemeClr>
                </a:solidFill>
              </a:rPr>
              <a:t>Τα δημοφιλέστερα παιχνίδια στην Ευρώπη (Μάριος Κουτσοχέρας) </a:t>
            </a:r>
          </a:p>
          <a:p>
            <a:endParaRPr lang="el-GR" sz="1600" dirty="0"/>
          </a:p>
        </p:txBody>
      </p:sp>
    </p:spTree>
    <p:extLst>
      <p:ext uri="{BB962C8B-B14F-4D97-AF65-F5344CB8AC3E}">
        <p14:creationId xmlns:p14="http://schemas.microsoft.com/office/powerpoint/2010/main" val="27843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p:txBody>
          <a:bodyPr/>
          <a:lstStyle/>
          <a:p>
            <a:pPr marL="0" indent="0">
              <a:buNone/>
            </a:pPr>
            <a:r>
              <a:rPr lang="el-GR" sz="1600" u="sng" dirty="0"/>
              <a:t>2.1 Τα παιχνίδια στην </a:t>
            </a:r>
            <a:r>
              <a:rPr lang="el-GR" sz="1600" u="sng" dirty="0" smtClean="0"/>
              <a:t>Κίνα</a:t>
            </a:r>
            <a:endParaRPr lang="en-US" sz="1600" u="sng" dirty="0" smtClean="0"/>
          </a:p>
          <a:p>
            <a:pPr marL="0" indent="0">
              <a:buNone/>
            </a:pPr>
            <a:endParaRPr lang="el-GR" dirty="0"/>
          </a:p>
          <a:p>
            <a:r>
              <a:rPr lang="el-GR" sz="1200" dirty="0" smtClean="0"/>
              <a:t>Τα παιχνίδια στο έδαφος στο πάτωμα ή στις πινακίδες           ΜΟΝΟ για την ελίτ κάθε κοινωνίας</a:t>
            </a:r>
          </a:p>
          <a:p>
            <a:r>
              <a:rPr lang="el-GR" sz="1200" dirty="0" smtClean="0"/>
              <a:t>ΜΟΝΟ οι προνομιούχοι από άποψη θέσης και πλούτου είχαν την δυνατότητα να κατέχουν παιχνίδια και το χρόνο για να τα παίζουν </a:t>
            </a:r>
            <a:endParaRPr lang="el-GR" sz="1200" dirty="0"/>
          </a:p>
        </p:txBody>
      </p:sp>
      <p:sp>
        <p:nvSpPr>
          <p:cNvPr id="5" name="Δεξιό βέλος 4"/>
          <p:cNvSpPr/>
          <p:nvPr/>
        </p:nvSpPr>
        <p:spPr>
          <a:xfrm>
            <a:off x="5138828" y="1443643"/>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descr="http://blogs-images.forbes.com/kenrapoza/files/2011/10/china-flag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420888"/>
            <a:ext cx="3810000" cy="304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6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548680"/>
            <a:ext cx="8183880" cy="4927558"/>
          </a:xfrm>
        </p:spPr>
        <p:txBody>
          <a:bodyPr>
            <a:normAutofit/>
          </a:bodyPr>
          <a:lstStyle/>
          <a:p>
            <a:pPr marL="0" indent="0">
              <a:buNone/>
            </a:pPr>
            <a:endParaRPr lang="en-US" sz="1600" u="sng" dirty="0" smtClean="0"/>
          </a:p>
          <a:p>
            <a:pPr marL="0" indent="0">
              <a:buNone/>
            </a:pPr>
            <a:r>
              <a:rPr lang="el-GR" sz="1200" u="sng" dirty="0" smtClean="0"/>
              <a:t>ΓΚΟ (σκάκι περικύκλωσης ή επιτραπέζιο περικύκλωσης):</a:t>
            </a:r>
          </a:p>
          <a:p>
            <a:pPr marL="0" indent="0">
              <a:buNone/>
            </a:pPr>
            <a:endParaRPr lang="el-GR" sz="1200" u="sng" dirty="0" smtClean="0"/>
          </a:p>
          <a:p>
            <a:r>
              <a:rPr lang="el-GR" sz="1200" dirty="0" smtClean="0"/>
              <a:t>Στρατηγικό επιτραπέζιο παιχνίδι </a:t>
            </a:r>
          </a:p>
          <a:p>
            <a:r>
              <a:rPr lang="el-GR" sz="1200" dirty="0" smtClean="0"/>
              <a:t>2 παίκτες</a:t>
            </a:r>
          </a:p>
          <a:p>
            <a:r>
              <a:rPr lang="el-GR" sz="1200" dirty="0" smtClean="0"/>
              <a:t>Παίζεται κυρίως στην Α. Ασία </a:t>
            </a:r>
          </a:p>
          <a:p>
            <a:endParaRPr lang="el-GR" sz="1200" dirty="0"/>
          </a:p>
          <a:p>
            <a:endParaRPr lang="el-GR" sz="1200" dirty="0" smtClean="0"/>
          </a:p>
          <a:p>
            <a:endParaRPr lang="el-GR" sz="1200" dirty="0"/>
          </a:p>
          <a:p>
            <a:endParaRPr lang="el-GR" sz="1200" dirty="0" smtClean="0"/>
          </a:p>
          <a:p>
            <a:endParaRPr lang="el-GR" sz="1200" dirty="0"/>
          </a:p>
          <a:p>
            <a:pPr marL="0" indent="0">
              <a:buNone/>
            </a:pPr>
            <a:endParaRPr lang="el-GR" sz="1200" dirty="0"/>
          </a:p>
          <a:p>
            <a:endParaRPr lang="el-GR" sz="1200" dirty="0"/>
          </a:p>
          <a:p>
            <a:pPr marL="0" indent="0">
              <a:buNone/>
            </a:pPr>
            <a:r>
              <a:rPr lang="el-GR" sz="1200" u="sng" dirty="0" smtClean="0"/>
              <a:t>Χαρταετός: </a:t>
            </a:r>
          </a:p>
          <a:p>
            <a:pPr marL="0" indent="0">
              <a:buNone/>
            </a:pPr>
            <a:endParaRPr lang="el-GR" sz="1200" dirty="0"/>
          </a:p>
          <a:p>
            <a:pPr>
              <a:buFont typeface="Arial" pitchFamily="34" charset="0"/>
              <a:buChar char="•"/>
            </a:pPr>
            <a:r>
              <a:rPr lang="el-GR" sz="1200" dirty="0" smtClean="0"/>
              <a:t>Ελαφριά κατασκευή που σκοπός της είναι να πετά με την επίδραση του αέρα</a:t>
            </a:r>
          </a:p>
          <a:p>
            <a:pPr>
              <a:buFont typeface="Arial" pitchFamily="34" charset="0"/>
              <a:buChar char="•"/>
            </a:pPr>
            <a:r>
              <a:rPr lang="el-GR" sz="1200" dirty="0" smtClean="0"/>
              <a:t>Σημεία χαρταετού: </a:t>
            </a:r>
            <a:endParaRPr lang="el-GR" dirty="0"/>
          </a:p>
          <a:p>
            <a:pPr>
              <a:buFont typeface="Wingdings" pitchFamily="2" charset="2"/>
              <a:buChar char="ü"/>
            </a:pPr>
            <a:r>
              <a:rPr lang="el-GR" sz="1200" dirty="0" smtClean="0"/>
              <a:t>Τα </a:t>
            </a:r>
            <a:r>
              <a:rPr lang="el-GR" sz="1200" dirty="0"/>
              <a:t>ζύγια της καλούμπας</a:t>
            </a:r>
          </a:p>
          <a:p>
            <a:pPr>
              <a:buFont typeface="Wingdings" pitchFamily="2" charset="2"/>
              <a:buChar char="ü"/>
            </a:pPr>
            <a:r>
              <a:rPr lang="el-GR" sz="1200" dirty="0" smtClean="0"/>
              <a:t>Τα </a:t>
            </a:r>
            <a:r>
              <a:rPr lang="el-GR" sz="1200" dirty="0"/>
              <a:t>ζύγια της ουράς</a:t>
            </a:r>
          </a:p>
          <a:p>
            <a:pPr>
              <a:buFont typeface="Wingdings" pitchFamily="2" charset="2"/>
              <a:buChar char="ü"/>
            </a:pPr>
            <a:r>
              <a:rPr lang="el-GR" sz="1200" dirty="0" smtClean="0"/>
              <a:t>Το </a:t>
            </a:r>
            <a:r>
              <a:rPr lang="el-GR" sz="1200" dirty="0"/>
              <a:t>μέγεθος της ουράς</a:t>
            </a:r>
          </a:p>
          <a:p>
            <a:pPr>
              <a:buFont typeface="Arial" pitchFamily="34" charset="0"/>
              <a:buChar cha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196752"/>
            <a:ext cx="2777006" cy="215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628" y="4149080"/>
            <a:ext cx="1729606" cy="131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89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1200" u="sng" dirty="0" smtClean="0"/>
              <a:t>Τάνγκραμ: </a:t>
            </a:r>
            <a:endParaRPr lang="el-GR" sz="1200" dirty="0" smtClean="0"/>
          </a:p>
          <a:p>
            <a:pPr marL="0" indent="0">
              <a:buNone/>
            </a:pPr>
            <a:endParaRPr lang="el-GR" sz="1200" dirty="0" smtClean="0"/>
          </a:p>
          <a:p>
            <a:pPr>
              <a:buFont typeface="Arial" pitchFamily="34" charset="0"/>
              <a:buChar char="•"/>
            </a:pPr>
            <a:r>
              <a:rPr lang="el-GR" sz="1200" dirty="0"/>
              <a:t>Π</a:t>
            </a:r>
            <a:r>
              <a:rPr lang="el-GR" sz="1200" dirty="0" smtClean="0"/>
              <a:t>άζλ </a:t>
            </a:r>
            <a:r>
              <a:rPr lang="el-GR" sz="1200" dirty="0"/>
              <a:t>το οποίο αποτελείται από επτά επίπεδα σχήματα </a:t>
            </a:r>
            <a:r>
              <a:rPr lang="en-US" sz="1200" dirty="0" smtClean="0"/>
              <a:t>(</a:t>
            </a:r>
            <a:r>
              <a:rPr lang="el-GR" sz="1200" dirty="0" smtClean="0"/>
              <a:t>τανς)</a:t>
            </a:r>
          </a:p>
          <a:p>
            <a:pPr>
              <a:buFont typeface="Arial" pitchFamily="34" charset="0"/>
              <a:buChar char="•"/>
            </a:pPr>
            <a:r>
              <a:rPr lang="el-GR" sz="1200" dirty="0" smtClean="0"/>
              <a:t>Στόχος: Τα κομμάτια του πάζλ να σχηματίσουν ένα συγκεκριμένο σχήμα δίνοντας μόνο ένα περίγραμμα</a:t>
            </a:r>
          </a:p>
          <a:p>
            <a:pPr>
              <a:buFont typeface="Arial" pitchFamily="34" charset="0"/>
              <a:buChar char="•"/>
            </a:pPr>
            <a:r>
              <a:rPr lang="el-GR" sz="1200" dirty="0" smtClean="0"/>
              <a:t>Κίνα           Ευρώπη (όπου γίνεται ένα από τα πιο δημοφιλή παιχνίδια για ένα χρόνο)</a:t>
            </a:r>
          </a:p>
          <a:p>
            <a:pPr>
              <a:buFont typeface="Arial" pitchFamily="34" charset="0"/>
              <a:buChar char="•"/>
            </a:pPr>
            <a:endParaRPr lang="el-GR" sz="1200" dirty="0"/>
          </a:p>
        </p:txBody>
      </p:sp>
      <p:sp>
        <p:nvSpPr>
          <p:cNvPr id="2" name="Δεξιό βέλος 1"/>
          <p:cNvSpPr/>
          <p:nvPr/>
        </p:nvSpPr>
        <p:spPr>
          <a:xfrm>
            <a:off x="1405073" y="1743820"/>
            <a:ext cx="360040" cy="60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3" y="2060848"/>
            <a:ext cx="224985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67" y="2191024"/>
            <a:ext cx="2258657" cy="210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000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836712"/>
            <a:ext cx="7741488" cy="3881592"/>
          </a:xfrm>
        </p:spPr>
        <p:txBody>
          <a:bodyPr/>
          <a:lstStyle/>
          <a:p>
            <a:pPr marL="0" indent="0">
              <a:buNone/>
            </a:pPr>
            <a:r>
              <a:rPr lang="el-GR" sz="1600" u="sng" dirty="0" smtClean="0"/>
              <a:t>2.2 Το παιχνίδι στην Αμερική και στην </a:t>
            </a:r>
            <a:r>
              <a:rPr lang="el-GR" sz="1600" u="sng" dirty="0"/>
              <a:t>Β</a:t>
            </a:r>
            <a:r>
              <a:rPr lang="el-GR" sz="1600" u="sng" dirty="0" smtClean="0"/>
              <a:t>ραζιλία </a:t>
            </a:r>
          </a:p>
          <a:p>
            <a:pPr marL="0" indent="0">
              <a:buNone/>
            </a:pPr>
            <a:endParaRPr lang="el-GR" sz="1600" u="sng" dirty="0"/>
          </a:p>
          <a:p>
            <a:pPr marL="0" indent="0">
              <a:buNone/>
            </a:pPr>
            <a:r>
              <a:rPr lang="el-GR" sz="1200" u="sng" dirty="0" smtClean="0"/>
              <a:t>Αμερική και Ινδιάνοι :</a:t>
            </a:r>
          </a:p>
          <a:p>
            <a:pPr marL="0" indent="0">
              <a:buNone/>
            </a:pPr>
            <a:endParaRPr lang="el-GR" sz="1200" u="sng" dirty="0"/>
          </a:p>
          <a:p>
            <a:pPr marL="0" indent="0">
              <a:buNone/>
            </a:pPr>
            <a:r>
              <a:rPr lang="el-GR" sz="1200" dirty="0" smtClean="0"/>
              <a:t>	Οι </a:t>
            </a:r>
            <a:r>
              <a:rPr lang="el-GR" sz="1200" dirty="0"/>
              <a:t>Ι</a:t>
            </a:r>
            <a:r>
              <a:rPr lang="el-GR" sz="1200" dirty="0" smtClean="0"/>
              <a:t>νδιάνοι </a:t>
            </a:r>
            <a:r>
              <a:rPr lang="el-GR" sz="1200" dirty="0"/>
              <a:t>στις μέρες μας μπορούν να χαρακτηριστούν ως ένα είδος υπό εξαφάνιση αφού εδώ και 300 περίπου χρόνια καταδιώκονται από τους λευκούς κατακτητές τους. </a:t>
            </a:r>
            <a:r>
              <a:rPr lang="el-GR" sz="1200" dirty="0" smtClean="0"/>
              <a:t> </a:t>
            </a:r>
            <a:r>
              <a:rPr lang="el-GR" sz="1200" dirty="0"/>
              <a:t>Πιο </a:t>
            </a:r>
            <a:r>
              <a:rPr lang="el-GR" sz="1200" dirty="0" smtClean="0"/>
              <a:t>συγκεκριμένα, </a:t>
            </a:r>
            <a:r>
              <a:rPr lang="el-GR" sz="1200" dirty="0"/>
              <a:t>οι ιθαγενείς της Αμερικής είχαν καταφέρει να αναπτύξουν έναν μεγάλο και σπουδαίο </a:t>
            </a:r>
            <a:r>
              <a:rPr lang="el-GR" sz="1200" dirty="0" smtClean="0"/>
              <a:t>πολιτισμό, αλλά </a:t>
            </a:r>
            <a:r>
              <a:rPr lang="el-GR" sz="1200" dirty="0"/>
              <a:t>επίσης κατέφεραν να </a:t>
            </a:r>
            <a:r>
              <a:rPr lang="el-GR" sz="1200" dirty="0" smtClean="0"/>
              <a:t>αφήσουν </a:t>
            </a:r>
            <a:r>
              <a:rPr lang="el-GR" sz="1200" dirty="0"/>
              <a:t>πίσω τους αναλλοίωτες τις παραδόσεις, τα παιχνίδια τους αλλά και άλλες πολλές αξίες. </a:t>
            </a:r>
            <a:endParaRPr lang="el-GR" sz="1200" dirty="0" smtClean="0"/>
          </a:p>
          <a:p>
            <a:pPr marL="0" indent="0">
              <a:buNone/>
            </a:pPr>
            <a:r>
              <a:rPr lang="el-GR" sz="1200" dirty="0" smtClean="0"/>
              <a:t>Με την πάροδο του χρόνου αυτά τα παιχνίδια μεταδόθηκαν και σε άλλες περιοχές, το </a:t>
            </a:r>
            <a:r>
              <a:rPr lang="el-GR" sz="1200" dirty="0"/>
              <a:t>μόνο όμως που άλλαζε ήταν οι κανόνες των παιχνιδιών από φυλή σε φυλή, τα υλικά με τα οποία τα παρήγαγαν από περιοχή σε περιοχή και τέλος την διαθεσιμότητα των αγαθών. Επιπλέον, ο σκοπός που είχε κάθε παιχνίδι διαφοροποιούνταν αναλόγως την φυλή και την περιοχή</a:t>
            </a:r>
            <a:r>
              <a:rPr lang="el-GR" sz="1200" dirty="0" smtClean="0"/>
              <a:t>.</a:t>
            </a:r>
          </a:p>
          <a:p>
            <a:pPr marL="0" indent="0">
              <a:buNone/>
            </a:pPr>
            <a:r>
              <a:rPr lang="el-GR" sz="1200" dirty="0"/>
              <a:t>Τα περισσότερα </a:t>
            </a:r>
            <a:r>
              <a:rPr lang="el-GR" sz="1200" dirty="0" smtClean="0"/>
              <a:t>παιχνίδια, </a:t>
            </a:r>
            <a:r>
              <a:rPr lang="el-GR" sz="1200" dirty="0"/>
              <a:t>συνεχίζουν να </a:t>
            </a:r>
            <a:r>
              <a:rPr lang="el-GR" sz="1200" dirty="0" smtClean="0"/>
              <a:t>υπάρχουν </a:t>
            </a:r>
            <a:r>
              <a:rPr lang="el-GR" sz="1200" dirty="0"/>
              <a:t>και σήμερα. Μόνο που χωρίζονται σε δύο κατηγορίες. </a:t>
            </a:r>
            <a:r>
              <a:rPr lang="el-GR" sz="1200" dirty="0" smtClean="0"/>
              <a:t>Στα παιχνίδια </a:t>
            </a:r>
            <a:r>
              <a:rPr lang="el-GR" sz="1200" b="1" u="sng" dirty="0" smtClean="0"/>
              <a:t>επιδεξιότητας</a:t>
            </a:r>
            <a:r>
              <a:rPr lang="el-GR" sz="1200" dirty="0" smtClean="0"/>
              <a:t> </a:t>
            </a:r>
            <a:r>
              <a:rPr lang="el-GR" sz="1200" dirty="0"/>
              <a:t>και </a:t>
            </a:r>
            <a:r>
              <a:rPr lang="el-GR" sz="1200" dirty="0" smtClean="0"/>
              <a:t>στα </a:t>
            </a:r>
            <a:r>
              <a:rPr lang="el-GR" sz="1200" b="1" u="sng" dirty="0"/>
              <a:t>τυχερά</a:t>
            </a:r>
            <a:r>
              <a:rPr lang="el-GR" sz="1200" dirty="0"/>
              <a:t> παιχνίδια. </a:t>
            </a:r>
            <a:endParaRPr lang="el-GR" sz="12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620688"/>
            <a:ext cx="1477600" cy="13033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21087"/>
            <a:ext cx="1728192" cy="12961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14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548680"/>
            <a:ext cx="8183880" cy="5400600"/>
          </a:xfrm>
        </p:spPr>
        <p:txBody>
          <a:bodyPr>
            <a:normAutofit/>
          </a:bodyPr>
          <a:lstStyle/>
          <a:p>
            <a:pPr marL="0" indent="0">
              <a:buNone/>
            </a:pPr>
            <a:r>
              <a:rPr lang="el-GR" sz="1600" dirty="0" smtClean="0"/>
              <a:t>Πιο συγκεκριμένα…</a:t>
            </a:r>
          </a:p>
          <a:p>
            <a:pPr marL="0" indent="0">
              <a:buNone/>
            </a:pPr>
            <a:endParaRPr lang="el-GR" sz="1600" dirty="0" smtClean="0"/>
          </a:p>
          <a:p>
            <a:pPr marL="0" indent="0">
              <a:buNone/>
            </a:pPr>
            <a:r>
              <a:rPr lang="el-GR" sz="1200" u="sng" dirty="0" smtClean="0"/>
              <a:t>Τοξοβολία (παιχνίδι επιδεξιότητας):</a:t>
            </a:r>
          </a:p>
          <a:p>
            <a:r>
              <a:rPr lang="el-GR" sz="1200" dirty="0" smtClean="0"/>
              <a:t>Παιχνίδι για τα αγόρια</a:t>
            </a:r>
          </a:p>
          <a:p>
            <a:r>
              <a:rPr lang="el-GR" sz="1200" dirty="0" smtClean="0"/>
              <a:t>Ανάπτυξη τεχνικών δεξιοτήτων         Κυνηγοί</a:t>
            </a:r>
            <a:r>
              <a:rPr lang="en-US" sz="1200" dirty="0" smtClean="0"/>
              <a:t>                                                                              </a:t>
            </a:r>
          </a:p>
          <a:p>
            <a:pPr marL="0" indent="0">
              <a:buNone/>
            </a:pPr>
            <a:r>
              <a:rPr lang="el-GR" sz="1200" dirty="0" smtClean="0"/>
              <a:t> </a:t>
            </a:r>
            <a:endParaRPr lang="en-US" sz="1200" dirty="0" smtClean="0"/>
          </a:p>
          <a:p>
            <a:pPr marL="0" indent="0">
              <a:buNone/>
            </a:pPr>
            <a:endParaRPr lang="en-US" sz="1200" dirty="0"/>
          </a:p>
          <a:p>
            <a:pPr marL="0" indent="0">
              <a:buNone/>
            </a:pPr>
            <a:r>
              <a:rPr lang="en-US" sz="1200" u="sng" dirty="0" smtClean="0"/>
              <a:t>Moccasin (</a:t>
            </a:r>
            <a:r>
              <a:rPr lang="el-GR" sz="1200" u="sng" dirty="0" smtClean="0"/>
              <a:t>παιχνίδι τύχης) :</a:t>
            </a:r>
          </a:p>
          <a:p>
            <a:pPr>
              <a:buFont typeface="Arial" pitchFamily="34" charset="0"/>
              <a:buChar char="•"/>
            </a:pPr>
            <a:r>
              <a:rPr lang="el-GR" sz="1200" dirty="0" smtClean="0"/>
              <a:t>Παλιές κοινωνίες Αμερικής</a:t>
            </a:r>
          </a:p>
          <a:p>
            <a:pPr>
              <a:buFont typeface="Arial" pitchFamily="34" charset="0"/>
              <a:buChar char="•"/>
            </a:pPr>
            <a:r>
              <a:rPr lang="el-GR" sz="1200" dirty="0" smtClean="0"/>
              <a:t>Από άντρες κυρίως </a:t>
            </a:r>
          </a:p>
          <a:p>
            <a:pPr>
              <a:buFont typeface="Arial" pitchFamily="34" charset="0"/>
              <a:buChar char="•"/>
            </a:pPr>
            <a:r>
              <a:rPr lang="el-GR" sz="1200" dirty="0" smtClean="0"/>
              <a:t>Εύρεση μιας χρωματιστής πέτρας                                                                                                </a:t>
            </a:r>
          </a:p>
          <a:p>
            <a:pPr>
              <a:buFont typeface="Arial" pitchFamily="34" charset="0"/>
              <a:buChar char="•"/>
            </a:pPr>
            <a:r>
              <a:rPr lang="el-GR" sz="1200" dirty="0" smtClean="0"/>
              <a:t>Καταργήθηκε από τον νόμο  </a:t>
            </a:r>
          </a:p>
          <a:p>
            <a:pPr marL="0" indent="0">
              <a:buNone/>
            </a:pPr>
            <a:endParaRPr lang="el-GR" sz="1200" dirty="0" smtClean="0"/>
          </a:p>
          <a:p>
            <a:pPr marL="0" indent="0">
              <a:buNone/>
            </a:pPr>
            <a:r>
              <a:rPr lang="el-GR" sz="1200" u="sng" dirty="0" smtClean="0"/>
              <a:t>Εννέα κορύνες ή αλλιώς μπόουλινγκ ( επιδεξιότητας) :</a:t>
            </a:r>
          </a:p>
          <a:p>
            <a:pPr>
              <a:buFont typeface="Arial" pitchFamily="34" charset="0"/>
              <a:buChar char="•"/>
            </a:pPr>
            <a:r>
              <a:rPr lang="el-GR" sz="1200" dirty="0" smtClean="0"/>
              <a:t>Εμφάνιση για πρώτη φορά το 1985 στις ΗΠΑ </a:t>
            </a:r>
          </a:p>
          <a:p>
            <a:pPr>
              <a:buFont typeface="Arial" pitchFamily="34" charset="0"/>
              <a:buChar char="•"/>
            </a:pPr>
            <a:r>
              <a:rPr lang="el-GR" sz="1200" dirty="0" smtClean="0"/>
              <a:t>Αλλαγή του αριθμού των κορυνών σε δέκα </a:t>
            </a:r>
          </a:p>
          <a:p>
            <a:pPr>
              <a:buFont typeface="Arial" pitchFamily="34" charset="0"/>
              <a:buChar char="•"/>
            </a:pPr>
            <a:r>
              <a:rPr lang="el-GR" sz="1200" dirty="0" smtClean="0"/>
              <a:t>Σε κλειστούς χώρους</a:t>
            </a:r>
          </a:p>
          <a:p>
            <a:pPr>
              <a:buFont typeface="Arial" pitchFamily="34" charset="0"/>
              <a:buChar char="•"/>
            </a:pPr>
            <a:r>
              <a:rPr lang="el-GR" sz="1200" dirty="0" smtClean="0"/>
              <a:t>Μία μπάλα (βαριά κατασκευασμένη από εύθραυστο υλικό)</a:t>
            </a:r>
          </a:p>
          <a:p>
            <a:pPr>
              <a:buFont typeface="Arial" pitchFamily="34" charset="0"/>
              <a:buChar char="•"/>
            </a:pPr>
            <a:r>
              <a:rPr lang="el-GR" sz="1200" dirty="0" smtClean="0"/>
              <a:t>Στόχος απόκτηση της υψηλότερης βαθμολογίας σε ένα παιχνίδι είκοσι βολών </a:t>
            </a:r>
          </a:p>
        </p:txBody>
      </p:sp>
      <p:sp>
        <p:nvSpPr>
          <p:cNvPr id="4" name="Δεξιό βέλος 3"/>
          <p:cNvSpPr/>
          <p:nvPr/>
        </p:nvSpPr>
        <p:spPr>
          <a:xfrm flipV="1">
            <a:off x="3434935" y="1700808"/>
            <a:ext cx="244602"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1124745"/>
            <a:ext cx="1296143" cy="9735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993" y="1052701"/>
            <a:ext cx="1733383" cy="10400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2348880"/>
            <a:ext cx="1750121" cy="8668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921" y="2348880"/>
            <a:ext cx="1612580" cy="9347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3643" y="3573016"/>
            <a:ext cx="1298555" cy="947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8264" y="3789040"/>
            <a:ext cx="1273213" cy="8859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2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0" indent="0">
              <a:buNone/>
            </a:pPr>
            <a:r>
              <a:rPr lang="el-GR" sz="1600" dirty="0" smtClean="0"/>
              <a:t>Βραζιλία …</a:t>
            </a:r>
          </a:p>
          <a:p>
            <a:pPr marL="0" indent="0">
              <a:buNone/>
            </a:pPr>
            <a:endParaRPr lang="el-GR" sz="1600" dirty="0"/>
          </a:p>
          <a:p>
            <a:pPr marL="0" indent="0">
              <a:buNone/>
            </a:pPr>
            <a:r>
              <a:rPr lang="en-US" sz="1200" u="sng" dirty="0" smtClean="0"/>
              <a:t>Cinqo Maria (</a:t>
            </a:r>
            <a:r>
              <a:rPr lang="el-GR" sz="1200" u="sng" dirty="0" smtClean="0"/>
              <a:t>παιχνίδι επιδεξιότητας):</a:t>
            </a:r>
            <a:r>
              <a:rPr lang="en-US" sz="1200" u="sng" dirty="0" smtClean="0"/>
              <a:t> </a:t>
            </a:r>
            <a:endParaRPr lang="el-GR" sz="1200" u="sng" dirty="0" smtClean="0"/>
          </a:p>
          <a:p>
            <a:r>
              <a:rPr lang="el-GR" sz="1200" dirty="0" smtClean="0"/>
              <a:t>Προϊστορικές ρίζες (βασιλεία)</a:t>
            </a:r>
          </a:p>
          <a:p>
            <a:r>
              <a:rPr lang="el-GR" sz="1200" dirty="0" smtClean="0"/>
              <a:t>Αντικείμενο παιχνιδιού πέτρες </a:t>
            </a:r>
          </a:p>
          <a:p>
            <a:r>
              <a:rPr lang="el-GR" sz="1200" dirty="0"/>
              <a:t>Ε</a:t>
            </a:r>
            <a:r>
              <a:rPr lang="el-GR" sz="1200" dirty="0" smtClean="0"/>
              <a:t>κτόξευση πετρών στον αέρα </a:t>
            </a:r>
          </a:p>
          <a:p>
            <a:r>
              <a:rPr lang="el-GR" sz="1200" dirty="0" smtClean="0"/>
              <a:t>Σκοπός: ο παίκτης πρέπει να καταφέρει να πιάσει τις πέτρες με τα χέρια πίσω από την πλάτη </a:t>
            </a:r>
          </a:p>
          <a:p>
            <a:pPr marL="0" indent="0">
              <a:buNone/>
            </a:pPr>
            <a:endParaRPr lang="el-GR" sz="1200" dirty="0" smtClean="0"/>
          </a:p>
          <a:p>
            <a:pPr marL="0" indent="0">
              <a:buNone/>
            </a:pPr>
            <a:r>
              <a:rPr lang="en-US" sz="1200" u="sng" dirty="0" smtClean="0"/>
              <a:t>Queimada</a:t>
            </a:r>
            <a:r>
              <a:rPr lang="el-GR" sz="1200" u="sng" dirty="0"/>
              <a:t> </a:t>
            </a:r>
            <a:r>
              <a:rPr lang="el-GR" sz="1200" u="sng" dirty="0" smtClean="0"/>
              <a:t>(παιχνίδι επιδεξιότητας):</a:t>
            </a:r>
          </a:p>
          <a:p>
            <a:pPr>
              <a:buFont typeface="Arial" pitchFamily="34" charset="0"/>
              <a:buChar char="•"/>
            </a:pPr>
            <a:r>
              <a:rPr lang="el-GR" sz="1200" dirty="0" smtClean="0"/>
              <a:t>Σημαίνει </a:t>
            </a:r>
            <a:r>
              <a:rPr lang="en-US" sz="1200" dirty="0" smtClean="0"/>
              <a:t>“</a:t>
            </a:r>
            <a:r>
              <a:rPr lang="el-GR" sz="1200" dirty="0" smtClean="0"/>
              <a:t>καίει</a:t>
            </a:r>
            <a:r>
              <a:rPr lang="en-US" sz="1200" dirty="0" smtClean="0"/>
              <a:t>”</a:t>
            </a:r>
            <a:r>
              <a:rPr lang="el-GR" sz="1200" dirty="0" smtClean="0"/>
              <a:t>: άμεση σχέση με τον σκοπό του παιχνιδιού</a:t>
            </a:r>
          </a:p>
          <a:p>
            <a:pPr>
              <a:buFont typeface="Arial" pitchFamily="34" charset="0"/>
              <a:buChar char="•"/>
            </a:pPr>
            <a:r>
              <a:rPr lang="el-GR" sz="1200" dirty="0" smtClean="0"/>
              <a:t>Ανοιχτό γήπεδο</a:t>
            </a:r>
          </a:p>
          <a:p>
            <a:pPr>
              <a:buFont typeface="Arial" pitchFamily="34" charset="0"/>
              <a:buChar char="•"/>
            </a:pPr>
            <a:r>
              <a:rPr lang="el-GR" sz="1200" dirty="0" smtClean="0"/>
              <a:t>2 ομάδες</a:t>
            </a:r>
          </a:p>
          <a:p>
            <a:pPr marL="0" indent="0">
              <a:buNone/>
            </a:pPr>
            <a:endParaRPr lang="el-GR" sz="1200" dirty="0" smtClean="0"/>
          </a:p>
          <a:p>
            <a:pPr>
              <a:buFont typeface="Arial" pitchFamily="34" charset="0"/>
              <a:buChar char="•"/>
            </a:pPr>
            <a:endParaRPr lang="el-GR" sz="1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20688"/>
            <a:ext cx="2089649" cy="13272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5409" y="3406021"/>
            <a:ext cx="2677467" cy="14641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860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83880" cy="5994992"/>
          </a:xfrm>
        </p:spPr>
        <p:txBody>
          <a:bodyPr>
            <a:normAutofit/>
          </a:bodyPr>
          <a:lstStyle/>
          <a:p>
            <a:pPr marL="0" indent="0">
              <a:buNone/>
            </a:pPr>
            <a:r>
              <a:rPr lang="el-GR" sz="1600" u="sng" dirty="0" smtClean="0"/>
              <a:t>2.3 Τα δημοφιλέστερα παιχνίδια στην Ευρώπη</a:t>
            </a:r>
            <a:endParaRPr lang="en-US" sz="1600" u="sng" dirty="0" smtClean="0"/>
          </a:p>
          <a:p>
            <a:pPr marL="0" indent="0">
              <a:buNone/>
            </a:pPr>
            <a:endParaRPr lang="en-US" sz="1600" u="sng" dirty="0"/>
          </a:p>
          <a:p>
            <a:pPr marL="0" indent="0">
              <a:buNone/>
            </a:pPr>
            <a:r>
              <a:rPr lang="en-US" sz="1200" u="sng" dirty="0" smtClean="0"/>
              <a:t>Trivial pursuit</a:t>
            </a:r>
            <a:r>
              <a:rPr lang="el-GR" sz="1200" u="sng" dirty="0" smtClean="0"/>
              <a:t>:</a:t>
            </a:r>
          </a:p>
          <a:p>
            <a:pPr marL="0" indent="0">
              <a:buNone/>
            </a:pPr>
            <a:endParaRPr lang="en-US" sz="1200" u="sng" dirty="0"/>
          </a:p>
          <a:p>
            <a:r>
              <a:rPr lang="el-GR" sz="1200" dirty="0" smtClean="0"/>
              <a:t>Παιχνίδι </a:t>
            </a:r>
            <a:r>
              <a:rPr lang="el-GR" sz="1200" dirty="0"/>
              <a:t>γνώσεων (θέατρο, μουσική, αθλητικά, πολιτική, γεωγραφία και </a:t>
            </a:r>
            <a:r>
              <a:rPr lang="el-GR" sz="1200" dirty="0" smtClean="0"/>
              <a:t>επιστήμη)</a:t>
            </a:r>
          </a:p>
          <a:p>
            <a:r>
              <a:rPr lang="el-GR" sz="1200" dirty="0"/>
              <a:t>Τ</a:t>
            </a:r>
            <a:r>
              <a:rPr lang="el-GR" sz="1200" dirty="0" smtClean="0"/>
              <a:t>ο </a:t>
            </a:r>
            <a:r>
              <a:rPr lang="el-GR" sz="1200" dirty="0"/>
              <a:t>παιχνίδι που έχει βγει σε περισσότερες εκδόσεις από κάθε </a:t>
            </a:r>
            <a:r>
              <a:rPr lang="el-GR" sz="1200" dirty="0" smtClean="0"/>
              <a:t>άλλο </a:t>
            </a:r>
          </a:p>
          <a:p>
            <a:r>
              <a:rPr lang="el-GR" sz="1200" dirty="0"/>
              <a:t>Σκοπός: Ν</a:t>
            </a:r>
            <a:r>
              <a:rPr lang="el-GR" sz="1200" dirty="0" smtClean="0"/>
              <a:t>α </a:t>
            </a:r>
            <a:r>
              <a:rPr lang="el-GR" sz="1200" dirty="0"/>
              <a:t>απαντήσεις τουλάχιστον σε μία ερώτηση από κάθε κατηγορία σωστά και θα είσαι ο </a:t>
            </a:r>
            <a:r>
              <a:rPr lang="el-GR" sz="1200" dirty="0" smtClean="0"/>
              <a:t>νικητής</a:t>
            </a:r>
          </a:p>
          <a:p>
            <a:endParaRPr lang="el-GR" sz="1200" dirty="0" smtClean="0"/>
          </a:p>
          <a:p>
            <a:pPr marL="0" indent="0">
              <a:buNone/>
            </a:pPr>
            <a:endParaRPr lang="en-US" sz="1200" dirty="0" smtClean="0"/>
          </a:p>
          <a:p>
            <a:pPr marL="0" indent="0">
              <a:buNone/>
            </a:pPr>
            <a:r>
              <a:rPr lang="el-GR" sz="1600" u="sng" dirty="0" smtClean="0"/>
              <a:t> </a:t>
            </a:r>
          </a:p>
          <a:p>
            <a:pPr marL="0" indent="0">
              <a:buNone/>
            </a:pPr>
            <a:endParaRPr lang="el-GR" sz="1600" u="sng" dirty="0"/>
          </a:p>
          <a:p>
            <a:pPr marL="0" indent="0">
              <a:buNone/>
            </a:pPr>
            <a:endParaRPr lang="el-GR" sz="1600" u="sng" dirty="0" smtClean="0"/>
          </a:p>
          <a:p>
            <a:pPr marL="0" indent="0">
              <a:buNone/>
            </a:pPr>
            <a:endParaRPr lang="el-GR" sz="1600" u="sng" dirty="0"/>
          </a:p>
          <a:p>
            <a:pPr marL="0" indent="0">
              <a:buNone/>
            </a:pPr>
            <a:r>
              <a:rPr lang="en-US" sz="1200" u="sng" dirty="0" smtClean="0"/>
              <a:t>Jenga</a:t>
            </a:r>
            <a:r>
              <a:rPr lang="el-GR" sz="1200" u="sng" dirty="0" smtClean="0"/>
              <a:t>: </a:t>
            </a:r>
          </a:p>
          <a:p>
            <a:pPr marL="0" indent="0">
              <a:buNone/>
            </a:pPr>
            <a:endParaRPr lang="el-GR" sz="1200" u="sng" dirty="0" smtClean="0"/>
          </a:p>
          <a:p>
            <a:r>
              <a:rPr lang="el-GR" sz="1200" dirty="0" smtClean="0"/>
              <a:t>Ατομικό και ομαδικό παιχνίδι</a:t>
            </a:r>
          </a:p>
          <a:p>
            <a:r>
              <a:rPr lang="el-GR" sz="1200" dirty="0" smtClean="0"/>
              <a:t>Ηρεμία, ψυχραιμία, πειθαρχία</a:t>
            </a:r>
          </a:p>
          <a:p>
            <a:r>
              <a:rPr lang="el-GR" sz="1200" dirty="0" smtClean="0"/>
              <a:t>Σκοπός: Να μην ρίξεις τον ξύλινο πύργο κάτω </a:t>
            </a:r>
          </a:p>
          <a:p>
            <a:pPr marL="0" indent="0">
              <a:buNone/>
            </a:pPr>
            <a:endParaRPr lang="el-GR"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1931224" cy="1080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6" y="3501008"/>
            <a:ext cx="1728192" cy="14333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63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2920" y="530352"/>
            <a:ext cx="8173536" cy="5346920"/>
          </a:xfrm>
        </p:spPr>
        <p:txBody>
          <a:bodyPr>
            <a:normAutofit/>
          </a:bodyPr>
          <a:lstStyle/>
          <a:p>
            <a:pPr marL="0" indent="0">
              <a:buNone/>
            </a:pPr>
            <a:r>
              <a:rPr lang="en-US" sz="1200" u="sng" dirty="0"/>
              <a:t>Backgammon (</a:t>
            </a:r>
            <a:r>
              <a:rPr lang="el-GR" sz="1200" u="sng" dirty="0"/>
              <a:t>Τάβλι</a:t>
            </a:r>
            <a:r>
              <a:rPr lang="el-GR" sz="1200" u="sng" dirty="0" smtClean="0"/>
              <a:t>):</a:t>
            </a:r>
          </a:p>
          <a:p>
            <a:pPr marL="0" indent="0">
              <a:buNone/>
            </a:pPr>
            <a:endParaRPr lang="el-GR" sz="1200" u="sng" dirty="0" smtClean="0"/>
          </a:p>
          <a:p>
            <a:r>
              <a:rPr lang="el-GR" sz="1200" dirty="0" smtClean="0"/>
              <a:t>Επιτραπέζιο </a:t>
            </a:r>
          </a:p>
          <a:p>
            <a:r>
              <a:rPr lang="el-GR" sz="1200" dirty="0" smtClean="0"/>
              <a:t>2 παίκτες</a:t>
            </a:r>
          </a:p>
          <a:p>
            <a:r>
              <a:rPr lang="el-GR" sz="1200" dirty="0" smtClean="0"/>
              <a:t>Κάθε παίκτης κατέχει </a:t>
            </a:r>
            <a:r>
              <a:rPr lang="el-GR" sz="1200" dirty="0"/>
              <a:t>15 πούλια που κινούνται σε ειδικό ταμπλό σύμφωνα με τα αποτελέσματα δύο </a:t>
            </a:r>
            <a:r>
              <a:rPr lang="el-GR" sz="1200" dirty="0" smtClean="0"/>
              <a:t>ζαριών</a:t>
            </a:r>
          </a:p>
          <a:p>
            <a:r>
              <a:rPr lang="el-GR" sz="1200" dirty="0"/>
              <a:t>Σκοπός: </a:t>
            </a:r>
            <a:r>
              <a:rPr lang="el-GR" sz="1200" dirty="0" smtClean="0"/>
              <a:t>Κάθε παίκτης πρέπει να </a:t>
            </a:r>
            <a:r>
              <a:rPr lang="el-GR" sz="1200" dirty="0"/>
              <a:t>μαζέψει πρώτος όλα τα πούλια από το </a:t>
            </a:r>
            <a:r>
              <a:rPr lang="el-GR" sz="1200" dirty="0" smtClean="0"/>
              <a:t>ταμπλό</a:t>
            </a:r>
          </a:p>
          <a:p>
            <a:pPr marL="0" indent="0">
              <a:buNone/>
            </a:pPr>
            <a:endParaRPr lang="el-GR" sz="1200" dirty="0" smtClean="0"/>
          </a:p>
          <a:p>
            <a:pPr marL="0" indent="0">
              <a:buNone/>
            </a:pPr>
            <a:endParaRPr lang="el-GR" sz="1200" dirty="0"/>
          </a:p>
          <a:p>
            <a:pPr marL="0" indent="0">
              <a:buNone/>
            </a:pPr>
            <a:endParaRPr lang="el-GR" sz="1200" dirty="0" smtClean="0"/>
          </a:p>
          <a:p>
            <a:pPr marL="0" indent="0">
              <a:buNone/>
            </a:pPr>
            <a:endParaRPr lang="el-GR" sz="1200" dirty="0"/>
          </a:p>
          <a:p>
            <a:pPr marL="0" indent="0">
              <a:buNone/>
            </a:pPr>
            <a:endParaRPr lang="el-GR" sz="1200" dirty="0" smtClean="0"/>
          </a:p>
          <a:p>
            <a:pPr marL="0" indent="0">
              <a:buNone/>
            </a:pPr>
            <a:endParaRPr lang="el-GR" sz="1200" dirty="0"/>
          </a:p>
          <a:p>
            <a:pPr marL="0" indent="0">
              <a:buNone/>
            </a:pPr>
            <a:endParaRPr lang="el-GR" sz="1200" dirty="0" smtClean="0"/>
          </a:p>
          <a:p>
            <a:pPr marL="0" indent="0">
              <a:buNone/>
            </a:pPr>
            <a:endParaRPr lang="el-GR" sz="1200" dirty="0" smtClean="0"/>
          </a:p>
          <a:p>
            <a:pPr marL="0" indent="0">
              <a:buNone/>
            </a:pPr>
            <a:endParaRPr lang="el-GR" sz="1200" dirty="0"/>
          </a:p>
          <a:p>
            <a:pPr marL="0" indent="0">
              <a:buNone/>
            </a:pPr>
            <a:r>
              <a:rPr lang="en-US" sz="1200" u="sng" dirty="0" smtClean="0"/>
              <a:t>Monopoly</a:t>
            </a:r>
            <a:r>
              <a:rPr lang="el-GR" sz="1200" u="sng" dirty="0" smtClean="0"/>
              <a:t>: </a:t>
            </a:r>
          </a:p>
          <a:p>
            <a:pPr>
              <a:buFont typeface="Arial" pitchFamily="34" charset="0"/>
              <a:buChar char="•"/>
            </a:pPr>
            <a:endParaRPr lang="el-GR" sz="1200" u="sng" dirty="0" smtClean="0"/>
          </a:p>
          <a:p>
            <a:r>
              <a:rPr lang="el-GR" sz="1200" dirty="0" smtClean="0"/>
              <a:t>Επιτραπέζιο </a:t>
            </a:r>
            <a:r>
              <a:rPr lang="el-GR" sz="1200" dirty="0"/>
              <a:t>παιχνίδι αγοραπωλησίας ιδιοκτησιών </a:t>
            </a:r>
            <a:endParaRPr lang="el-GR" sz="1200" dirty="0" smtClean="0"/>
          </a:p>
          <a:p>
            <a:r>
              <a:rPr lang="el-GR" sz="1200" dirty="0" smtClean="0"/>
              <a:t>Σκοπός: Η απόκτηση πλούτου μέσω οικονομικών δραστηριοτήτων </a:t>
            </a:r>
            <a:endParaRPr lang="el-G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01" y="2359322"/>
            <a:ext cx="1921554" cy="12752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996952"/>
            <a:ext cx="1900773" cy="17271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6714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406</TotalTime>
  <Words>441</Words>
  <Application>Microsoft Office PowerPoint</Application>
  <PresentationFormat>Προβολή στην οθόνη (4:3)</PresentationFormat>
  <Paragraphs>109</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Άποψη</vt:lpstr>
      <vt:lpstr> 2.Παιχνίδια ανά τον κόσμο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Παιχνίδια ανά τον κόσμο </dc:title>
  <dc:creator>15 Β΄ Εργαστήριο Ψυχικού</dc:creator>
  <cp:lastModifiedBy>15 Β΄ Εργαστήριο Ψυχικού</cp:lastModifiedBy>
  <cp:revision>42</cp:revision>
  <dcterms:created xsi:type="dcterms:W3CDTF">2013-02-21T11:50:12Z</dcterms:created>
  <dcterms:modified xsi:type="dcterms:W3CDTF">2013-04-11T10:58:04Z</dcterms:modified>
</cp:coreProperties>
</file>