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59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00"/>
    <a:srgbClr val="EEEEEE"/>
    <a:srgbClr val="FF3399"/>
    <a:srgbClr val="4709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E794B-E40E-4118-A351-1479C1072501}" type="datetimeFigureOut">
              <a:rPr lang="el-GR" smtClean="0"/>
              <a:pPr/>
              <a:t>7/5/2012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95ED4-4BAC-4F71-ADA5-6C826117D75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95ED4-4BAC-4F71-ADA5-6C826117D75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95ED4-4BAC-4F71-ADA5-6C826117D75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95ED4-4BAC-4F71-ADA5-6C826117D75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D0283-5B06-4419-9C51-5ED80449A5F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AEF3-37F2-49CE-A8FA-79E3A6D1C345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A5E4-97F3-4DF9-BB09-7C9F35A46B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FCE5-827D-466E-8D6F-2EB386189C87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7777-3CDF-4BD0-A35C-2A527EA781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E79-3A33-4BEE-BF7A-3A289B916896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91F7D-B52E-4BD6-A156-B6942D2B89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D98C-F266-474C-98B6-DF224D96507C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3ED8-771F-4402-95E7-1D943D651C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736CF-2265-4218-8486-4AC744CE43C8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4B46-C486-4366-9947-36CA949797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86C8-F60C-4244-87E2-D51F55AA256D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1AA3-5541-4B78-9C32-793F8E2D09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D1C33-9492-4131-96D4-2E3297E69F09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5BE8-1618-4148-A3E6-5D3459126A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03A0-86C3-4D48-9015-6CC273676C2B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B2AD-917F-4462-93D0-DAF5847852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A3C7-9B5A-4FEB-9485-151D6B6758F0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EB739-7295-49F5-842D-8774C8B97B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80A84-F425-4C88-BB9F-C87CAF58900E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F529-56BF-467E-AE8A-2258FCF022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8F06-4E1C-4D8B-9181-57764BA9635D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9ADDFDD-966F-4BEB-A169-47CCAC2403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2D6C56E1-2663-4087-9382-0764D6CEC3E1}" type="datetimeFigureOut">
              <a:rPr lang="el-GR"/>
              <a:pPr>
                <a:defRPr/>
              </a:pPr>
              <a:t>7/5/2012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l.wikipedia.org/wiki/%CE%91%CF%81%CF%87%CE%B5%CE%AF%CE%BF:Gandhi_and_Kasturbha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el.wikipedia.org/wiki/%CE%91%CF%81%CF%87%CE%B5%CE%AF%CE%BF:Kasturba_and_children.jpg" TargetMode="External"/><Relationship Id="rId4" Type="http://schemas.openxmlformats.org/officeDocument/2006/relationships/image" Target="http://upload.wikimedia.org/wikipedia/commons/thumb/8/8e/Gandhi_and_Kasturbhai.jpg/150px-Gandhi_and_Kasturbha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ΜΑΡΤΙΝ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ΛΟΥΘΕΡ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ΚΙΝΓΚ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l-GR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913" y="3933825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                  </a:t>
            </a: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Σύλβια </a:t>
            </a:r>
            <a:r>
              <a:rPr lang="el-G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Καραιωσηφίδου</a:t>
            </a: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Α’1</a:t>
            </a:r>
            <a:r>
              <a:rPr lang="en-US" dirty="0" smtClean="0"/>
              <a:t>                              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18" y="2636912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7620000" cy="6067425"/>
          </a:xfrm>
        </p:spPr>
        <p:txBody>
          <a:bodyPr/>
          <a:lstStyle/>
          <a:p>
            <a:pPr algn="just"/>
            <a:r>
              <a:rPr lang="el-GR" sz="2000" u="sng" dirty="0" smtClean="0">
                <a:latin typeface="Times New Roman" pitchFamily="18" charset="0"/>
              </a:rPr>
              <a:t>Γεγονότα που επηρέασαν τον Γκάντι:</a:t>
            </a:r>
            <a:r>
              <a:rPr lang="el-GR" sz="2000" dirty="0" smtClean="0">
                <a:latin typeface="Times New Roman" pitchFamily="18" charset="0"/>
              </a:rPr>
              <a:t> (ώστε να δραστηριοποιηθεί πολιτικά, υπερασπιζόμενος τα δικαιώματα των συμπατριωτών του) 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latin typeface="Times New Roman" pitchFamily="18" charset="0"/>
              </a:rPr>
              <a:t>Εκδιώχθηκε από αίθουσα δικαστηρίου επειδή αρνούνταν να βγάλει το παραδοσιακό ινδικό τουρμπάνι. 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latin typeface="Times New Roman" pitchFamily="18" charset="0"/>
              </a:rPr>
              <a:t>Δέχθηκε βία από οδηγό ταχυδρομικής άμαξας λόγω του ότι αρνήθηκε να παραχωρήσει τη θέση του σε Ευρωπαίο επιβάτη.</a:t>
            </a:r>
            <a:r>
              <a:rPr lang="el-GR" sz="2000" dirty="0" smtClean="0">
                <a:latin typeface="Times New Roman" pitchFamily="18" charset="0"/>
              </a:rPr>
              <a:t> </a:t>
            </a:r>
          </a:p>
          <a:p>
            <a:endParaRPr lang="el-GR" dirty="0" smtClean="0"/>
          </a:p>
          <a:p>
            <a:r>
              <a:rPr lang="el-GR" sz="2000" dirty="0" smtClean="0">
                <a:latin typeface="Times New Roman" pitchFamily="18" charset="0"/>
              </a:rPr>
              <a:t>Στην άρνησή για τη χρήση βίας έναντι των                                  καταπιεστών επηρεάστηκε από τη διδασκαλία                                 του Ιησού και από τον  Αμερικανό συγγραφέα                             </a:t>
            </a:r>
            <a:r>
              <a:rPr lang="el-GR" sz="2000" dirty="0" err="1" smtClean="0">
                <a:latin typeface="Times New Roman" pitchFamily="18" charset="0"/>
              </a:rPr>
              <a:t>Χένρι</a:t>
            </a:r>
            <a:r>
              <a:rPr lang="el-GR" sz="2000" dirty="0" smtClean="0">
                <a:latin typeface="Times New Roman" pitchFamily="18" charset="0"/>
              </a:rPr>
              <a:t> </a:t>
            </a:r>
            <a:r>
              <a:rPr lang="el-GR" sz="2000" dirty="0" err="1" smtClean="0">
                <a:latin typeface="Times New Roman" pitchFamily="18" charset="0"/>
              </a:rPr>
              <a:t>Θορό</a:t>
            </a:r>
            <a:endParaRPr lang="el-GR" sz="2000" dirty="0" smtClean="0">
              <a:latin typeface="Times New Roman" pitchFamily="18" charset="0"/>
            </a:endParaRPr>
          </a:p>
          <a:p>
            <a:pPr algn="just"/>
            <a:endParaRPr lang="el-GR" dirty="0" smtClean="0"/>
          </a:p>
          <a:p>
            <a:pPr algn="just"/>
            <a:r>
              <a:rPr lang="el-GR" sz="2000" dirty="0" smtClean="0">
                <a:latin typeface="Times New Roman" pitchFamily="18" charset="0"/>
              </a:rPr>
              <a:t>Έμεινε στη Ν. Αφρική και εκεί υπερασπίστηκε τους 150.000 Ινδούς μετανάστες της χώρας. </a:t>
            </a:r>
          </a:p>
          <a:p>
            <a:pPr>
              <a:buFont typeface="Arial" charset="0"/>
              <a:buNone/>
            </a:pPr>
            <a:r>
              <a:rPr lang="el-GR" sz="2000" dirty="0" smtClean="0">
                <a:latin typeface="Times New Roman" pitchFamily="18" charset="0"/>
              </a:rPr>
              <a:t> </a:t>
            </a: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Καταδιώχτηκε και φυλακίστηκε. Αργότερα όμως, συνέχισε ανοιχτό πια κίνημα. </a:t>
            </a:r>
          </a:p>
        </p:txBody>
      </p:sp>
      <p:pic>
        <p:nvPicPr>
          <p:cNvPr id="27657" name="Picture 9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1851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6200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b="1" dirty="0" smtClean="0"/>
              <a:t>                   </a:t>
            </a:r>
            <a:r>
              <a:rPr lang="el-GR" sz="2400" b="1" dirty="0" smtClean="0">
                <a:latin typeface="Times New Roman" pitchFamily="18" charset="0"/>
              </a:rPr>
              <a:t>Η ΔΟΛΟΦΟΝΙΑ  ΤΟΥ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7620000" cy="4800600"/>
          </a:xfrm>
        </p:spPr>
        <p:txBody>
          <a:bodyPr/>
          <a:lstStyle/>
          <a:p>
            <a:endParaRPr lang="el-GR" smtClean="0"/>
          </a:p>
          <a:p>
            <a:pPr algn="just"/>
            <a:r>
              <a:rPr lang="el-GR" sz="2000" smtClean="0">
                <a:latin typeface="Times New Roman" pitchFamily="18" charset="0"/>
              </a:rPr>
              <a:t>Δολοφονήθηκε στο Νέο Δελχί στις 30 Ιανουαρίου 1948 από έναν εθνικιστή Ινδό, τον Γκόντσε. </a:t>
            </a:r>
          </a:p>
          <a:p>
            <a:pPr algn="just"/>
            <a:endParaRPr lang="el-GR" sz="2000" smtClean="0">
              <a:latin typeface="Times New Roman" pitchFamily="18" charset="0"/>
            </a:endParaRPr>
          </a:p>
          <a:p>
            <a:pPr algn="just"/>
            <a:r>
              <a:rPr lang="el-GR" sz="2000" smtClean="0">
                <a:latin typeface="Times New Roman" pitchFamily="18" charset="0"/>
              </a:rPr>
              <a:t>Το γεγονός προκάλεσε μεγάλη λύπη στην Ινδία. Η  σκόνη του, διασκορπίστηκε στον ποταμό Γάγγη. </a:t>
            </a:r>
          </a:p>
        </p:txBody>
      </p:sp>
      <p:pic>
        <p:nvPicPr>
          <p:cNvPr id="31748" name="Picture 4" descr="αρχείο λήψ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357563"/>
            <a:ext cx="2374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   ΕΥΧΑΡΙΣΤΩ  ΓΙΑ  ΤΗΝ  ΠΡΟΣΟΧΗ  ΣΑΣ!!!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765175"/>
            <a:ext cx="76200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γεννιέμαι,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μεγαλώσω,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br>
              <a:rPr lang="el-G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κάθομαι στον ήλιο,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φοβάμαι,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br>
              <a:rPr lang="el-G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αρρωσταίνω,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Κι όταν πεθαίνω, ακόμα είμαι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μαύρος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Κι εσύ λευκέ άνθρωπε</a:t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γεννιέσαι, είσαι </a:t>
            </a:r>
            <a:r>
              <a:rPr lang="el-GR" sz="2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ροζ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μεγαλώνεις, γίνεσαι </a:t>
            </a:r>
            <a:r>
              <a:rPr lang="el-G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λευκός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κάθεσαι στον ήλιο, γίνεσαι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κόκκινος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κρυώνεις, γίνεσαι </a:t>
            </a:r>
            <a:r>
              <a:rPr lang="el-G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μπλε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φοβάσαι, γίνεσαι </a:t>
            </a:r>
            <a:r>
              <a:rPr lang="el-GR" sz="20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κίτρινος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Όταν αρρωσταίνεις, γίνεσαι </a:t>
            </a:r>
            <a:r>
              <a:rPr lang="el-GR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πράσινος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Κι όταν πεθαίνεις, γίνεσαι </a:t>
            </a:r>
            <a:r>
              <a:rPr lang="el-GR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γκρι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Και αποκαλείς εμένα έγχρωμο; 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Η ΖΩΗ ΤΟΥ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5538"/>
            <a:ext cx="5627688" cy="53990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15 Ιανουαρίου  1929,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Τζόρτζια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νεώτερος μαύρος Αμερικανός βαπτιστής, κληρικός, ακτιβιστής και ηγέτης του κινήματος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των πολιτικών δικαιωμάτων των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Αφροαμερικανών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15 ετών: ξεκινάει σπουδές στο κολλέγιο του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Μόρχαουζ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(Ατλάντα). Αποφοιτεί το 1948.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Σπούδασε 3 χρόνια στο Θεολογικό Σεμινάριο του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Κρόζερ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δ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ίπλωμα Θεολογίας το 1951.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</a:pP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νώρισε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Κορέτα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Σκότι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την οποία νυμφεύτηκε το 1953. Απέκτησαν τέσσερα παιδιά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3284538"/>
            <a:ext cx="20574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6243" y="1030195"/>
            <a:ext cx="2381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0"/>
            <a:ext cx="7620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Η ΑΜΕΡΙΚΗ ΤΗ ΔΕΚΑΕΤΙΑ ΤΟΥ ΄60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19"/>
            <a:ext cx="7620000" cy="5760641"/>
          </a:xfrm>
        </p:spPr>
        <p:txBody>
          <a:bodyPr>
            <a:normAutofit fontScale="92500" lnSpcReduction="20000"/>
          </a:bodyPr>
          <a:lstStyle/>
          <a:p>
            <a:pPr marL="114300" indent="0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Αφροαμερικανοί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υποβιβάζονταν έντονα: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είχαν αποκλεισθεί από τα σχολεία,  τα εστιατόρια και τα δημόσια πάρκα,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ήταν περιορισμένοι στο βάθος των λεωφορείων,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δεν είχαν δικαίωμα ψήφου στις εκλογές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δεν μπορούσαν να νοσηλευτούν σε δημόσια νοσοκομεία. </a:t>
            </a:r>
          </a:p>
          <a:p>
            <a:pPr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Font typeface="Arial" charset="0"/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Δεκαετία 1960: κατάργηση φυλετικών διακρίσεων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έντονη αντίδραση πολλών λευκών Αμερικανών.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Τέλη δεκαετίας 1960: εκδήλωση δυναμικών κοινωνικών κινημάτων, φαινόμενο που αναπτύχθηκε έντονα στις ΗΠΑ.</a:t>
            </a:r>
          </a:p>
          <a:p>
            <a:pPr marL="114300" indent="0"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«Μαύρο Κίνημα»: εξέφρασε πολιτικές διεκδικήσεις που αφορούσαν πολλά ζητήματα. Τα πολιτικά οράματα του κινήματος εκφράστηκαν με μεγαλειώδη τρόπο από τον  Μ.Λ. Κινγκ. </a:t>
            </a:r>
          </a:p>
          <a:p>
            <a:pPr marL="114300" indent="0"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Font typeface="Arial" charset="0"/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ΤΟ  ΕΡΓΟ  ΤΟΥ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288" y="765175"/>
            <a:ext cx="7620000" cy="60928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Αφορμή: η σύλληψη της Ρόζα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Παρκς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μαύρη Αμερικανίδα, που αρνήθηκε να δώσει τη θέση της στο λεωφορείο σε έναν λευκό.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Κινγκ: έντονη δράση στους αγώνες για το δικαίωμα ψήφου των νέγρων και στους αγώνες κατά των φυλετικών διακρίσεων.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Εκλέχθηκε πρόεδρος της  «Ένωσης για την Πρόοδο» που αγωνιζόταν για τα δικαιώματα των μαύρων. Ένα χρόνο μετά, πέτυχε τον στόχο του: την κατάργηση των φυλετικών διακρίσεων στα λεωφορεία. 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4664"/>
            <a:ext cx="19907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2800" dirty="0" smtClean="0"/>
              <a:t>               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ΑΝΑΓΝΩΡΙΣΗ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ΚΑΙ ΤΟ ΝΟΜΠΕΛ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5338763" cy="5400675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80000"/>
              </a:lnSpc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1960-1965: η δημοτικότητα και η επιρροή του έφτασαν στο αποκορύφωμα τους.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28 Αυγούστου 1963: ειρηνική συγκέντρωση στην οποία παρευρέθησαν 20.000 άτομα. Εκεί, ο Μάρτιν συγκλόνισε το κοινό με τον περίφημο λόγο του “I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dream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” (έχω ένα όνειρο)</a:t>
            </a:r>
          </a:p>
          <a:p>
            <a:pPr algn="just">
              <a:lnSpc>
                <a:spcPct val="80000"/>
              </a:lnSpc>
            </a:pPr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Κίνγκ μετά τις επιθέσεις που δεχόταν από ρατσιστές, βρέθηκε στο νοσοκομείο.</a:t>
            </a:r>
          </a:p>
          <a:p>
            <a:pPr algn="just">
              <a:lnSpc>
                <a:spcPct val="80000"/>
              </a:lnSpc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Εκεί ένα χαρμόσυνο γεγονός άλλαξε την ζωή του: Η είδηση ότι του απενεμήθη το βραβείο Νόμπελ για την Ειρήνη (1964.) </a:t>
            </a:r>
          </a:p>
          <a:p>
            <a:pPr>
              <a:lnSpc>
                <a:spcPct val="80000"/>
              </a:lnSpc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l-GR" sz="2000" dirty="0" smtClean="0"/>
              <a:t>    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268413"/>
            <a:ext cx="2376487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dirty="0" smtClean="0"/>
              <a:t>                      </a:t>
            </a:r>
            <a:r>
              <a:rPr lang="el-GR" sz="2400" b="1" dirty="0" smtClean="0">
                <a:latin typeface="Times New Roman" pitchFamily="18" charset="0"/>
              </a:rPr>
              <a:t>Η ΔΟΛΟΦΟΝΙΑ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908050"/>
            <a:ext cx="7620000" cy="5132388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Ο Μ.Λ.Κινγκ δολοφονήθηκε στις 4 Απριλίου 1968 από τον Τζων Ουίλαρντ. </a:t>
            </a:r>
          </a:p>
          <a:p>
            <a:pPr algn="just"/>
            <a:endParaRPr lang="el-GR" sz="2000" dirty="0" smtClean="0">
              <a:latin typeface="Times New Roman" pitchFamily="18" charset="0"/>
            </a:endParaRP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Το Κογκρέσο των Η.Π.Α. καθιέρωσε ως εθνική γιορτή τη μνήμη του. </a:t>
            </a:r>
          </a:p>
          <a:p>
            <a:endParaRPr lang="el-GR" sz="2000" dirty="0" smtClean="0">
              <a:latin typeface="Times New Roman" pitchFamily="18" charset="0"/>
            </a:endParaRPr>
          </a:p>
          <a:p>
            <a:endParaRPr lang="el-GR" sz="2000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l-GR" sz="2400" b="1" dirty="0" smtClean="0">
                <a:solidFill>
                  <a:schemeClr val="tx2"/>
                </a:solidFill>
              </a:rPr>
              <a:t>    </a:t>
            </a:r>
            <a:r>
              <a:rPr lang="el-GR" sz="2400" b="1" dirty="0" smtClean="0">
                <a:solidFill>
                  <a:schemeClr val="tx2"/>
                </a:solidFill>
                <a:latin typeface="Times New Roman" pitchFamily="18" charset="0"/>
              </a:rPr>
              <a:t>Η  ΤΙΜΗ  ΣΤΟΝ  Μ.Λ.ΚΙΝΓΚ  ΣΤΗ  ΣΗΜΕΡΙΝΗ  ΕΠΟΧΗ</a:t>
            </a:r>
          </a:p>
          <a:p>
            <a:endParaRPr lang="el-GR" sz="2000" dirty="0" smtClean="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el-GR" sz="2000" dirty="0" smtClean="0">
                <a:latin typeface="Times New Roman" pitchFamily="18" charset="0"/>
              </a:rPr>
              <a:t>Λονδίνο 2009: παρουσιάστηκε η παράσταση «The Mountaintop». Περιγράφει το τελευταίο βράδυ του Μ. Λ. Κινγκ, πριν δολοφονηθεί. Ο Σάμιουελ Τζάκσον υποδύθηκε τον Κινγκ.</a:t>
            </a:r>
          </a:p>
          <a:p>
            <a:pPr algn="just"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endParaRPr lang="el-GR" sz="2000" dirty="0" smtClean="0"/>
          </a:p>
          <a:p>
            <a:pPr>
              <a:buFont typeface="Arial" charset="0"/>
              <a:buNone/>
            </a:pPr>
            <a:r>
              <a:rPr lang="el-GR" sz="2000" dirty="0" smtClean="0"/>
              <a:t>    </a:t>
            </a:r>
            <a:endParaRPr lang="el-GR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620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b="1" dirty="0" smtClean="0"/>
              <a:t>       </a:t>
            </a:r>
            <a:r>
              <a:rPr lang="el-GR" sz="2400" b="1" dirty="0" smtClean="0">
                <a:latin typeface="Times New Roman" pitchFamily="18" charset="0"/>
              </a:rPr>
              <a:t>                 </a:t>
            </a:r>
            <a:r>
              <a:rPr lang="el-GR" sz="2800" b="1" u="sng" dirty="0" smtClean="0">
                <a:latin typeface="Times New Roman" pitchFamily="18" charset="0"/>
              </a:rPr>
              <a:t>ΜΑΧΑΤΜΑ  ΓΚΑΝΤΙ </a:t>
            </a:r>
          </a:p>
        </p:txBody>
      </p:sp>
      <p:sp>
        <p:nvSpPr>
          <p:cNvPr id="21510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l-GR" sz="2000" dirty="0" smtClean="0">
                <a:latin typeface="Times New Roman" pitchFamily="18" charset="0"/>
              </a:rPr>
              <a:t>Ενέπνευσε τον Μ. Λ. Κίνγκ</a:t>
            </a:r>
            <a:endParaRPr lang="en-US" sz="2000" dirty="0" smtClean="0">
              <a:latin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</a:endParaRP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Δεν </a:t>
            </a:r>
            <a:r>
              <a:rPr lang="el-GR" sz="2000" smtClean="0">
                <a:latin typeface="Times New Roman" pitchFamily="18" charset="0"/>
              </a:rPr>
              <a:t>έλαβε Νόμπελ</a:t>
            </a:r>
            <a:endParaRPr lang="el-GR" sz="2000" dirty="0" smtClean="0">
              <a:latin typeface="Times New Roman" pitchFamily="18" charset="0"/>
            </a:endParaRPr>
          </a:p>
          <a:p>
            <a:pPr algn="just"/>
            <a:endParaRPr lang="el-GR" sz="2000" dirty="0" smtClean="0">
              <a:latin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l-GR" sz="2000" dirty="0" err="1" smtClean="0">
                <a:latin typeface="Times New Roman" pitchFamily="18" charset="0"/>
              </a:rPr>
              <a:t>Μοχάντας</a:t>
            </a:r>
            <a:r>
              <a:rPr lang="el-GR" sz="2000" dirty="0" smtClean="0">
                <a:latin typeface="Times New Roman" pitchFamily="18" charset="0"/>
              </a:rPr>
              <a:t> </a:t>
            </a:r>
            <a:r>
              <a:rPr lang="el-GR" sz="2000" dirty="0" err="1" smtClean="0">
                <a:latin typeface="Times New Roman" pitchFamily="18" charset="0"/>
              </a:rPr>
              <a:t>Καραμτσάντ</a:t>
            </a:r>
            <a:r>
              <a:rPr lang="el-GR" sz="2000" dirty="0" smtClean="0">
                <a:latin typeface="Times New Roman" pitchFamily="18" charset="0"/>
              </a:rPr>
              <a:t> Γκάντι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l-GR" dirty="0" smtClean="0"/>
              <a:t>. </a:t>
            </a:r>
            <a:r>
              <a:rPr lang="el-GR" sz="2000" dirty="0" smtClean="0">
                <a:latin typeface="Times New Roman" pitchFamily="18" charset="0"/>
              </a:rPr>
              <a:t>2 Οκτωβρίου του 1869 Νέο Δελχί</a:t>
            </a:r>
          </a:p>
          <a:p>
            <a:pPr algn="just"/>
            <a:endParaRPr lang="el-GR" sz="2000" dirty="0" smtClean="0">
              <a:latin typeface="Times New Roman" pitchFamily="18" charset="0"/>
            </a:endParaRP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Σημαντικός  πνευματικός ηγέτης  για τη χώρα του. </a:t>
            </a:r>
            <a:r>
              <a:rPr lang="en-US" sz="2000" dirty="0">
                <a:latin typeface="Times New Roman" pitchFamily="18" charset="0"/>
              </a:rPr>
              <a:t>E</a:t>
            </a:r>
            <a:r>
              <a:rPr lang="el-GR" sz="2000" dirty="0" err="1" smtClean="0">
                <a:latin typeface="Times New Roman" pitchFamily="18" charset="0"/>
              </a:rPr>
              <a:t>υρέως</a:t>
            </a:r>
            <a:r>
              <a:rPr lang="el-GR" sz="2000" dirty="0" smtClean="0">
                <a:latin typeface="Times New Roman" pitchFamily="18" charset="0"/>
              </a:rPr>
              <a:t> γνωστός με το πρόσθετο όνομα Μαχάτμα (μεγάλη ψυχή), </a:t>
            </a:r>
          </a:p>
          <a:p>
            <a:pPr algn="just"/>
            <a:endParaRPr lang="el-GR" sz="2000" dirty="0" smtClean="0">
              <a:latin typeface="Times New Roman" pitchFamily="18" charset="0"/>
            </a:endParaRPr>
          </a:p>
          <a:p>
            <a:pPr algn="just"/>
            <a:r>
              <a:rPr lang="el-GR" sz="2000" dirty="0" smtClean="0">
                <a:latin typeface="Times New Roman" pitchFamily="18" charset="0"/>
              </a:rPr>
              <a:t>Στην Ινδία αναγνωρίστηκε ως «πατέρας του έθνους» και η ημέρα της γέννησης του είναι αργία για τη χώρα. Αυτή η μέρα χαρακτηρίστηκε επίσης ως η διεθνής μέρα μη-βίας (γενική γραμματεία των Ηνωμένων Εθνών)  </a:t>
            </a:r>
          </a:p>
          <a:p>
            <a:pPr algn="just"/>
            <a:endParaRPr lang="el-GR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68313" y="188913"/>
            <a:ext cx="76200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dirty="0" smtClean="0"/>
              <a:t>              </a:t>
            </a:r>
            <a:r>
              <a:rPr lang="el-GR" sz="2400" b="1" dirty="0" smtClean="0">
                <a:latin typeface="Times New Roman" pitchFamily="18" charset="0"/>
              </a:rPr>
              <a:t>Η ΖΩΗ ΚΑΙ ΤΟ ΕΡΓΟ ΤΟΥ</a:t>
            </a:r>
            <a:r>
              <a:rPr lang="el-GR" dirty="0" smtClean="0"/>
              <a:t>                   </a:t>
            </a:r>
          </a:p>
        </p:txBody>
      </p:sp>
      <p:sp>
        <p:nvSpPr>
          <p:cNvPr id="22533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6851650" cy="5203825"/>
          </a:xfrm>
        </p:spPr>
        <p:txBody>
          <a:bodyPr/>
          <a:lstStyle/>
          <a:p>
            <a:pPr>
              <a:buFontTx/>
              <a:buChar char="•"/>
            </a:pPr>
            <a:r>
              <a:rPr lang="el-GR" dirty="0" smtClean="0"/>
              <a:t> </a:t>
            </a:r>
            <a:r>
              <a:rPr lang="el-GR" sz="2000" dirty="0" smtClean="0">
                <a:latin typeface="Times New Roman" pitchFamily="18" charset="0"/>
              </a:rPr>
              <a:t>1883: νυμφεύεται μια συνομήλική του. Αποκτούν 4 παιδιά.</a:t>
            </a: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l-GR" sz="2000" dirty="0" smtClean="0">
                <a:latin typeface="Times New Roman" pitchFamily="18" charset="0"/>
              </a:rPr>
              <a:t>1887: πέτυχε στις εισαγωγικές εξετάσεις και εισήλθε στο Κολλέγιο </a:t>
            </a:r>
            <a:r>
              <a:rPr lang="el-GR" sz="2000" dirty="0" err="1" smtClean="0">
                <a:latin typeface="Times New Roman" pitchFamily="18" charset="0"/>
              </a:rPr>
              <a:t>Samaldas</a:t>
            </a:r>
            <a:r>
              <a:rPr lang="en-US" sz="2000" dirty="0" smtClean="0">
                <a:latin typeface="Times New Roman" pitchFamily="18" charset="0"/>
              </a:rPr>
              <a:t>. </a:t>
            </a:r>
            <a:r>
              <a:rPr lang="el-GR" sz="2000" dirty="0" smtClean="0">
                <a:latin typeface="Times New Roman" pitchFamily="18" charset="0"/>
              </a:rPr>
              <a:t>Οι σπουδές εκεί του φάνηκαν δύσκολες και η ατμόσφαιρα δυσάρεστη.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</a:rPr>
              <a:t>1</a:t>
            </a:r>
            <a:r>
              <a:rPr lang="el-GR" sz="2000" dirty="0" smtClean="0">
                <a:latin typeface="Times New Roman" pitchFamily="18" charset="0"/>
              </a:rPr>
              <a:t> ακαδημαϊκό έτος.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l-GR" sz="2000" dirty="0" smtClean="0">
                <a:latin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l-GR" sz="2000" dirty="0" smtClean="0">
                <a:latin typeface="Times New Roman" pitchFamily="18" charset="0"/>
              </a:rPr>
              <a:t>Επί 2 χρόνια ταξίδεψε σε πολλές περιοχές της Ινδίας, με σκοπό να έρθει σε επαφή με τις απόψεις της σύγχρονης ινδικής κοινωνίας. </a:t>
            </a: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l-GR" sz="2000" dirty="0" smtClean="0">
                <a:latin typeface="Times New Roman" pitchFamily="18" charset="0"/>
              </a:rPr>
              <a:t>Περίοδος μεσοπολέμου: ο Γκάντι αναδείχθηκε σε                κεντρική μορφή του εθνικού αγώνα των Ινδών για ανεξαρτησία. </a:t>
            </a: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l-GR" sz="2000" dirty="0" smtClean="0">
              <a:latin typeface="Times New Roman" pitchFamily="18" charset="0"/>
            </a:endParaRPr>
          </a:p>
        </p:txBody>
      </p:sp>
      <p:pic>
        <p:nvPicPr>
          <p:cNvPr id="22534" name="Picture 6" descr="http://upload.wikimedia.org/wikipedia/commons/thumb/8/8e/Gandhi_and_Kasturbhai.jpg/150px-Gandhi_and_Kasturbhai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019925" y="1484313"/>
            <a:ext cx="1428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200px-Kasturba_and_childre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4149725"/>
            <a:ext cx="1743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447</TotalTime>
  <Words>645</Words>
  <Application>Microsoft Office PowerPoint</Application>
  <PresentationFormat>Προβολή στην οθόνη (4:3)</PresentationFormat>
  <Paragraphs>115</Paragraphs>
  <Slides>12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Γειτνίαση</vt:lpstr>
      <vt:lpstr>                   ΜΑΡΤΙΝ  ΛΟΥΘΕΡ  ΚΙΝΓΚ       </vt:lpstr>
      <vt:lpstr>Διαφάνεια 2</vt:lpstr>
      <vt:lpstr>                             Η ΖΩΗ ΤΟΥ</vt:lpstr>
      <vt:lpstr>                      Η ΑΜΕΡΙΚΗ ΤΗ ΔΕΚΑΕΤΙΑ ΤΟΥ ΄60</vt:lpstr>
      <vt:lpstr>                         ΤΟ  ΕΡΓΟ  ΤΟΥ</vt:lpstr>
      <vt:lpstr>                Η  ΑΝΑΓΝΩΡΙΣΗ  ΚΑΙ ΤΟ ΝΟΜΠΕΛ</vt:lpstr>
      <vt:lpstr>                      Η ΔΟΛΟΦΟΝΙΑ</vt:lpstr>
      <vt:lpstr>                        ΜΑΧΑΤΜΑ  ΓΚΑΝΤΙ </vt:lpstr>
      <vt:lpstr>              Η ΖΩΗ ΚΑΙ ΤΟ ΕΡΓΟ ΤΟΥ                   </vt:lpstr>
      <vt:lpstr>Διαφάνεια 10</vt:lpstr>
      <vt:lpstr>                   Η ΔΟΛΟΦΟΝΙΑ  ΤΟΥ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10 Β΄ Εργαστήριο Ψυχικού</dc:creator>
  <cp:lastModifiedBy>Home-PC</cp:lastModifiedBy>
  <cp:revision>39</cp:revision>
  <dcterms:created xsi:type="dcterms:W3CDTF">2012-03-21T10:07:36Z</dcterms:created>
  <dcterms:modified xsi:type="dcterms:W3CDTF">2012-05-07T14:21:34Z</dcterms:modified>
</cp:coreProperties>
</file>