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charts/chart6.xml" ContentType="application/vnd.openxmlformats-officedocument.drawingml.chart+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1" r:id="rId1"/>
    <p:sldMasterId id="2147483714" r:id="rId2"/>
  </p:sldMasterIdLst>
  <p:notesMasterIdLst>
    <p:notesMasterId r:id="rId28"/>
  </p:notesMasterIdLst>
  <p:sldIdLst>
    <p:sldId id="272" r:id="rId3"/>
    <p:sldId id="273" r:id="rId4"/>
    <p:sldId id="274" r:id="rId5"/>
    <p:sldId id="275" r:id="rId6"/>
    <p:sldId id="295" r:id="rId7"/>
    <p:sldId id="296" r:id="rId8"/>
    <p:sldId id="277" r:id="rId9"/>
    <p:sldId id="278" r:id="rId10"/>
    <p:sldId id="280" r:id="rId11"/>
    <p:sldId id="302" r:id="rId12"/>
    <p:sldId id="287" r:id="rId13"/>
    <p:sldId id="286" r:id="rId14"/>
    <p:sldId id="259" r:id="rId15"/>
    <p:sldId id="263" r:id="rId16"/>
    <p:sldId id="293" r:id="rId17"/>
    <p:sldId id="266" r:id="rId18"/>
    <p:sldId id="294" r:id="rId19"/>
    <p:sldId id="283" r:id="rId20"/>
    <p:sldId id="291" r:id="rId21"/>
    <p:sldId id="292" r:id="rId22"/>
    <p:sldId id="290" r:id="rId23"/>
    <p:sldId id="304" r:id="rId24"/>
    <p:sldId id="305" r:id="rId25"/>
    <p:sldId id="306" r:id="rId26"/>
    <p:sldId id="307" r:id="rId27"/>
  </p:sldIdLst>
  <p:sldSz cx="9144000" cy="6858000"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6FBB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2" autoAdjust="0"/>
    <p:restoredTop sz="94576" autoAdjust="0"/>
  </p:normalViewPr>
  <p:slideViewPr>
    <p:cSldViewPr>
      <p:cViewPr varScale="1">
        <p:scale>
          <a:sx n="68" d="100"/>
          <a:sy n="68" d="100"/>
        </p:scale>
        <p:origin x="-1146" y="-96"/>
      </p:cViewPr>
      <p:guideLst>
        <p:guide orient="horz" pos="2160"/>
        <p:guide pos="2880"/>
      </p:guideLst>
    </p:cSldViewPr>
  </p:slideViewPr>
  <p:outlineViewPr>
    <p:cViewPr>
      <p:scale>
        <a:sx n="33" d="100"/>
        <a:sy n="33" d="100"/>
      </p:scale>
      <p:origin x="0" y="5034"/>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_________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_________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Αποτελέσματα</c:v>
                </c:pt>
              </c:strCache>
            </c:strRef>
          </c:tx>
          <c:dLbls>
            <c:dLbl>
              <c:idx val="0"/>
              <c:layout>
                <c:manualLayout>
                  <c:x val="-8.7536730016070808E-3"/>
                  <c:y val="-2.6871701827687274E-2"/>
                </c:manualLayout>
              </c:layout>
              <c:tx>
                <c:rich>
                  <a:bodyPr/>
                  <a:lstStyle/>
                  <a:p>
                    <a:r>
                      <a:rPr lang="en-US" sz="2400" b="1" dirty="0"/>
                      <a:t>20%</a:t>
                    </a:r>
                  </a:p>
                </c:rich>
              </c:tx>
              <c:showVal val="1"/>
            </c:dLbl>
            <c:dLbl>
              <c:idx val="1"/>
              <c:layout>
                <c:manualLayout>
                  <c:x val="-2.1909293017203919E-2"/>
                  <c:y val="-1.498379831506636E-2"/>
                </c:manualLayout>
              </c:layout>
              <c:tx>
                <c:rich>
                  <a:bodyPr/>
                  <a:lstStyle/>
                  <a:p>
                    <a:r>
                      <a:rPr lang="en-US" sz="2400" b="1" dirty="0"/>
                      <a:t>80%</a:t>
                    </a:r>
                  </a:p>
                </c:rich>
              </c:tx>
              <c:showVal val="1"/>
            </c:dLbl>
            <c:showVal val="1"/>
            <c:showLeaderLines val="1"/>
          </c:dLbls>
          <c:cat>
            <c:strRef>
              <c:f>Sheet1!$A$2:$A$3</c:f>
              <c:strCache>
                <c:ptCount val="2"/>
                <c:pt idx="0">
                  <c:v>Ναι</c:v>
                </c:pt>
                <c:pt idx="1">
                  <c:v>Όχι</c:v>
                </c:pt>
              </c:strCache>
            </c:strRef>
          </c:cat>
          <c:val>
            <c:numRef>
              <c:f>Sheet1!$B$2:$B$3</c:f>
              <c:numCache>
                <c:formatCode>0%</c:formatCode>
                <c:ptCount val="2"/>
                <c:pt idx="0">
                  <c:v>0.2</c:v>
                </c:pt>
                <c:pt idx="1">
                  <c:v>0.8</c:v>
                </c:pt>
              </c:numCache>
            </c:numRef>
          </c:val>
        </c:ser>
      </c:pie3DChart>
    </c:plotArea>
    <c:legend>
      <c:legendPos val="r"/>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Αποτελέσματα</c:v>
                </c:pt>
              </c:strCache>
            </c:strRef>
          </c:tx>
          <c:dLbls>
            <c:dLbl>
              <c:idx val="1"/>
              <c:layout>
                <c:manualLayout>
                  <c:x val="-1.5812398049211383E-2"/>
                  <c:y val="-6.0285914424893713E-2"/>
                </c:manualLayout>
              </c:layout>
              <c:showVal val="1"/>
            </c:dLbl>
            <c:delete val="1"/>
            <c:txPr>
              <a:bodyPr/>
              <a:lstStyle/>
              <a:p>
                <a:pPr>
                  <a:defRPr sz="2400" b="1"/>
                </a:pPr>
                <a:endParaRPr lang="el-GR"/>
              </a:p>
            </c:txPr>
          </c:dLbls>
          <c:cat>
            <c:strRef>
              <c:f>Sheet1!$A$2:$A$3</c:f>
              <c:strCache>
                <c:ptCount val="2"/>
                <c:pt idx="0">
                  <c:v>Ναι</c:v>
                </c:pt>
                <c:pt idx="1">
                  <c:v>Όχι</c:v>
                </c:pt>
              </c:strCache>
            </c:strRef>
          </c:cat>
          <c:val>
            <c:numRef>
              <c:f>Sheet1!$B$2:$B$3</c:f>
              <c:numCache>
                <c:formatCode>0%</c:formatCode>
                <c:ptCount val="2"/>
                <c:pt idx="0">
                  <c:v>0.16</c:v>
                </c:pt>
                <c:pt idx="1">
                  <c:v>0.84000000000000064</c:v>
                </c:pt>
              </c:numCache>
            </c:numRef>
          </c:val>
        </c:ser>
      </c:pie3DChart>
    </c:plotArea>
    <c:legend>
      <c:legendPos val="r"/>
    </c:legend>
    <c:plotVisOnly val="1"/>
  </c:chart>
  <c:txPr>
    <a:bodyPr/>
    <a:lstStyle/>
    <a:p>
      <a:pPr>
        <a:defRPr sz="1800"/>
      </a:pPr>
      <a:endParaRPr lang="el-GR"/>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dLbls>
            <c:dLbl>
              <c:idx val="0"/>
              <c:layout>
                <c:manualLayout>
                  <c:x val="-4.7596174879325777E-2"/>
                  <c:y val="2.6601724497558352E-2"/>
                </c:manualLayout>
              </c:layout>
              <c:tx>
                <c:rich>
                  <a:bodyPr/>
                  <a:lstStyle/>
                  <a:p>
                    <a:r>
                      <a:rPr lang="en-US" b="1" dirty="0"/>
                      <a:t>73%</a:t>
                    </a:r>
                  </a:p>
                </c:rich>
              </c:tx>
              <c:showVal val="1"/>
            </c:dLbl>
            <c:dLbl>
              <c:idx val="1"/>
              <c:layout>
                <c:manualLayout>
                  <c:x val="5.7474464126863821E-2"/>
                  <c:y val="-2.0347276753944692E-2"/>
                </c:manualLayout>
              </c:layout>
              <c:tx>
                <c:rich>
                  <a:bodyPr/>
                  <a:lstStyle/>
                  <a:p>
                    <a:r>
                      <a:rPr lang="en-US" b="1" dirty="0"/>
                      <a:t>27%</a:t>
                    </a:r>
                  </a:p>
                </c:rich>
              </c:tx>
              <c:showVal val="1"/>
            </c:dLbl>
            <c:showVal val="1"/>
            <c:showLeaderLines val="1"/>
          </c:dLbls>
          <c:cat>
            <c:strRef>
              <c:f>Sheet1!$A$2:$A$3</c:f>
              <c:strCache>
                <c:ptCount val="2"/>
                <c:pt idx="0">
                  <c:v>Ναι</c:v>
                </c:pt>
                <c:pt idx="1">
                  <c:v>Όχι</c:v>
                </c:pt>
              </c:strCache>
            </c:strRef>
          </c:cat>
          <c:val>
            <c:numRef>
              <c:f>Sheet1!$B$2:$B$3</c:f>
              <c:numCache>
                <c:formatCode>0%</c:formatCode>
                <c:ptCount val="2"/>
                <c:pt idx="0">
                  <c:v>0.73000000000000065</c:v>
                </c:pt>
                <c:pt idx="1">
                  <c:v>0.27</c:v>
                </c:pt>
              </c:numCache>
            </c:numRef>
          </c:val>
        </c:ser>
      </c:pie3DChart>
    </c:plotArea>
    <c:legend>
      <c:legendPos val="r"/>
    </c:legend>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manualLayout>
          <c:layoutTarget val="inner"/>
          <c:xMode val="edge"/>
          <c:yMode val="edge"/>
          <c:x val="0.10759290634373971"/>
          <c:y val="8.4546161537607079E-2"/>
          <c:w val="0.73321876273006659"/>
          <c:h val="0.88234872051253566"/>
        </c:manualLayout>
      </c:layout>
      <c:pie3DChart>
        <c:varyColors val="1"/>
      </c:pie3DChart>
    </c:plotArea>
    <c:legend>
      <c:legendPos val="r"/>
    </c:legend>
    <c:plotVisOnly val="1"/>
  </c:chart>
  <c:txPr>
    <a:bodyPr/>
    <a:lstStyle/>
    <a:p>
      <a:pPr>
        <a:defRPr sz="1800"/>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dLbls>
            <c:dLbl>
              <c:idx val="0"/>
              <c:layout>
                <c:manualLayout>
                  <c:x val="-5.6388227818741553E-2"/>
                  <c:y val="3.3685939407936336E-2"/>
                </c:manualLayout>
              </c:layout>
              <c:tx>
                <c:rich>
                  <a:bodyPr/>
                  <a:lstStyle/>
                  <a:p>
                    <a:r>
                      <a:rPr lang="en-US" b="1" dirty="0"/>
                      <a:t>68%</a:t>
                    </a:r>
                  </a:p>
                </c:rich>
              </c:tx>
              <c:showVal val="1"/>
            </c:dLbl>
            <c:dLbl>
              <c:idx val="1"/>
              <c:layout>
                <c:manualLayout>
                  <c:x val="7.1453318052380144E-2"/>
                  <c:y val="-3.6172936265561402E-2"/>
                </c:manualLayout>
              </c:layout>
              <c:tx>
                <c:rich>
                  <a:bodyPr/>
                  <a:lstStyle/>
                  <a:p>
                    <a:r>
                      <a:rPr lang="en-US" b="1" dirty="0"/>
                      <a:t>32%</a:t>
                    </a:r>
                  </a:p>
                </c:rich>
              </c:tx>
              <c:showVal val="1"/>
            </c:dLbl>
            <c:showVal val="1"/>
            <c:showLeaderLines val="1"/>
          </c:dLbls>
          <c:cat>
            <c:strRef>
              <c:f>Sheet1!$A$2:$A$3</c:f>
              <c:strCache>
                <c:ptCount val="2"/>
                <c:pt idx="0">
                  <c:v>Ναι</c:v>
                </c:pt>
                <c:pt idx="1">
                  <c:v>Όχι</c:v>
                </c:pt>
              </c:strCache>
            </c:strRef>
          </c:cat>
          <c:val>
            <c:numRef>
              <c:f>Sheet1!$B$2:$B$3</c:f>
              <c:numCache>
                <c:formatCode>0%</c:formatCode>
                <c:ptCount val="2"/>
                <c:pt idx="0">
                  <c:v>0.68</c:v>
                </c:pt>
                <c:pt idx="1">
                  <c:v>0.32000000000000051</c:v>
                </c:pt>
              </c:numCache>
            </c:numRef>
          </c:val>
        </c:ser>
      </c:pie3DChart>
    </c:plotArea>
    <c:legend>
      <c:legendPos val="r"/>
    </c:legend>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pie3DChart>
        <c:varyColors val="1"/>
        <c:ser>
          <c:idx val="0"/>
          <c:order val="0"/>
          <c:tx>
            <c:strRef>
              <c:f>Sheet1!$B$1</c:f>
              <c:strCache>
                <c:ptCount val="1"/>
                <c:pt idx="0">
                  <c:v>Sales</c:v>
                </c:pt>
              </c:strCache>
            </c:strRef>
          </c:tx>
          <c:dLbls>
            <c:dLbl>
              <c:idx val="0"/>
              <c:layout>
                <c:manualLayout>
                  <c:x val="2.0080532946248227E-2"/>
                  <c:y val="-9.0221456875162163E-3"/>
                </c:manualLayout>
              </c:layout>
              <c:tx>
                <c:rich>
                  <a:bodyPr/>
                  <a:lstStyle/>
                  <a:p>
                    <a:r>
                      <a:rPr lang="en-US" b="1" dirty="0"/>
                      <a:t>20%</a:t>
                    </a:r>
                  </a:p>
                </c:rich>
              </c:tx>
              <c:showVal val="1"/>
            </c:dLbl>
            <c:dLbl>
              <c:idx val="1"/>
              <c:layout>
                <c:manualLayout>
                  <c:x val="-3.3316539510181931E-2"/>
                  <c:y val="-3.235573540261915E-2"/>
                </c:manualLayout>
              </c:layout>
              <c:tx>
                <c:rich>
                  <a:bodyPr/>
                  <a:lstStyle/>
                  <a:p>
                    <a:r>
                      <a:rPr lang="en-US" b="1" dirty="0"/>
                      <a:t>80%</a:t>
                    </a:r>
                  </a:p>
                </c:rich>
              </c:tx>
              <c:showVal val="1"/>
            </c:dLbl>
            <c:showVal val="1"/>
            <c:showLeaderLines val="1"/>
          </c:dLbls>
          <c:cat>
            <c:strRef>
              <c:f>Sheet1!$A$2:$A$3</c:f>
              <c:strCache>
                <c:ptCount val="2"/>
                <c:pt idx="0">
                  <c:v>Ναι</c:v>
                </c:pt>
                <c:pt idx="1">
                  <c:v>Όχι</c:v>
                </c:pt>
              </c:strCache>
            </c:strRef>
          </c:cat>
          <c:val>
            <c:numRef>
              <c:f>Sheet1!$B$2:$B$3</c:f>
              <c:numCache>
                <c:formatCode>0%</c:formatCode>
                <c:ptCount val="2"/>
                <c:pt idx="0">
                  <c:v>0.2</c:v>
                </c:pt>
                <c:pt idx="1">
                  <c:v>0.8</c:v>
                </c:pt>
              </c:numCache>
            </c:numRef>
          </c:val>
        </c:ser>
      </c:pie3DChart>
    </c:plotArea>
    <c:legend>
      <c:legendPos val="r"/>
    </c:legend>
    <c:plotVisOnly val="1"/>
  </c:chart>
  <c:txPr>
    <a:bodyPr/>
    <a:lstStyle/>
    <a:p>
      <a:pPr>
        <a:defRPr sz="1800"/>
      </a:pPr>
      <a:endParaRPr lang="el-G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autoTitleDeleted val="1"/>
    <c:view3D>
      <c:rotX val="30"/>
      <c:perspective val="30"/>
    </c:view3D>
    <c:plotArea>
      <c:layout>
        <c:manualLayout>
          <c:layoutTarget val="inner"/>
          <c:xMode val="edge"/>
          <c:yMode val="edge"/>
          <c:x val="8.5829452723967567E-2"/>
          <c:y val="0.10377777173694663"/>
          <c:w val="0.74395110432199163"/>
          <c:h val="0.89622222826305353"/>
        </c:manualLayout>
      </c:layout>
      <c:pie3DChart>
        <c:varyColors val="1"/>
        <c:ser>
          <c:idx val="0"/>
          <c:order val="0"/>
          <c:tx>
            <c:strRef>
              <c:f>Sheet1!$B$1</c:f>
              <c:strCache>
                <c:ptCount val="1"/>
                <c:pt idx="0">
                  <c:v>Column1</c:v>
                </c:pt>
              </c:strCache>
            </c:strRef>
          </c:tx>
          <c:dLbls>
            <c:dLbl>
              <c:idx val="0"/>
              <c:layout>
                <c:manualLayout>
                  <c:x val="9.4268875785290425E-3"/>
                  <c:y val="7.42594257203745E-3"/>
                </c:manualLayout>
              </c:layout>
              <c:tx>
                <c:rich>
                  <a:bodyPr/>
                  <a:lstStyle/>
                  <a:p>
                    <a:r>
                      <a:rPr lang="en-US" b="1" dirty="0"/>
                      <a:t>15%</a:t>
                    </a:r>
                  </a:p>
                </c:rich>
              </c:tx>
              <c:showVal val="1"/>
            </c:dLbl>
            <c:dLbl>
              <c:idx val="1"/>
              <c:layout>
                <c:manualLayout>
                  <c:x val="1.4425283983121357E-2"/>
                  <c:y val="-4.7804031875246364E-3"/>
                </c:manualLayout>
              </c:layout>
              <c:tx>
                <c:rich>
                  <a:bodyPr/>
                  <a:lstStyle/>
                  <a:p>
                    <a:r>
                      <a:rPr lang="en-US" b="1" dirty="0"/>
                      <a:t>85%</a:t>
                    </a:r>
                  </a:p>
                </c:rich>
              </c:tx>
              <c:showVal val="1"/>
            </c:dLbl>
            <c:showVal val="1"/>
            <c:showLeaderLines val="1"/>
          </c:dLbls>
          <c:cat>
            <c:strRef>
              <c:f>Sheet1!$A$2:$A$3</c:f>
              <c:strCache>
                <c:ptCount val="2"/>
                <c:pt idx="0">
                  <c:v>Nαι</c:v>
                </c:pt>
                <c:pt idx="1">
                  <c:v>Όχι</c:v>
                </c:pt>
              </c:strCache>
            </c:strRef>
          </c:cat>
          <c:val>
            <c:numRef>
              <c:f>Sheet1!$B$2:$B$3</c:f>
              <c:numCache>
                <c:formatCode>0%</c:formatCode>
                <c:ptCount val="2"/>
                <c:pt idx="0">
                  <c:v>0.15000000000000016</c:v>
                </c:pt>
                <c:pt idx="1">
                  <c:v>0.85000000000000064</c:v>
                </c:pt>
              </c:numCache>
            </c:numRef>
          </c:val>
        </c:ser>
      </c:pie3DChart>
    </c:plotArea>
    <c:legend>
      <c:legendPos val="r"/>
    </c:legend>
    <c:plotVisOnly val="1"/>
  </c:chart>
  <c:txPr>
    <a:bodyPr/>
    <a:lstStyle/>
    <a:p>
      <a:pPr>
        <a:defRPr sz="1800"/>
      </a:pPr>
      <a:endParaRPr lang="el-G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F278CB-7E42-4A59-A4F0-80CD41F2613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12D4EEA-AFCD-4709-B971-A495853EF55D}">
      <dgm:prSet phldrT="[Text]"/>
      <dgm:spPr>
        <a:solidFill>
          <a:srgbClr val="00FF00"/>
        </a:solidFill>
        <a:ln>
          <a:solidFill>
            <a:schemeClr val="tx1"/>
          </a:solidFill>
        </a:ln>
      </dgm:spPr>
      <dgm:t>
        <a:bodyPr/>
        <a:lstStyle/>
        <a:p>
          <a:r>
            <a:rPr lang="el-GR" dirty="0" smtClean="0">
              <a:solidFill>
                <a:schemeClr val="bg1"/>
              </a:solidFill>
            </a:rPr>
            <a:t>ΚΑΠΝΙΣΜΑ</a:t>
          </a:r>
        </a:p>
        <a:p>
          <a:r>
            <a:rPr lang="el-GR" dirty="0" smtClean="0">
              <a:solidFill>
                <a:schemeClr val="bg1"/>
              </a:solidFill>
            </a:rPr>
            <a:t>ΚΑΙ </a:t>
          </a:r>
        </a:p>
        <a:p>
          <a:r>
            <a:rPr lang="el-GR" dirty="0" smtClean="0">
              <a:solidFill>
                <a:schemeClr val="bg1"/>
              </a:solidFill>
            </a:rPr>
            <a:t>ΚΟΙΝΩΝΙΑ</a:t>
          </a:r>
          <a:endParaRPr lang="en-US" dirty="0">
            <a:solidFill>
              <a:schemeClr val="bg1"/>
            </a:solidFill>
          </a:endParaRPr>
        </a:p>
      </dgm:t>
    </dgm:pt>
    <dgm:pt modelId="{E2D4A372-B725-41DF-A434-45CC9FF20A1C}" type="parTrans" cxnId="{E7138FF6-945E-46D4-98D8-FDDBED7FEEF0}">
      <dgm:prSet/>
      <dgm:spPr/>
      <dgm:t>
        <a:bodyPr/>
        <a:lstStyle/>
        <a:p>
          <a:endParaRPr lang="en-US"/>
        </a:p>
      </dgm:t>
    </dgm:pt>
    <dgm:pt modelId="{5E98C2C9-7315-47D3-9F59-DD955F0514AD}" type="sibTrans" cxnId="{E7138FF6-945E-46D4-98D8-FDDBED7FEEF0}">
      <dgm:prSet/>
      <dgm:spPr/>
      <dgm:t>
        <a:bodyPr/>
        <a:lstStyle/>
        <a:p>
          <a:endParaRPr lang="en-US"/>
        </a:p>
      </dgm:t>
    </dgm:pt>
    <dgm:pt modelId="{3804189C-4DED-44FF-8364-F7A95B76376F}">
      <dgm:prSet phldrT="[Text]"/>
      <dgm:spPr/>
      <dgm:t>
        <a:bodyPr/>
        <a:lstStyle/>
        <a:p>
          <a:r>
            <a:rPr lang="el-GR" smtClean="0"/>
            <a:t>Κοινωνικές αναπαραστάσεις</a:t>
          </a:r>
          <a:endParaRPr lang="en-US" dirty="0"/>
        </a:p>
      </dgm:t>
    </dgm:pt>
    <dgm:pt modelId="{E25122EF-D1E7-47A7-B280-AFDC9D63AD68}" type="parTrans" cxnId="{B3B48813-3702-4A93-A8AD-96AC46743286}">
      <dgm:prSet/>
      <dgm:spPr/>
      <dgm:t>
        <a:bodyPr/>
        <a:lstStyle/>
        <a:p>
          <a:endParaRPr lang="en-US"/>
        </a:p>
      </dgm:t>
    </dgm:pt>
    <dgm:pt modelId="{C028F5C3-1AED-4FBB-B07E-9DCAD09963FE}" type="sibTrans" cxnId="{B3B48813-3702-4A93-A8AD-96AC46743286}">
      <dgm:prSet/>
      <dgm:spPr/>
      <dgm:t>
        <a:bodyPr/>
        <a:lstStyle/>
        <a:p>
          <a:endParaRPr lang="en-US"/>
        </a:p>
      </dgm:t>
    </dgm:pt>
    <dgm:pt modelId="{56281E10-F2DB-4A9E-880D-096BB2AEFE82}">
      <dgm:prSet phldrT="[Text]"/>
      <dgm:spPr/>
      <dgm:t>
        <a:bodyPr/>
        <a:lstStyle/>
        <a:p>
          <a:r>
            <a:rPr lang="el-GR" dirty="0" smtClean="0"/>
            <a:t>Με τι συνδέεται το κάπνισμα στην σύγχρονη εποχή</a:t>
          </a:r>
          <a:r>
            <a:rPr lang="en-US" dirty="0" smtClean="0"/>
            <a:t>;</a:t>
          </a:r>
          <a:endParaRPr lang="en-US" dirty="0"/>
        </a:p>
      </dgm:t>
    </dgm:pt>
    <dgm:pt modelId="{E462D5B4-8627-49F3-845B-B2EEF81F20B5}" type="parTrans" cxnId="{CB67C9BC-EE0D-4C2C-8361-E062FA989FFB}">
      <dgm:prSet/>
      <dgm:spPr/>
      <dgm:t>
        <a:bodyPr/>
        <a:lstStyle/>
        <a:p>
          <a:endParaRPr lang="en-US"/>
        </a:p>
      </dgm:t>
    </dgm:pt>
    <dgm:pt modelId="{4D053E17-4FBD-4252-8F9F-F3055239BB10}" type="sibTrans" cxnId="{CB67C9BC-EE0D-4C2C-8361-E062FA989FFB}">
      <dgm:prSet/>
      <dgm:spPr/>
      <dgm:t>
        <a:bodyPr/>
        <a:lstStyle/>
        <a:p>
          <a:endParaRPr lang="en-US"/>
        </a:p>
      </dgm:t>
    </dgm:pt>
    <dgm:pt modelId="{64B5354D-C69E-49FE-B733-FD3EEF562F84}">
      <dgm:prSet phldrT="[Text]"/>
      <dgm:spPr>
        <a:solidFill>
          <a:srgbClr val="00FF00"/>
        </a:solidFill>
        <a:ln>
          <a:solidFill>
            <a:schemeClr val="tx1"/>
          </a:solidFill>
        </a:ln>
      </dgm:spPr>
      <dgm:t>
        <a:bodyPr/>
        <a:lstStyle/>
        <a:p>
          <a:r>
            <a:rPr lang="el-GR" dirty="0" smtClean="0">
              <a:solidFill>
                <a:schemeClr val="bg1"/>
              </a:solidFill>
            </a:rPr>
            <a:t>ΚΑΠΝΙΣΜΑ</a:t>
          </a:r>
        </a:p>
        <a:p>
          <a:r>
            <a:rPr lang="el-GR" dirty="0" smtClean="0">
              <a:solidFill>
                <a:schemeClr val="bg1"/>
              </a:solidFill>
            </a:rPr>
            <a:t>ΚΑΙ </a:t>
          </a:r>
        </a:p>
        <a:p>
          <a:r>
            <a:rPr lang="el-GR" dirty="0" smtClean="0">
              <a:solidFill>
                <a:schemeClr val="bg1"/>
              </a:solidFill>
            </a:rPr>
            <a:t>ΠΟΛΙΤΙΣΜΟΣ</a:t>
          </a:r>
          <a:endParaRPr lang="en-US" dirty="0">
            <a:solidFill>
              <a:schemeClr val="bg1"/>
            </a:solidFill>
          </a:endParaRPr>
        </a:p>
      </dgm:t>
    </dgm:pt>
    <dgm:pt modelId="{2C7D3420-7C3D-45DC-B38A-0BDE363CDC91}" type="parTrans" cxnId="{1A0A54BA-7E4C-46E1-8F4A-0DA2C0B23CF3}">
      <dgm:prSet/>
      <dgm:spPr/>
      <dgm:t>
        <a:bodyPr/>
        <a:lstStyle/>
        <a:p>
          <a:endParaRPr lang="en-US"/>
        </a:p>
      </dgm:t>
    </dgm:pt>
    <dgm:pt modelId="{60A85DE9-D04A-4FAD-8A0A-00EC37B40904}" type="sibTrans" cxnId="{1A0A54BA-7E4C-46E1-8F4A-0DA2C0B23CF3}">
      <dgm:prSet/>
      <dgm:spPr/>
      <dgm:t>
        <a:bodyPr/>
        <a:lstStyle/>
        <a:p>
          <a:endParaRPr lang="en-US"/>
        </a:p>
      </dgm:t>
    </dgm:pt>
    <dgm:pt modelId="{790DA2B7-9C73-4CD2-9287-7345AE16426F}">
      <dgm:prSet phldrT="[Text]"/>
      <dgm:spPr/>
      <dgm:t>
        <a:bodyPr/>
        <a:lstStyle/>
        <a:p>
          <a:r>
            <a:rPr lang="el-GR" dirty="0" smtClean="0"/>
            <a:t>Ταινίες</a:t>
          </a:r>
          <a:endParaRPr lang="en-US" dirty="0"/>
        </a:p>
      </dgm:t>
    </dgm:pt>
    <dgm:pt modelId="{C53F2400-B41C-45AA-9280-22E0E0B975FA}" type="parTrans" cxnId="{25134EA1-7D9D-4BD1-912F-29CE96AF7760}">
      <dgm:prSet/>
      <dgm:spPr/>
      <dgm:t>
        <a:bodyPr/>
        <a:lstStyle/>
        <a:p>
          <a:endParaRPr lang="en-US"/>
        </a:p>
      </dgm:t>
    </dgm:pt>
    <dgm:pt modelId="{B5734C99-7B55-423C-8E0C-BE61D8CA19DE}" type="sibTrans" cxnId="{25134EA1-7D9D-4BD1-912F-29CE96AF7760}">
      <dgm:prSet/>
      <dgm:spPr/>
      <dgm:t>
        <a:bodyPr/>
        <a:lstStyle/>
        <a:p>
          <a:endParaRPr lang="en-US"/>
        </a:p>
      </dgm:t>
    </dgm:pt>
    <dgm:pt modelId="{A2570575-EC24-44CE-9FED-6F3A9A549A10}">
      <dgm:prSet phldrT="[Text]"/>
      <dgm:spPr>
        <a:solidFill>
          <a:srgbClr val="00FF00"/>
        </a:solidFill>
      </dgm:spPr>
      <dgm:t>
        <a:bodyPr/>
        <a:lstStyle/>
        <a:p>
          <a:r>
            <a:rPr lang="el-GR" dirty="0" smtClean="0">
              <a:solidFill>
                <a:schemeClr val="bg1"/>
              </a:solidFill>
            </a:rPr>
            <a:t>ΚΑΠΝΙΣΜΑ </a:t>
          </a:r>
        </a:p>
        <a:p>
          <a:r>
            <a:rPr lang="el-GR" dirty="0" smtClean="0">
              <a:solidFill>
                <a:schemeClr val="bg1"/>
              </a:solidFill>
            </a:rPr>
            <a:t>ΚΑΙ </a:t>
          </a:r>
        </a:p>
        <a:p>
          <a:r>
            <a:rPr lang="el-GR" dirty="0" smtClean="0">
              <a:solidFill>
                <a:schemeClr val="bg1"/>
              </a:solidFill>
            </a:rPr>
            <a:t>ΚΡΑΤΟΣ</a:t>
          </a:r>
          <a:endParaRPr lang="en-US" dirty="0">
            <a:solidFill>
              <a:schemeClr val="bg1"/>
            </a:solidFill>
          </a:endParaRPr>
        </a:p>
      </dgm:t>
    </dgm:pt>
    <dgm:pt modelId="{5006132F-C3F6-49DD-8D02-F643AA5AB534}" type="parTrans" cxnId="{F22FC47A-1E2F-45C6-A0C1-EA4E8FAF687C}">
      <dgm:prSet/>
      <dgm:spPr/>
      <dgm:t>
        <a:bodyPr/>
        <a:lstStyle/>
        <a:p>
          <a:endParaRPr lang="en-US"/>
        </a:p>
      </dgm:t>
    </dgm:pt>
    <dgm:pt modelId="{FE7A102B-57A3-404E-A64A-0A14D1CF1135}" type="sibTrans" cxnId="{F22FC47A-1E2F-45C6-A0C1-EA4E8FAF687C}">
      <dgm:prSet/>
      <dgm:spPr/>
      <dgm:t>
        <a:bodyPr/>
        <a:lstStyle/>
        <a:p>
          <a:endParaRPr lang="en-US"/>
        </a:p>
      </dgm:t>
    </dgm:pt>
    <dgm:pt modelId="{036A2E93-E6A6-41F7-A399-752C6CCA2BC9}">
      <dgm:prSet phldrT="[Text]"/>
      <dgm:spPr/>
      <dgm:t>
        <a:bodyPr/>
        <a:lstStyle/>
        <a:p>
          <a:r>
            <a:rPr lang="el-GR" dirty="0" smtClean="0"/>
            <a:t>Νομοθεσία</a:t>
          </a:r>
          <a:endParaRPr lang="en-US" dirty="0"/>
        </a:p>
      </dgm:t>
    </dgm:pt>
    <dgm:pt modelId="{B166EEBD-6357-4E16-9E6C-82E87B86BD28}" type="parTrans" cxnId="{4107244D-414C-442F-822F-F865C1225DAE}">
      <dgm:prSet/>
      <dgm:spPr/>
      <dgm:t>
        <a:bodyPr/>
        <a:lstStyle/>
        <a:p>
          <a:endParaRPr lang="en-US"/>
        </a:p>
      </dgm:t>
    </dgm:pt>
    <dgm:pt modelId="{2D316995-DA79-4BC9-98E3-79042B798F89}" type="sibTrans" cxnId="{4107244D-414C-442F-822F-F865C1225DAE}">
      <dgm:prSet/>
      <dgm:spPr/>
      <dgm:t>
        <a:bodyPr/>
        <a:lstStyle/>
        <a:p>
          <a:endParaRPr lang="en-US"/>
        </a:p>
      </dgm:t>
    </dgm:pt>
    <dgm:pt modelId="{66446286-3584-4D8B-9ED7-39B7511C0BFE}">
      <dgm:prSet phldrT="[Text]"/>
      <dgm:spPr/>
      <dgm:t>
        <a:bodyPr/>
        <a:lstStyle/>
        <a:p>
          <a:r>
            <a:rPr lang="el-GR" dirty="0" smtClean="0"/>
            <a:t>Πρόληψη</a:t>
          </a:r>
          <a:endParaRPr lang="en-US" dirty="0"/>
        </a:p>
      </dgm:t>
    </dgm:pt>
    <dgm:pt modelId="{A88E307A-E48F-4F11-A9BB-198DE2B91F9F}" type="parTrans" cxnId="{531D0C44-D8F0-49B0-B5E3-8E618678836C}">
      <dgm:prSet/>
      <dgm:spPr/>
      <dgm:t>
        <a:bodyPr/>
        <a:lstStyle/>
        <a:p>
          <a:endParaRPr lang="en-US"/>
        </a:p>
      </dgm:t>
    </dgm:pt>
    <dgm:pt modelId="{79C7EA4D-CCFB-43A1-BB83-E3FB042333E8}" type="sibTrans" cxnId="{531D0C44-D8F0-49B0-B5E3-8E618678836C}">
      <dgm:prSet/>
      <dgm:spPr/>
      <dgm:t>
        <a:bodyPr/>
        <a:lstStyle/>
        <a:p>
          <a:endParaRPr lang="en-US"/>
        </a:p>
      </dgm:t>
    </dgm:pt>
    <dgm:pt modelId="{784F0F72-9B88-4C7D-8F25-14571F107906}">
      <dgm:prSet phldrT="[Text]"/>
      <dgm:spPr/>
      <dgm:t>
        <a:bodyPr/>
        <a:lstStyle/>
        <a:p>
          <a:r>
            <a:rPr lang="el-GR" dirty="0" smtClean="0"/>
            <a:t>Αντιμετώπιση</a:t>
          </a:r>
          <a:endParaRPr lang="en-US" dirty="0"/>
        </a:p>
      </dgm:t>
    </dgm:pt>
    <dgm:pt modelId="{0BFE5B69-F0B0-4D43-BB0E-FBAC40F56896}" type="parTrans" cxnId="{BB39818F-285C-4D8C-8A98-C630E73D9B69}">
      <dgm:prSet/>
      <dgm:spPr/>
      <dgm:t>
        <a:bodyPr/>
        <a:lstStyle/>
        <a:p>
          <a:endParaRPr lang="en-US"/>
        </a:p>
      </dgm:t>
    </dgm:pt>
    <dgm:pt modelId="{71464004-ADA4-4611-9B21-97EF958D6B71}" type="sibTrans" cxnId="{BB39818F-285C-4D8C-8A98-C630E73D9B69}">
      <dgm:prSet/>
      <dgm:spPr/>
      <dgm:t>
        <a:bodyPr/>
        <a:lstStyle/>
        <a:p>
          <a:endParaRPr lang="en-US"/>
        </a:p>
      </dgm:t>
    </dgm:pt>
    <dgm:pt modelId="{406A926F-FCE5-467A-80C6-4CCA341160DB}">
      <dgm:prSet phldrT="[Text]"/>
      <dgm:spPr/>
      <dgm:t>
        <a:bodyPr/>
        <a:lstStyle/>
        <a:p>
          <a:r>
            <a:rPr lang="el-GR" smtClean="0"/>
            <a:t>Συμβολισμοί </a:t>
          </a:r>
          <a:r>
            <a:rPr lang="el-GR" dirty="0" smtClean="0"/>
            <a:t>του τσιγάρου</a:t>
          </a:r>
          <a:endParaRPr lang="en-US" dirty="0"/>
        </a:p>
      </dgm:t>
    </dgm:pt>
    <dgm:pt modelId="{1C986F80-8005-4176-A8BB-BDF6B7581F03}" type="parTrans" cxnId="{7C24064B-95B1-4C2A-9307-E90CAAE8F486}">
      <dgm:prSet/>
      <dgm:spPr/>
      <dgm:t>
        <a:bodyPr/>
        <a:lstStyle/>
        <a:p>
          <a:endParaRPr lang="en-US"/>
        </a:p>
      </dgm:t>
    </dgm:pt>
    <dgm:pt modelId="{8DBBE4DE-2C13-4892-8135-FBE3367B4F5E}" type="sibTrans" cxnId="{7C24064B-95B1-4C2A-9307-E90CAAE8F486}">
      <dgm:prSet/>
      <dgm:spPr/>
      <dgm:t>
        <a:bodyPr/>
        <a:lstStyle/>
        <a:p>
          <a:endParaRPr lang="en-US"/>
        </a:p>
      </dgm:t>
    </dgm:pt>
    <dgm:pt modelId="{84305BA5-9D56-4576-92D8-9A41A2BC743A}" type="pres">
      <dgm:prSet presAssocID="{C3F278CB-7E42-4A59-A4F0-80CD41F26132}" presName="diagram" presStyleCnt="0">
        <dgm:presLayoutVars>
          <dgm:chPref val="1"/>
          <dgm:dir/>
          <dgm:animOne val="branch"/>
          <dgm:animLvl val="lvl"/>
          <dgm:resizeHandles/>
        </dgm:presLayoutVars>
      </dgm:prSet>
      <dgm:spPr/>
      <dgm:t>
        <a:bodyPr/>
        <a:lstStyle/>
        <a:p>
          <a:endParaRPr lang="en-US"/>
        </a:p>
      </dgm:t>
    </dgm:pt>
    <dgm:pt modelId="{A9D0F1E7-6B0F-4D07-A94F-C7A7592D9EA4}" type="pres">
      <dgm:prSet presAssocID="{E12D4EEA-AFCD-4709-B971-A495853EF55D}" presName="root" presStyleCnt="0"/>
      <dgm:spPr/>
    </dgm:pt>
    <dgm:pt modelId="{5416E416-E5ED-4173-8C91-B42E30B8DC5F}" type="pres">
      <dgm:prSet presAssocID="{E12D4EEA-AFCD-4709-B971-A495853EF55D}" presName="rootComposite" presStyleCnt="0"/>
      <dgm:spPr/>
    </dgm:pt>
    <dgm:pt modelId="{598933F1-091D-49C1-B207-1A756CCEF303}" type="pres">
      <dgm:prSet presAssocID="{E12D4EEA-AFCD-4709-B971-A495853EF55D}" presName="rootText" presStyleLbl="node1" presStyleIdx="0" presStyleCnt="3"/>
      <dgm:spPr/>
      <dgm:t>
        <a:bodyPr/>
        <a:lstStyle/>
        <a:p>
          <a:endParaRPr lang="en-US"/>
        </a:p>
      </dgm:t>
    </dgm:pt>
    <dgm:pt modelId="{C5D00C63-9EA1-40CB-9994-9D8409F7C7A7}" type="pres">
      <dgm:prSet presAssocID="{E12D4EEA-AFCD-4709-B971-A495853EF55D}" presName="rootConnector" presStyleLbl="node1" presStyleIdx="0" presStyleCnt="3"/>
      <dgm:spPr/>
      <dgm:t>
        <a:bodyPr/>
        <a:lstStyle/>
        <a:p>
          <a:endParaRPr lang="en-US"/>
        </a:p>
      </dgm:t>
    </dgm:pt>
    <dgm:pt modelId="{58A6E582-2B52-45D6-A16C-E6F98776B533}" type="pres">
      <dgm:prSet presAssocID="{E12D4EEA-AFCD-4709-B971-A495853EF55D}" presName="childShape" presStyleCnt="0"/>
      <dgm:spPr/>
    </dgm:pt>
    <dgm:pt modelId="{1AB0FA54-983C-4DBE-829E-C9311A202103}" type="pres">
      <dgm:prSet presAssocID="{E25122EF-D1E7-47A7-B280-AFDC9D63AD68}" presName="Name13" presStyleLbl="parChTrans1D2" presStyleIdx="0" presStyleCnt="7"/>
      <dgm:spPr/>
      <dgm:t>
        <a:bodyPr/>
        <a:lstStyle/>
        <a:p>
          <a:endParaRPr lang="en-US"/>
        </a:p>
      </dgm:t>
    </dgm:pt>
    <dgm:pt modelId="{8402FBAC-016F-44B4-8211-B74605BE2AA1}" type="pres">
      <dgm:prSet presAssocID="{3804189C-4DED-44FF-8364-F7A95B76376F}" presName="childText" presStyleLbl="bgAcc1" presStyleIdx="0" presStyleCnt="7">
        <dgm:presLayoutVars>
          <dgm:bulletEnabled val="1"/>
        </dgm:presLayoutVars>
      </dgm:prSet>
      <dgm:spPr/>
      <dgm:t>
        <a:bodyPr/>
        <a:lstStyle/>
        <a:p>
          <a:endParaRPr lang="en-US"/>
        </a:p>
      </dgm:t>
    </dgm:pt>
    <dgm:pt modelId="{BB8751A4-C85F-4AA5-86F4-8AFC7C4FE8ED}" type="pres">
      <dgm:prSet presAssocID="{1C986F80-8005-4176-A8BB-BDF6B7581F03}" presName="Name13" presStyleLbl="parChTrans1D2" presStyleIdx="1" presStyleCnt="7"/>
      <dgm:spPr/>
      <dgm:t>
        <a:bodyPr/>
        <a:lstStyle/>
        <a:p>
          <a:endParaRPr lang="en-US"/>
        </a:p>
      </dgm:t>
    </dgm:pt>
    <dgm:pt modelId="{DB3CF7C9-024F-4D30-A49D-4C3AA496DEF0}" type="pres">
      <dgm:prSet presAssocID="{406A926F-FCE5-467A-80C6-4CCA341160DB}" presName="childText" presStyleLbl="bgAcc1" presStyleIdx="1" presStyleCnt="7">
        <dgm:presLayoutVars>
          <dgm:bulletEnabled val="1"/>
        </dgm:presLayoutVars>
      </dgm:prSet>
      <dgm:spPr/>
      <dgm:t>
        <a:bodyPr/>
        <a:lstStyle/>
        <a:p>
          <a:endParaRPr lang="en-US"/>
        </a:p>
      </dgm:t>
    </dgm:pt>
    <dgm:pt modelId="{9A89AE97-62F6-4B40-955F-5CE1CAC43B34}" type="pres">
      <dgm:prSet presAssocID="{E462D5B4-8627-49F3-845B-B2EEF81F20B5}" presName="Name13" presStyleLbl="parChTrans1D2" presStyleIdx="2" presStyleCnt="7"/>
      <dgm:spPr/>
      <dgm:t>
        <a:bodyPr/>
        <a:lstStyle/>
        <a:p>
          <a:endParaRPr lang="en-US"/>
        </a:p>
      </dgm:t>
    </dgm:pt>
    <dgm:pt modelId="{294A523C-CA52-4BA0-A6B9-3747452F4FAD}" type="pres">
      <dgm:prSet presAssocID="{56281E10-F2DB-4A9E-880D-096BB2AEFE82}" presName="childText" presStyleLbl="bgAcc1" presStyleIdx="2" presStyleCnt="7">
        <dgm:presLayoutVars>
          <dgm:bulletEnabled val="1"/>
        </dgm:presLayoutVars>
      </dgm:prSet>
      <dgm:spPr/>
      <dgm:t>
        <a:bodyPr/>
        <a:lstStyle/>
        <a:p>
          <a:endParaRPr lang="en-US"/>
        </a:p>
      </dgm:t>
    </dgm:pt>
    <dgm:pt modelId="{76EF47A2-91B3-43F2-8429-CCE05E358561}" type="pres">
      <dgm:prSet presAssocID="{64B5354D-C69E-49FE-B733-FD3EEF562F84}" presName="root" presStyleCnt="0"/>
      <dgm:spPr/>
    </dgm:pt>
    <dgm:pt modelId="{225CE493-1C31-45FF-A1AB-326F2FDB1EE2}" type="pres">
      <dgm:prSet presAssocID="{64B5354D-C69E-49FE-B733-FD3EEF562F84}" presName="rootComposite" presStyleCnt="0"/>
      <dgm:spPr/>
    </dgm:pt>
    <dgm:pt modelId="{1F7D1FEF-E148-4D3C-9E36-1BC567B18DC2}" type="pres">
      <dgm:prSet presAssocID="{64B5354D-C69E-49FE-B733-FD3EEF562F84}" presName="rootText" presStyleLbl="node1" presStyleIdx="1" presStyleCnt="3"/>
      <dgm:spPr/>
      <dgm:t>
        <a:bodyPr/>
        <a:lstStyle/>
        <a:p>
          <a:endParaRPr lang="en-US"/>
        </a:p>
      </dgm:t>
    </dgm:pt>
    <dgm:pt modelId="{B902219B-AEFA-471B-BFEB-EBF9AB240ACD}" type="pres">
      <dgm:prSet presAssocID="{64B5354D-C69E-49FE-B733-FD3EEF562F84}" presName="rootConnector" presStyleLbl="node1" presStyleIdx="1" presStyleCnt="3"/>
      <dgm:spPr/>
      <dgm:t>
        <a:bodyPr/>
        <a:lstStyle/>
        <a:p>
          <a:endParaRPr lang="en-US"/>
        </a:p>
      </dgm:t>
    </dgm:pt>
    <dgm:pt modelId="{215E34D3-0E80-4914-963C-87430D9565D2}" type="pres">
      <dgm:prSet presAssocID="{64B5354D-C69E-49FE-B733-FD3EEF562F84}" presName="childShape" presStyleCnt="0"/>
      <dgm:spPr/>
    </dgm:pt>
    <dgm:pt modelId="{D634357C-9A28-40F4-9DD9-503A2B128216}" type="pres">
      <dgm:prSet presAssocID="{C53F2400-B41C-45AA-9280-22E0E0B975FA}" presName="Name13" presStyleLbl="parChTrans1D2" presStyleIdx="3" presStyleCnt="7"/>
      <dgm:spPr/>
      <dgm:t>
        <a:bodyPr/>
        <a:lstStyle/>
        <a:p>
          <a:endParaRPr lang="en-US"/>
        </a:p>
      </dgm:t>
    </dgm:pt>
    <dgm:pt modelId="{C524848A-B016-4389-B655-7076FC2F6BB8}" type="pres">
      <dgm:prSet presAssocID="{790DA2B7-9C73-4CD2-9287-7345AE16426F}" presName="childText" presStyleLbl="bgAcc1" presStyleIdx="3" presStyleCnt="7">
        <dgm:presLayoutVars>
          <dgm:bulletEnabled val="1"/>
        </dgm:presLayoutVars>
      </dgm:prSet>
      <dgm:spPr/>
      <dgm:t>
        <a:bodyPr/>
        <a:lstStyle/>
        <a:p>
          <a:endParaRPr lang="en-US"/>
        </a:p>
      </dgm:t>
    </dgm:pt>
    <dgm:pt modelId="{F8727788-2C9E-46D9-B991-0D26B8220FD7}" type="pres">
      <dgm:prSet presAssocID="{A2570575-EC24-44CE-9FED-6F3A9A549A10}" presName="root" presStyleCnt="0"/>
      <dgm:spPr/>
    </dgm:pt>
    <dgm:pt modelId="{1204C878-A25B-4924-B050-BCF531942821}" type="pres">
      <dgm:prSet presAssocID="{A2570575-EC24-44CE-9FED-6F3A9A549A10}" presName="rootComposite" presStyleCnt="0"/>
      <dgm:spPr/>
    </dgm:pt>
    <dgm:pt modelId="{3080B192-0A33-4201-963E-DF2B30E30EF0}" type="pres">
      <dgm:prSet presAssocID="{A2570575-EC24-44CE-9FED-6F3A9A549A10}" presName="rootText" presStyleLbl="node1" presStyleIdx="2" presStyleCnt="3"/>
      <dgm:spPr/>
      <dgm:t>
        <a:bodyPr/>
        <a:lstStyle/>
        <a:p>
          <a:endParaRPr lang="en-US"/>
        </a:p>
      </dgm:t>
    </dgm:pt>
    <dgm:pt modelId="{DFCD5841-EF6E-485C-AF03-9A4566542192}" type="pres">
      <dgm:prSet presAssocID="{A2570575-EC24-44CE-9FED-6F3A9A549A10}" presName="rootConnector" presStyleLbl="node1" presStyleIdx="2" presStyleCnt="3"/>
      <dgm:spPr/>
      <dgm:t>
        <a:bodyPr/>
        <a:lstStyle/>
        <a:p>
          <a:endParaRPr lang="en-US"/>
        </a:p>
      </dgm:t>
    </dgm:pt>
    <dgm:pt modelId="{B0BBEAE9-40C0-4DEC-BB9D-B8671E845F8B}" type="pres">
      <dgm:prSet presAssocID="{A2570575-EC24-44CE-9FED-6F3A9A549A10}" presName="childShape" presStyleCnt="0"/>
      <dgm:spPr/>
    </dgm:pt>
    <dgm:pt modelId="{44FC0809-3D6E-4F8B-8217-1753D74497FE}" type="pres">
      <dgm:prSet presAssocID="{B166EEBD-6357-4E16-9E6C-82E87B86BD28}" presName="Name13" presStyleLbl="parChTrans1D2" presStyleIdx="4" presStyleCnt="7"/>
      <dgm:spPr/>
      <dgm:t>
        <a:bodyPr/>
        <a:lstStyle/>
        <a:p>
          <a:endParaRPr lang="en-US"/>
        </a:p>
      </dgm:t>
    </dgm:pt>
    <dgm:pt modelId="{6558FB40-0352-4446-93AA-785549D0603B}" type="pres">
      <dgm:prSet presAssocID="{036A2E93-E6A6-41F7-A399-752C6CCA2BC9}" presName="childText" presStyleLbl="bgAcc1" presStyleIdx="4" presStyleCnt="7">
        <dgm:presLayoutVars>
          <dgm:bulletEnabled val="1"/>
        </dgm:presLayoutVars>
      </dgm:prSet>
      <dgm:spPr/>
      <dgm:t>
        <a:bodyPr/>
        <a:lstStyle/>
        <a:p>
          <a:endParaRPr lang="en-US"/>
        </a:p>
      </dgm:t>
    </dgm:pt>
    <dgm:pt modelId="{6AA302FE-75B5-432D-8A79-B9087B5180E4}" type="pres">
      <dgm:prSet presAssocID="{A88E307A-E48F-4F11-A9BB-198DE2B91F9F}" presName="Name13" presStyleLbl="parChTrans1D2" presStyleIdx="5" presStyleCnt="7"/>
      <dgm:spPr/>
      <dgm:t>
        <a:bodyPr/>
        <a:lstStyle/>
        <a:p>
          <a:endParaRPr lang="en-US"/>
        </a:p>
      </dgm:t>
    </dgm:pt>
    <dgm:pt modelId="{A4F2378F-1100-4F92-951B-55DDA59BC0E4}" type="pres">
      <dgm:prSet presAssocID="{66446286-3584-4D8B-9ED7-39B7511C0BFE}" presName="childText" presStyleLbl="bgAcc1" presStyleIdx="5" presStyleCnt="7">
        <dgm:presLayoutVars>
          <dgm:bulletEnabled val="1"/>
        </dgm:presLayoutVars>
      </dgm:prSet>
      <dgm:spPr/>
      <dgm:t>
        <a:bodyPr/>
        <a:lstStyle/>
        <a:p>
          <a:endParaRPr lang="en-US"/>
        </a:p>
      </dgm:t>
    </dgm:pt>
    <dgm:pt modelId="{8292C62C-3A23-4B6B-BBB7-1BF4882D05AB}" type="pres">
      <dgm:prSet presAssocID="{0BFE5B69-F0B0-4D43-BB0E-FBAC40F56896}" presName="Name13" presStyleLbl="parChTrans1D2" presStyleIdx="6" presStyleCnt="7"/>
      <dgm:spPr/>
      <dgm:t>
        <a:bodyPr/>
        <a:lstStyle/>
        <a:p>
          <a:endParaRPr lang="en-US"/>
        </a:p>
      </dgm:t>
    </dgm:pt>
    <dgm:pt modelId="{41E9DF54-5199-42F7-8401-EF213989DC9C}" type="pres">
      <dgm:prSet presAssocID="{784F0F72-9B88-4C7D-8F25-14571F107906}" presName="childText" presStyleLbl="bgAcc1" presStyleIdx="6" presStyleCnt="7">
        <dgm:presLayoutVars>
          <dgm:bulletEnabled val="1"/>
        </dgm:presLayoutVars>
      </dgm:prSet>
      <dgm:spPr/>
      <dgm:t>
        <a:bodyPr/>
        <a:lstStyle/>
        <a:p>
          <a:endParaRPr lang="en-US"/>
        </a:p>
      </dgm:t>
    </dgm:pt>
  </dgm:ptLst>
  <dgm:cxnLst>
    <dgm:cxn modelId="{C9640719-B6FA-4BD6-BB31-828947DC2FEB}" type="presOf" srcId="{A88E307A-E48F-4F11-A9BB-198DE2B91F9F}" destId="{6AA302FE-75B5-432D-8A79-B9087B5180E4}" srcOrd="0" destOrd="0" presId="urn:microsoft.com/office/officeart/2005/8/layout/hierarchy3"/>
    <dgm:cxn modelId="{C65ACD36-7E7E-446B-B4EF-9535693E8A2A}" type="presOf" srcId="{E462D5B4-8627-49F3-845B-B2EEF81F20B5}" destId="{9A89AE97-62F6-4B40-955F-5CE1CAC43B34}" srcOrd="0" destOrd="0" presId="urn:microsoft.com/office/officeart/2005/8/layout/hierarchy3"/>
    <dgm:cxn modelId="{CB67C9BC-EE0D-4C2C-8361-E062FA989FFB}" srcId="{E12D4EEA-AFCD-4709-B971-A495853EF55D}" destId="{56281E10-F2DB-4A9E-880D-096BB2AEFE82}" srcOrd="2" destOrd="0" parTransId="{E462D5B4-8627-49F3-845B-B2EEF81F20B5}" sibTransId="{4D053E17-4FBD-4252-8F9F-F3055239BB10}"/>
    <dgm:cxn modelId="{531D0C44-D8F0-49B0-B5E3-8E618678836C}" srcId="{A2570575-EC24-44CE-9FED-6F3A9A549A10}" destId="{66446286-3584-4D8B-9ED7-39B7511C0BFE}" srcOrd="1" destOrd="0" parTransId="{A88E307A-E48F-4F11-A9BB-198DE2B91F9F}" sibTransId="{79C7EA4D-CCFB-43A1-BB83-E3FB042333E8}"/>
    <dgm:cxn modelId="{ABD0E7F6-4B31-47A3-ADE8-0E1A67E1B9E9}" type="presOf" srcId="{E12D4EEA-AFCD-4709-B971-A495853EF55D}" destId="{C5D00C63-9EA1-40CB-9994-9D8409F7C7A7}" srcOrd="1" destOrd="0" presId="urn:microsoft.com/office/officeart/2005/8/layout/hierarchy3"/>
    <dgm:cxn modelId="{C52D123F-093E-4697-BEFA-89F15A9CEEB9}" type="presOf" srcId="{A2570575-EC24-44CE-9FED-6F3A9A549A10}" destId="{DFCD5841-EF6E-485C-AF03-9A4566542192}" srcOrd="1" destOrd="0" presId="urn:microsoft.com/office/officeart/2005/8/layout/hierarchy3"/>
    <dgm:cxn modelId="{6F0ACE9D-683A-4179-AE11-98AB5C93A540}" type="presOf" srcId="{E25122EF-D1E7-47A7-B280-AFDC9D63AD68}" destId="{1AB0FA54-983C-4DBE-829E-C9311A202103}" srcOrd="0" destOrd="0" presId="urn:microsoft.com/office/officeart/2005/8/layout/hierarchy3"/>
    <dgm:cxn modelId="{F7CC2753-A7D0-4781-8E3F-556457EACA4A}" type="presOf" srcId="{B166EEBD-6357-4E16-9E6C-82E87B86BD28}" destId="{44FC0809-3D6E-4F8B-8217-1753D74497FE}" srcOrd="0" destOrd="0" presId="urn:microsoft.com/office/officeart/2005/8/layout/hierarchy3"/>
    <dgm:cxn modelId="{E6D19812-D0BF-425D-83A7-5C4D641AA14D}" type="presOf" srcId="{036A2E93-E6A6-41F7-A399-752C6CCA2BC9}" destId="{6558FB40-0352-4446-93AA-785549D0603B}" srcOrd="0" destOrd="0" presId="urn:microsoft.com/office/officeart/2005/8/layout/hierarchy3"/>
    <dgm:cxn modelId="{BA145FB9-1B27-4412-989F-BCFA001D5623}" type="presOf" srcId="{C3F278CB-7E42-4A59-A4F0-80CD41F26132}" destId="{84305BA5-9D56-4576-92D8-9A41A2BC743A}" srcOrd="0" destOrd="0" presId="urn:microsoft.com/office/officeart/2005/8/layout/hierarchy3"/>
    <dgm:cxn modelId="{72A09FEC-DC96-4709-A3A3-62D6F371B59F}" type="presOf" srcId="{406A926F-FCE5-467A-80C6-4CCA341160DB}" destId="{DB3CF7C9-024F-4D30-A49D-4C3AA496DEF0}" srcOrd="0" destOrd="0" presId="urn:microsoft.com/office/officeart/2005/8/layout/hierarchy3"/>
    <dgm:cxn modelId="{2B62F28A-81B8-49A9-9657-728AC6DC5CB4}" type="presOf" srcId="{C53F2400-B41C-45AA-9280-22E0E0B975FA}" destId="{D634357C-9A28-40F4-9DD9-503A2B128216}" srcOrd="0" destOrd="0" presId="urn:microsoft.com/office/officeart/2005/8/layout/hierarchy3"/>
    <dgm:cxn modelId="{01F82A08-15B9-40BF-AE29-B2A813E1A76E}" type="presOf" srcId="{790DA2B7-9C73-4CD2-9287-7345AE16426F}" destId="{C524848A-B016-4389-B655-7076FC2F6BB8}" srcOrd="0" destOrd="0" presId="urn:microsoft.com/office/officeart/2005/8/layout/hierarchy3"/>
    <dgm:cxn modelId="{153EECD6-6351-4142-8DA9-15FF9625E6E7}" type="presOf" srcId="{A2570575-EC24-44CE-9FED-6F3A9A549A10}" destId="{3080B192-0A33-4201-963E-DF2B30E30EF0}" srcOrd="0" destOrd="0" presId="urn:microsoft.com/office/officeart/2005/8/layout/hierarchy3"/>
    <dgm:cxn modelId="{C5B7E7D4-B3D7-4444-AA3D-DD4B8AED849B}" type="presOf" srcId="{3804189C-4DED-44FF-8364-F7A95B76376F}" destId="{8402FBAC-016F-44B4-8211-B74605BE2AA1}" srcOrd="0" destOrd="0" presId="urn:microsoft.com/office/officeart/2005/8/layout/hierarchy3"/>
    <dgm:cxn modelId="{E7138FF6-945E-46D4-98D8-FDDBED7FEEF0}" srcId="{C3F278CB-7E42-4A59-A4F0-80CD41F26132}" destId="{E12D4EEA-AFCD-4709-B971-A495853EF55D}" srcOrd="0" destOrd="0" parTransId="{E2D4A372-B725-41DF-A434-45CC9FF20A1C}" sibTransId="{5E98C2C9-7315-47D3-9F59-DD955F0514AD}"/>
    <dgm:cxn modelId="{4107244D-414C-442F-822F-F865C1225DAE}" srcId="{A2570575-EC24-44CE-9FED-6F3A9A549A10}" destId="{036A2E93-E6A6-41F7-A399-752C6CCA2BC9}" srcOrd="0" destOrd="0" parTransId="{B166EEBD-6357-4E16-9E6C-82E87B86BD28}" sibTransId="{2D316995-DA79-4BC9-98E3-79042B798F89}"/>
    <dgm:cxn modelId="{BB39818F-285C-4D8C-8A98-C630E73D9B69}" srcId="{A2570575-EC24-44CE-9FED-6F3A9A549A10}" destId="{784F0F72-9B88-4C7D-8F25-14571F107906}" srcOrd="2" destOrd="0" parTransId="{0BFE5B69-F0B0-4D43-BB0E-FBAC40F56896}" sibTransId="{71464004-ADA4-4611-9B21-97EF958D6B71}"/>
    <dgm:cxn modelId="{D35090BD-126C-47F1-81CF-DDECCF629198}" type="presOf" srcId="{E12D4EEA-AFCD-4709-B971-A495853EF55D}" destId="{598933F1-091D-49C1-B207-1A756CCEF303}" srcOrd="0" destOrd="0" presId="urn:microsoft.com/office/officeart/2005/8/layout/hierarchy3"/>
    <dgm:cxn modelId="{0EB385DB-0D05-4B83-8D17-DF08A40C21CC}" type="presOf" srcId="{0BFE5B69-F0B0-4D43-BB0E-FBAC40F56896}" destId="{8292C62C-3A23-4B6B-BBB7-1BF4882D05AB}" srcOrd="0" destOrd="0" presId="urn:microsoft.com/office/officeart/2005/8/layout/hierarchy3"/>
    <dgm:cxn modelId="{F22FC47A-1E2F-45C6-A0C1-EA4E8FAF687C}" srcId="{C3F278CB-7E42-4A59-A4F0-80CD41F26132}" destId="{A2570575-EC24-44CE-9FED-6F3A9A549A10}" srcOrd="2" destOrd="0" parTransId="{5006132F-C3F6-49DD-8D02-F643AA5AB534}" sibTransId="{FE7A102B-57A3-404E-A64A-0A14D1CF1135}"/>
    <dgm:cxn modelId="{84FE99D0-8A9C-4BB2-9E6A-11C31F34E22B}" type="presOf" srcId="{56281E10-F2DB-4A9E-880D-096BB2AEFE82}" destId="{294A523C-CA52-4BA0-A6B9-3747452F4FAD}" srcOrd="0" destOrd="0" presId="urn:microsoft.com/office/officeart/2005/8/layout/hierarchy3"/>
    <dgm:cxn modelId="{C7DB63CC-30FF-41B2-ABD6-66715F3C0468}" type="presOf" srcId="{66446286-3584-4D8B-9ED7-39B7511C0BFE}" destId="{A4F2378F-1100-4F92-951B-55DDA59BC0E4}" srcOrd="0" destOrd="0" presId="urn:microsoft.com/office/officeart/2005/8/layout/hierarchy3"/>
    <dgm:cxn modelId="{1A0A54BA-7E4C-46E1-8F4A-0DA2C0B23CF3}" srcId="{C3F278CB-7E42-4A59-A4F0-80CD41F26132}" destId="{64B5354D-C69E-49FE-B733-FD3EEF562F84}" srcOrd="1" destOrd="0" parTransId="{2C7D3420-7C3D-45DC-B38A-0BDE363CDC91}" sibTransId="{60A85DE9-D04A-4FAD-8A0A-00EC37B40904}"/>
    <dgm:cxn modelId="{2BAD4E01-E75F-4E9A-A10B-143E1D91BB2A}" type="presOf" srcId="{64B5354D-C69E-49FE-B733-FD3EEF562F84}" destId="{B902219B-AEFA-471B-BFEB-EBF9AB240ACD}" srcOrd="1" destOrd="0" presId="urn:microsoft.com/office/officeart/2005/8/layout/hierarchy3"/>
    <dgm:cxn modelId="{C62B5755-703C-435C-B3AB-F6ABD629ED6A}" type="presOf" srcId="{1C986F80-8005-4176-A8BB-BDF6B7581F03}" destId="{BB8751A4-C85F-4AA5-86F4-8AFC7C4FE8ED}" srcOrd="0" destOrd="0" presId="urn:microsoft.com/office/officeart/2005/8/layout/hierarchy3"/>
    <dgm:cxn modelId="{7C24064B-95B1-4C2A-9307-E90CAAE8F486}" srcId="{E12D4EEA-AFCD-4709-B971-A495853EF55D}" destId="{406A926F-FCE5-467A-80C6-4CCA341160DB}" srcOrd="1" destOrd="0" parTransId="{1C986F80-8005-4176-A8BB-BDF6B7581F03}" sibTransId="{8DBBE4DE-2C13-4892-8135-FBE3367B4F5E}"/>
    <dgm:cxn modelId="{25134EA1-7D9D-4BD1-912F-29CE96AF7760}" srcId="{64B5354D-C69E-49FE-B733-FD3EEF562F84}" destId="{790DA2B7-9C73-4CD2-9287-7345AE16426F}" srcOrd="0" destOrd="0" parTransId="{C53F2400-B41C-45AA-9280-22E0E0B975FA}" sibTransId="{B5734C99-7B55-423C-8E0C-BE61D8CA19DE}"/>
    <dgm:cxn modelId="{B3B48813-3702-4A93-A8AD-96AC46743286}" srcId="{E12D4EEA-AFCD-4709-B971-A495853EF55D}" destId="{3804189C-4DED-44FF-8364-F7A95B76376F}" srcOrd="0" destOrd="0" parTransId="{E25122EF-D1E7-47A7-B280-AFDC9D63AD68}" sibTransId="{C028F5C3-1AED-4FBB-B07E-9DCAD09963FE}"/>
    <dgm:cxn modelId="{55B8C6E9-7600-45F3-BA48-26C2FB55AC05}" type="presOf" srcId="{784F0F72-9B88-4C7D-8F25-14571F107906}" destId="{41E9DF54-5199-42F7-8401-EF213989DC9C}" srcOrd="0" destOrd="0" presId="urn:microsoft.com/office/officeart/2005/8/layout/hierarchy3"/>
    <dgm:cxn modelId="{8E10F36F-4CF9-41B5-95A1-95906DB043BE}" type="presOf" srcId="{64B5354D-C69E-49FE-B733-FD3EEF562F84}" destId="{1F7D1FEF-E148-4D3C-9E36-1BC567B18DC2}" srcOrd="0" destOrd="0" presId="urn:microsoft.com/office/officeart/2005/8/layout/hierarchy3"/>
    <dgm:cxn modelId="{CF57D14D-6470-462E-A4A1-3C552EFAEA9D}" type="presParOf" srcId="{84305BA5-9D56-4576-92D8-9A41A2BC743A}" destId="{A9D0F1E7-6B0F-4D07-A94F-C7A7592D9EA4}" srcOrd="0" destOrd="0" presId="urn:microsoft.com/office/officeart/2005/8/layout/hierarchy3"/>
    <dgm:cxn modelId="{06CD5546-D237-4D11-B132-8FC4571EC5CB}" type="presParOf" srcId="{A9D0F1E7-6B0F-4D07-A94F-C7A7592D9EA4}" destId="{5416E416-E5ED-4173-8C91-B42E30B8DC5F}" srcOrd="0" destOrd="0" presId="urn:microsoft.com/office/officeart/2005/8/layout/hierarchy3"/>
    <dgm:cxn modelId="{946B698F-DEC4-4DA9-B919-39068CCEB4F9}" type="presParOf" srcId="{5416E416-E5ED-4173-8C91-B42E30B8DC5F}" destId="{598933F1-091D-49C1-B207-1A756CCEF303}" srcOrd="0" destOrd="0" presId="urn:microsoft.com/office/officeart/2005/8/layout/hierarchy3"/>
    <dgm:cxn modelId="{ED6E683B-9FAA-4CCC-A5D8-C1DAB28ED931}" type="presParOf" srcId="{5416E416-E5ED-4173-8C91-B42E30B8DC5F}" destId="{C5D00C63-9EA1-40CB-9994-9D8409F7C7A7}" srcOrd="1" destOrd="0" presId="urn:microsoft.com/office/officeart/2005/8/layout/hierarchy3"/>
    <dgm:cxn modelId="{8C932394-5B8A-4833-BF6D-F97BD35C1545}" type="presParOf" srcId="{A9D0F1E7-6B0F-4D07-A94F-C7A7592D9EA4}" destId="{58A6E582-2B52-45D6-A16C-E6F98776B533}" srcOrd="1" destOrd="0" presId="urn:microsoft.com/office/officeart/2005/8/layout/hierarchy3"/>
    <dgm:cxn modelId="{3124A498-A9F5-4BAA-B2E0-B35D5E3DE92F}" type="presParOf" srcId="{58A6E582-2B52-45D6-A16C-E6F98776B533}" destId="{1AB0FA54-983C-4DBE-829E-C9311A202103}" srcOrd="0" destOrd="0" presId="urn:microsoft.com/office/officeart/2005/8/layout/hierarchy3"/>
    <dgm:cxn modelId="{7DEDEF9B-570C-4EEA-BD8F-BD17DC22EB3C}" type="presParOf" srcId="{58A6E582-2B52-45D6-A16C-E6F98776B533}" destId="{8402FBAC-016F-44B4-8211-B74605BE2AA1}" srcOrd="1" destOrd="0" presId="urn:microsoft.com/office/officeart/2005/8/layout/hierarchy3"/>
    <dgm:cxn modelId="{618712E0-5785-46D3-BCBF-6C48FCB3A4DE}" type="presParOf" srcId="{58A6E582-2B52-45D6-A16C-E6F98776B533}" destId="{BB8751A4-C85F-4AA5-86F4-8AFC7C4FE8ED}" srcOrd="2" destOrd="0" presId="urn:microsoft.com/office/officeart/2005/8/layout/hierarchy3"/>
    <dgm:cxn modelId="{B3D5780E-8851-4373-B28B-DAAB071EA6D4}" type="presParOf" srcId="{58A6E582-2B52-45D6-A16C-E6F98776B533}" destId="{DB3CF7C9-024F-4D30-A49D-4C3AA496DEF0}" srcOrd="3" destOrd="0" presId="urn:microsoft.com/office/officeart/2005/8/layout/hierarchy3"/>
    <dgm:cxn modelId="{495468C9-9CB4-4367-8243-967014261B4A}" type="presParOf" srcId="{58A6E582-2B52-45D6-A16C-E6F98776B533}" destId="{9A89AE97-62F6-4B40-955F-5CE1CAC43B34}" srcOrd="4" destOrd="0" presId="urn:microsoft.com/office/officeart/2005/8/layout/hierarchy3"/>
    <dgm:cxn modelId="{92D0616A-F60B-4533-B9D9-3AB12B211635}" type="presParOf" srcId="{58A6E582-2B52-45D6-A16C-E6F98776B533}" destId="{294A523C-CA52-4BA0-A6B9-3747452F4FAD}" srcOrd="5" destOrd="0" presId="urn:microsoft.com/office/officeart/2005/8/layout/hierarchy3"/>
    <dgm:cxn modelId="{F7EA64AA-5736-4C0D-920B-60F46829DBAE}" type="presParOf" srcId="{84305BA5-9D56-4576-92D8-9A41A2BC743A}" destId="{76EF47A2-91B3-43F2-8429-CCE05E358561}" srcOrd="1" destOrd="0" presId="urn:microsoft.com/office/officeart/2005/8/layout/hierarchy3"/>
    <dgm:cxn modelId="{E47278E8-F148-495D-BB30-45D3DC327C6D}" type="presParOf" srcId="{76EF47A2-91B3-43F2-8429-CCE05E358561}" destId="{225CE493-1C31-45FF-A1AB-326F2FDB1EE2}" srcOrd="0" destOrd="0" presId="urn:microsoft.com/office/officeart/2005/8/layout/hierarchy3"/>
    <dgm:cxn modelId="{4A0DB531-2C89-4865-9AD6-023E1835C0E4}" type="presParOf" srcId="{225CE493-1C31-45FF-A1AB-326F2FDB1EE2}" destId="{1F7D1FEF-E148-4D3C-9E36-1BC567B18DC2}" srcOrd="0" destOrd="0" presId="urn:microsoft.com/office/officeart/2005/8/layout/hierarchy3"/>
    <dgm:cxn modelId="{648331CF-446B-4A58-B608-70B952F80B2A}" type="presParOf" srcId="{225CE493-1C31-45FF-A1AB-326F2FDB1EE2}" destId="{B902219B-AEFA-471B-BFEB-EBF9AB240ACD}" srcOrd="1" destOrd="0" presId="urn:microsoft.com/office/officeart/2005/8/layout/hierarchy3"/>
    <dgm:cxn modelId="{D8651BD8-E823-473B-99E5-17875FA46CBA}" type="presParOf" srcId="{76EF47A2-91B3-43F2-8429-CCE05E358561}" destId="{215E34D3-0E80-4914-963C-87430D9565D2}" srcOrd="1" destOrd="0" presId="urn:microsoft.com/office/officeart/2005/8/layout/hierarchy3"/>
    <dgm:cxn modelId="{463A6049-7355-48F6-B2D8-52A4BDE21EA8}" type="presParOf" srcId="{215E34D3-0E80-4914-963C-87430D9565D2}" destId="{D634357C-9A28-40F4-9DD9-503A2B128216}" srcOrd="0" destOrd="0" presId="urn:microsoft.com/office/officeart/2005/8/layout/hierarchy3"/>
    <dgm:cxn modelId="{08626DCD-1780-4A90-9D88-34F535E05F7C}" type="presParOf" srcId="{215E34D3-0E80-4914-963C-87430D9565D2}" destId="{C524848A-B016-4389-B655-7076FC2F6BB8}" srcOrd="1" destOrd="0" presId="urn:microsoft.com/office/officeart/2005/8/layout/hierarchy3"/>
    <dgm:cxn modelId="{7E319D98-DFC8-4C0F-8BA7-2039609A4BB3}" type="presParOf" srcId="{84305BA5-9D56-4576-92D8-9A41A2BC743A}" destId="{F8727788-2C9E-46D9-B991-0D26B8220FD7}" srcOrd="2" destOrd="0" presId="urn:microsoft.com/office/officeart/2005/8/layout/hierarchy3"/>
    <dgm:cxn modelId="{1FECB5DB-CE4B-47CA-9B89-5D347F0BEC70}" type="presParOf" srcId="{F8727788-2C9E-46D9-B991-0D26B8220FD7}" destId="{1204C878-A25B-4924-B050-BCF531942821}" srcOrd="0" destOrd="0" presId="urn:microsoft.com/office/officeart/2005/8/layout/hierarchy3"/>
    <dgm:cxn modelId="{D44A6EF7-7B91-48C0-9060-BEB7AB05F647}" type="presParOf" srcId="{1204C878-A25B-4924-B050-BCF531942821}" destId="{3080B192-0A33-4201-963E-DF2B30E30EF0}" srcOrd="0" destOrd="0" presId="urn:microsoft.com/office/officeart/2005/8/layout/hierarchy3"/>
    <dgm:cxn modelId="{BAD0A531-5987-41A9-AF47-146C63ED674C}" type="presParOf" srcId="{1204C878-A25B-4924-B050-BCF531942821}" destId="{DFCD5841-EF6E-485C-AF03-9A4566542192}" srcOrd="1" destOrd="0" presId="urn:microsoft.com/office/officeart/2005/8/layout/hierarchy3"/>
    <dgm:cxn modelId="{DEBA8556-8E9E-4E37-9C49-12EF7347AC56}" type="presParOf" srcId="{F8727788-2C9E-46D9-B991-0D26B8220FD7}" destId="{B0BBEAE9-40C0-4DEC-BB9D-B8671E845F8B}" srcOrd="1" destOrd="0" presId="urn:microsoft.com/office/officeart/2005/8/layout/hierarchy3"/>
    <dgm:cxn modelId="{34013400-141A-49AD-A7ED-F0464479F3C7}" type="presParOf" srcId="{B0BBEAE9-40C0-4DEC-BB9D-B8671E845F8B}" destId="{44FC0809-3D6E-4F8B-8217-1753D74497FE}" srcOrd="0" destOrd="0" presId="urn:microsoft.com/office/officeart/2005/8/layout/hierarchy3"/>
    <dgm:cxn modelId="{89D6DA8B-4B91-4984-A140-C0A0B181EC14}" type="presParOf" srcId="{B0BBEAE9-40C0-4DEC-BB9D-B8671E845F8B}" destId="{6558FB40-0352-4446-93AA-785549D0603B}" srcOrd="1" destOrd="0" presId="urn:microsoft.com/office/officeart/2005/8/layout/hierarchy3"/>
    <dgm:cxn modelId="{A55287A6-CC96-4ABF-9B6E-2E372AF46560}" type="presParOf" srcId="{B0BBEAE9-40C0-4DEC-BB9D-B8671E845F8B}" destId="{6AA302FE-75B5-432D-8A79-B9087B5180E4}" srcOrd="2" destOrd="0" presId="urn:microsoft.com/office/officeart/2005/8/layout/hierarchy3"/>
    <dgm:cxn modelId="{4E717A73-8C01-47A3-AE10-01EEB548117B}" type="presParOf" srcId="{B0BBEAE9-40C0-4DEC-BB9D-B8671E845F8B}" destId="{A4F2378F-1100-4F92-951B-55DDA59BC0E4}" srcOrd="3" destOrd="0" presId="urn:microsoft.com/office/officeart/2005/8/layout/hierarchy3"/>
    <dgm:cxn modelId="{21560495-1892-44CC-88A7-9AE0D33DC464}" type="presParOf" srcId="{B0BBEAE9-40C0-4DEC-BB9D-B8671E845F8B}" destId="{8292C62C-3A23-4B6B-BBB7-1BF4882D05AB}" srcOrd="4" destOrd="0" presId="urn:microsoft.com/office/officeart/2005/8/layout/hierarchy3"/>
    <dgm:cxn modelId="{143F2A5A-B619-4186-8762-54005DE128F3}" type="presParOf" srcId="{B0BBEAE9-40C0-4DEC-BB9D-B8671E845F8B}" destId="{41E9DF54-5199-42F7-8401-EF213989DC9C}"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09FB91-B0E2-4857-B829-088B18DAC21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6BC1FF4E-CF45-4083-AC12-6DF885E4B759}">
      <dgm:prSet/>
      <dgm:spPr/>
      <dgm:t>
        <a:bodyPr/>
        <a:lstStyle/>
        <a:p>
          <a:pPr rtl="0"/>
          <a:r>
            <a:rPr lang="el-GR" b="1" dirty="0" smtClean="0"/>
            <a:t>1. αυτοκυριαρχία </a:t>
          </a:r>
          <a:endParaRPr lang="el-GR" dirty="0"/>
        </a:p>
      </dgm:t>
    </dgm:pt>
    <dgm:pt modelId="{E4F8C54A-BF8C-4263-B12C-E011B95E89FC}" type="parTrans" cxnId="{5B094977-104E-4833-8BD1-5086AB8E264E}">
      <dgm:prSet/>
      <dgm:spPr/>
      <dgm:t>
        <a:bodyPr/>
        <a:lstStyle/>
        <a:p>
          <a:endParaRPr lang="el-GR"/>
        </a:p>
      </dgm:t>
    </dgm:pt>
    <dgm:pt modelId="{9232CD6E-2DB9-46E0-ABE7-6E86E1441A5B}" type="sibTrans" cxnId="{5B094977-104E-4833-8BD1-5086AB8E264E}">
      <dgm:prSet/>
      <dgm:spPr/>
      <dgm:t>
        <a:bodyPr/>
        <a:lstStyle/>
        <a:p>
          <a:endParaRPr lang="el-GR"/>
        </a:p>
      </dgm:t>
    </dgm:pt>
    <dgm:pt modelId="{FF2BFCEA-2ABB-4229-A087-8814F3E30AFD}">
      <dgm:prSet/>
      <dgm:spPr/>
      <dgm:t>
        <a:bodyPr/>
        <a:lstStyle/>
        <a:p>
          <a:pPr marL="84138" indent="0" rtl="0">
            <a:tabLst/>
          </a:pPr>
          <a:r>
            <a:rPr lang="en-US" b="1" dirty="0" smtClean="0"/>
            <a:t>     </a:t>
          </a:r>
          <a:r>
            <a:rPr lang="el-GR" b="1" dirty="0" smtClean="0"/>
            <a:t>2. κυριαρχία του χώρου,</a:t>
          </a:r>
          <a:endParaRPr lang="en-US" b="1" dirty="0" smtClean="0"/>
        </a:p>
        <a:p>
          <a:pPr marL="84138" indent="0" rtl="0">
            <a:tabLst/>
          </a:pPr>
          <a:r>
            <a:rPr lang="en-US" b="1" dirty="0" smtClean="0"/>
            <a:t>    </a:t>
          </a:r>
          <a:r>
            <a:rPr lang="el-GR" b="1" dirty="0" smtClean="0"/>
            <a:t> </a:t>
          </a:r>
          <a:r>
            <a:rPr lang="en-US" b="1" dirty="0" smtClean="0"/>
            <a:t>    </a:t>
          </a:r>
          <a:r>
            <a:rPr lang="el-GR" b="1" dirty="0" smtClean="0"/>
            <a:t>χρόνου, περιστάσεων.</a:t>
          </a:r>
          <a:endParaRPr lang="el-GR" b="1" dirty="0"/>
        </a:p>
      </dgm:t>
    </dgm:pt>
    <dgm:pt modelId="{072D3C91-80BB-4ADE-8004-4C81D4A38BD8}" type="parTrans" cxnId="{D7B09EE8-E215-43A1-9C6F-357DE58C6D7B}">
      <dgm:prSet/>
      <dgm:spPr/>
      <dgm:t>
        <a:bodyPr/>
        <a:lstStyle/>
        <a:p>
          <a:endParaRPr lang="el-GR"/>
        </a:p>
      </dgm:t>
    </dgm:pt>
    <dgm:pt modelId="{B4E73875-EE5E-48D6-81C4-31297AB231E2}" type="sibTrans" cxnId="{D7B09EE8-E215-43A1-9C6F-357DE58C6D7B}">
      <dgm:prSet/>
      <dgm:spPr/>
      <dgm:t>
        <a:bodyPr/>
        <a:lstStyle/>
        <a:p>
          <a:endParaRPr lang="el-GR"/>
        </a:p>
      </dgm:t>
    </dgm:pt>
    <dgm:pt modelId="{2D5D92F3-B0CC-4E83-83EB-0E57D83B7A3E}" type="pres">
      <dgm:prSet presAssocID="{6709FB91-B0E2-4857-B829-088B18DAC21F}" presName="Name0" presStyleCnt="0">
        <dgm:presLayoutVars>
          <dgm:dir/>
          <dgm:animLvl val="lvl"/>
          <dgm:resizeHandles/>
        </dgm:presLayoutVars>
      </dgm:prSet>
      <dgm:spPr/>
      <dgm:t>
        <a:bodyPr/>
        <a:lstStyle/>
        <a:p>
          <a:endParaRPr lang="el-GR"/>
        </a:p>
      </dgm:t>
    </dgm:pt>
    <dgm:pt modelId="{566252B9-3DA4-4657-B409-D86C87A9B17F}" type="pres">
      <dgm:prSet presAssocID="{6BC1FF4E-CF45-4083-AC12-6DF885E4B759}" presName="linNode" presStyleCnt="0"/>
      <dgm:spPr/>
    </dgm:pt>
    <dgm:pt modelId="{93B0D06A-65EB-4073-AD5A-3A1179D8B4CA}" type="pres">
      <dgm:prSet presAssocID="{6BC1FF4E-CF45-4083-AC12-6DF885E4B759}" presName="parentShp" presStyleLbl="node1" presStyleIdx="0" presStyleCnt="2">
        <dgm:presLayoutVars>
          <dgm:bulletEnabled val="1"/>
        </dgm:presLayoutVars>
      </dgm:prSet>
      <dgm:spPr/>
      <dgm:t>
        <a:bodyPr/>
        <a:lstStyle/>
        <a:p>
          <a:endParaRPr lang="el-GR"/>
        </a:p>
      </dgm:t>
    </dgm:pt>
    <dgm:pt modelId="{96D390A1-C7F3-4C3C-8CAF-A1515F9C3BFE}" type="pres">
      <dgm:prSet presAssocID="{6BC1FF4E-CF45-4083-AC12-6DF885E4B759}" presName="childShp" presStyleLbl="bgAccFollowNode1" presStyleIdx="0" presStyleCnt="2">
        <dgm:presLayoutVars>
          <dgm:bulletEnabled val="1"/>
        </dgm:presLayoutVars>
      </dgm:prSet>
      <dgm:spPr/>
    </dgm:pt>
    <dgm:pt modelId="{EAC3153F-D87E-4BFD-BDEE-2719972CED85}" type="pres">
      <dgm:prSet presAssocID="{9232CD6E-2DB9-46E0-ABE7-6E86E1441A5B}" presName="spacing" presStyleCnt="0"/>
      <dgm:spPr/>
    </dgm:pt>
    <dgm:pt modelId="{05674CF9-ADF7-41EC-B4EF-DF76EA021DA2}" type="pres">
      <dgm:prSet presAssocID="{FF2BFCEA-2ABB-4229-A087-8814F3E30AFD}" presName="linNode" presStyleCnt="0"/>
      <dgm:spPr/>
    </dgm:pt>
    <dgm:pt modelId="{07F20B71-45FA-4239-877C-DD35A17EE01E}" type="pres">
      <dgm:prSet presAssocID="{FF2BFCEA-2ABB-4229-A087-8814F3E30AFD}" presName="parentShp" presStyleLbl="node1" presStyleIdx="1" presStyleCnt="2">
        <dgm:presLayoutVars>
          <dgm:bulletEnabled val="1"/>
        </dgm:presLayoutVars>
      </dgm:prSet>
      <dgm:spPr/>
      <dgm:t>
        <a:bodyPr/>
        <a:lstStyle/>
        <a:p>
          <a:endParaRPr lang="el-GR"/>
        </a:p>
      </dgm:t>
    </dgm:pt>
    <dgm:pt modelId="{D0EBD2A4-4343-4892-B4BF-4DD80BCF2150}" type="pres">
      <dgm:prSet presAssocID="{FF2BFCEA-2ABB-4229-A087-8814F3E30AFD}" presName="childShp" presStyleLbl="bgAccFollowNode1" presStyleIdx="1" presStyleCnt="2">
        <dgm:presLayoutVars>
          <dgm:bulletEnabled val="1"/>
        </dgm:presLayoutVars>
      </dgm:prSet>
      <dgm:spPr/>
    </dgm:pt>
  </dgm:ptLst>
  <dgm:cxnLst>
    <dgm:cxn modelId="{5B094977-104E-4833-8BD1-5086AB8E264E}" srcId="{6709FB91-B0E2-4857-B829-088B18DAC21F}" destId="{6BC1FF4E-CF45-4083-AC12-6DF885E4B759}" srcOrd="0" destOrd="0" parTransId="{E4F8C54A-BF8C-4263-B12C-E011B95E89FC}" sibTransId="{9232CD6E-2DB9-46E0-ABE7-6E86E1441A5B}"/>
    <dgm:cxn modelId="{2C9C1768-18B2-4A58-8015-61A4D1842E63}" type="presOf" srcId="{FF2BFCEA-2ABB-4229-A087-8814F3E30AFD}" destId="{07F20B71-45FA-4239-877C-DD35A17EE01E}" srcOrd="0" destOrd="0" presId="urn:microsoft.com/office/officeart/2005/8/layout/vList6"/>
    <dgm:cxn modelId="{3B8A5DDA-558C-42FD-B3A0-5EEB5429A2DB}" type="presOf" srcId="{6BC1FF4E-CF45-4083-AC12-6DF885E4B759}" destId="{93B0D06A-65EB-4073-AD5A-3A1179D8B4CA}" srcOrd="0" destOrd="0" presId="urn:microsoft.com/office/officeart/2005/8/layout/vList6"/>
    <dgm:cxn modelId="{0A433A0A-0F54-4E6F-9549-B60E982B8C52}" type="presOf" srcId="{6709FB91-B0E2-4857-B829-088B18DAC21F}" destId="{2D5D92F3-B0CC-4E83-83EB-0E57D83B7A3E}" srcOrd="0" destOrd="0" presId="urn:microsoft.com/office/officeart/2005/8/layout/vList6"/>
    <dgm:cxn modelId="{D7B09EE8-E215-43A1-9C6F-357DE58C6D7B}" srcId="{6709FB91-B0E2-4857-B829-088B18DAC21F}" destId="{FF2BFCEA-2ABB-4229-A087-8814F3E30AFD}" srcOrd="1" destOrd="0" parTransId="{072D3C91-80BB-4ADE-8004-4C81D4A38BD8}" sibTransId="{B4E73875-EE5E-48D6-81C4-31297AB231E2}"/>
    <dgm:cxn modelId="{120B6D39-0086-493A-8796-51AA326BDBAA}" type="presParOf" srcId="{2D5D92F3-B0CC-4E83-83EB-0E57D83B7A3E}" destId="{566252B9-3DA4-4657-B409-D86C87A9B17F}" srcOrd="0" destOrd="0" presId="urn:microsoft.com/office/officeart/2005/8/layout/vList6"/>
    <dgm:cxn modelId="{7984E3F3-CA39-470F-A44E-20E957B13671}" type="presParOf" srcId="{566252B9-3DA4-4657-B409-D86C87A9B17F}" destId="{93B0D06A-65EB-4073-AD5A-3A1179D8B4CA}" srcOrd="0" destOrd="0" presId="urn:microsoft.com/office/officeart/2005/8/layout/vList6"/>
    <dgm:cxn modelId="{9B2CEE26-ED80-4D20-AC47-96C4DEBBAEF0}" type="presParOf" srcId="{566252B9-3DA4-4657-B409-D86C87A9B17F}" destId="{96D390A1-C7F3-4C3C-8CAF-A1515F9C3BFE}" srcOrd="1" destOrd="0" presId="urn:microsoft.com/office/officeart/2005/8/layout/vList6"/>
    <dgm:cxn modelId="{166389CF-2E29-4B02-AC82-27F6CCD4AD83}" type="presParOf" srcId="{2D5D92F3-B0CC-4E83-83EB-0E57D83B7A3E}" destId="{EAC3153F-D87E-4BFD-BDEE-2719972CED85}" srcOrd="1" destOrd="0" presId="urn:microsoft.com/office/officeart/2005/8/layout/vList6"/>
    <dgm:cxn modelId="{A7F85F9D-684E-4988-A364-747AFBB6A58A}" type="presParOf" srcId="{2D5D92F3-B0CC-4E83-83EB-0E57D83B7A3E}" destId="{05674CF9-ADF7-41EC-B4EF-DF76EA021DA2}" srcOrd="2" destOrd="0" presId="urn:microsoft.com/office/officeart/2005/8/layout/vList6"/>
    <dgm:cxn modelId="{EAA107C1-43A0-448A-8CF3-380850E62AFE}" type="presParOf" srcId="{05674CF9-ADF7-41EC-B4EF-DF76EA021DA2}" destId="{07F20B71-45FA-4239-877C-DD35A17EE01E}" srcOrd="0" destOrd="0" presId="urn:microsoft.com/office/officeart/2005/8/layout/vList6"/>
    <dgm:cxn modelId="{1848D9B3-1B3F-4E08-82FE-C5A754AD76CE}" type="presParOf" srcId="{05674CF9-ADF7-41EC-B4EF-DF76EA021DA2}" destId="{D0EBD2A4-4343-4892-B4BF-4DD80BCF2150}"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A71320-B284-4D03-A1DF-707DD10911EB}"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l-GR"/>
        </a:p>
      </dgm:t>
    </dgm:pt>
    <dgm:pt modelId="{610F67F3-7A65-4672-87CD-011DBF566AC5}">
      <dgm:prSet/>
      <dgm:spPr/>
      <dgm:t>
        <a:bodyPr/>
        <a:lstStyle/>
        <a:p>
          <a:pPr rtl="0"/>
          <a:r>
            <a:rPr lang="el-GR" b="1" dirty="0" smtClean="0"/>
            <a:t> Το τσιγάρο ταυτίζεται με</a:t>
          </a:r>
          <a:r>
            <a:rPr lang="en-US" b="1" dirty="0" smtClean="0"/>
            <a:t>:</a:t>
          </a:r>
          <a:endParaRPr lang="el-GR" dirty="0"/>
        </a:p>
      </dgm:t>
    </dgm:pt>
    <dgm:pt modelId="{4250888C-768A-4044-893A-0DC037D7E44F}" type="parTrans" cxnId="{8D00609D-E4AE-4196-A1E0-B7C41C6B81EE}">
      <dgm:prSet/>
      <dgm:spPr/>
      <dgm:t>
        <a:bodyPr/>
        <a:lstStyle/>
        <a:p>
          <a:endParaRPr lang="el-GR"/>
        </a:p>
      </dgm:t>
    </dgm:pt>
    <dgm:pt modelId="{AF1FAF61-D16C-4103-AA95-D85809F41D49}" type="sibTrans" cxnId="{8D00609D-E4AE-4196-A1E0-B7C41C6B81EE}">
      <dgm:prSet/>
      <dgm:spPr/>
      <dgm:t>
        <a:bodyPr/>
        <a:lstStyle/>
        <a:p>
          <a:endParaRPr lang="el-GR"/>
        </a:p>
      </dgm:t>
    </dgm:pt>
    <dgm:pt modelId="{20217F89-99E9-418E-9886-86764E65DE73}">
      <dgm:prSet/>
      <dgm:spPr/>
      <dgm:t>
        <a:bodyPr/>
        <a:lstStyle/>
        <a:p>
          <a:pPr rtl="0"/>
          <a:r>
            <a:rPr lang="el-GR" b="1" dirty="0" smtClean="0"/>
            <a:t> δύναμη </a:t>
          </a:r>
          <a:endParaRPr lang="el-GR" dirty="0"/>
        </a:p>
      </dgm:t>
    </dgm:pt>
    <dgm:pt modelId="{FE6292FB-7854-4A1E-8F7E-DD52E2332615}" type="parTrans" cxnId="{BC3AA732-9B7E-4F70-A4E0-5C4466489149}">
      <dgm:prSet/>
      <dgm:spPr/>
      <dgm:t>
        <a:bodyPr/>
        <a:lstStyle/>
        <a:p>
          <a:endParaRPr lang="el-GR"/>
        </a:p>
      </dgm:t>
    </dgm:pt>
    <dgm:pt modelId="{2E0BDC6A-511B-4C0F-84BE-BC22E7CCD730}" type="sibTrans" cxnId="{BC3AA732-9B7E-4F70-A4E0-5C4466489149}">
      <dgm:prSet/>
      <dgm:spPr/>
      <dgm:t>
        <a:bodyPr/>
        <a:lstStyle/>
        <a:p>
          <a:endParaRPr lang="el-GR"/>
        </a:p>
      </dgm:t>
    </dgm:pt>
    <dgm:pt modelId="{B575AF65-3766-4104-AF99-F6C7F0D147A2}">
      <dgm:prSet/>
      <dgm:spPr/>
      <dgm:t>
        <a:bodyPr/>
        <a:lstStyle/>
        <a:p>
          <a:pPr rtl="0"/>
          <a:r>
            <a:rPr lang="el-GR" b="1" dirty="0" smtClean="0"/>
            <a:t> ωριμότητα</a:t>
          </a:r>
          <a:endParaRPr lang="el-GR" b="1" dirty="0"/>
        </a:p>
      </dgm:t>
    </dgm:pt>
    <dgm:pt modelId="{AF487390-0CA5-43C6-AA20-20A2C8A82C9F}" type="parTrans" cxnId="{B3F242AE-7E78-4883-95EE-BFBB8C2DD83C}">
      <dgm:prSet/>
      <dgm:spPr/>
      <dgm:t>
        <a:bodyPr/>
        <a:lstStyle/>
        <a:p>
          <a:endParaRPr lang="el-GR"/>
        </a:p>
      </dgm:t>
    </dgm:pt>
    <dgm:pt modelId="{BD9BFDFA-B7AA-4A57-84CB-B695D5B5FC3E}" type="sibTrans" cxnId="{B3F242AE-7E78-4883-95EE-BFBB8C2DD83C}">
      <dgm:prSet/>
      <dgm:spPr/>
      <dgm:t>
        <a:bodyPr/>
        <a:lstStyle/>
        <a:p>
          <a:endParaRPr lang="el-GR"/>
        </a:p>
      </dgm:t>
    </dgm:pt>
    <dgm:pt modelId="{B7C98922-AE7E-42D8-8C6A-73F24870E7FC}">
      <dgm:prSet/>
      <dgm:spPr/>
      <dgm:t>
        <a:bodyPr/>
        <a:lstStyle/>
        <a:p>
          <a:pPr rtl="0"/>
          <a:r>
            <a:rPr lang="el-GR" b="1" dirty="0" smtClean="0"/>
            <a:t> ανεξαρτησία </a:t>
          </a:r>
          <a:endParaRPr lang="el-GR" dirty="0"/>
        </a:p>
      </dgm:t>
    </dgm:pt>
    <dgm:pt modelId="{AA50E0F1-8284-4896-B68A-A43E6FC0DE7C}" type="parTrans" cxnId="{C60F03FD-6D62-446F-8816-6488B4854B78}">
      <dgm:prSet/>
      <dgm:spPr/>
      <dgm:t>
        <a:bodyPr/>
        <a:lstStyle/>
        <a:p>
          <a:endParaRPr lang="el-GR"/>
        </a:p>
      </dgm:t>
    </dgm:pt>
    <dgm:pt modelId="{23454A45-B1A2-4C9B-BF80-CBF6D16981D3}" type="sibTrans" cxnId="{C60F03FD-6D62-446F-8816-6488B4854B78}">
      <dgm:prSet/>
      <dgm:spPr/>
      <dgm:t>
        <a:bodyPr/>
        <a:lstStyle/>
        <a:p>
          <a:endParaRPr lang="el-GR"/>
        </a:p>
      </dgm:t>
    </dgm:pt>
    <dgm:pt modelId="{A74F12FF-E625-4EAB-968E-8E6CA4057BA0}">
      <dgm:prSet/>
      <dgm:spPr/>
      <dgm:t>
        <a:bodyPr/>
        <a:lstStyle/>
        <a:p>
          <a:pPr rtl="0"/>
          <a:r>
            <a:rPr lang="el-GR" b="1" dirty="0" smtClean="0"/>
            <a:t> χειραφέτηση</a:t>
          </a:r>
          <a:endParaRPr lang="el-GR" b="1" dirty="0"/>
        </a:p>
      </dgm:t>
    </dgm:pt>
    <dgm:pt modelId="{35D27676-E62A-496A-8554-3CDBDBC44A82}" type="parTrans" cxnId="{AB0EE826-3D85-413A-AF6D-F8E46C7EC782}">
      <dgm:prSet/>
      <dgm:spPr/>
      <dgm:t>
        <a:bodyPr/>
        <a:lstStyle/>
        <a:p>
          <a:endParaRPr lang="el-GR"/>
        </a:p>
      </dgm:t>
    </dgm:pt>
    <dgm:pt modelId="{F605E898-819B-420F-B2A6-6A6BB29720EB}" type="sibTrans" cxnId="{AB0EE826-3D85-413A-AF6D-F8E46C7EC782}">
      <dgm:prSet/>
      <dgm:spPr/>
      <dgm:t>
        <a:bodyPr/>
        <a:lstStyle/>
        <a:p>
          <a:endParaRPr lang="el-GR"/>
        </a:p>
      </dgm:t>
    </dgm:pt>
    <dgm:pt modelId="{3E55222B-D8F5-4980-851A-F3D889007172}">
      <dgm:prSet/>
      <dgm:spPr/>
      <dgm:t>
        <a:bodyPr/>
        <a:lstStyle/>
        <a:p>
          <a:pPr rtl="0"/>
          <a:r>
            <a:rPr lang="el-GR" b="1" dirty="0" smtClean="0"/>
            <a:t> πρόοδο</a:t>
          </a:r>
          <a:endParaRPr lang="el-GR" b="1" dirty="0"/>
        </a:p>
      </dgm:t>
    </dgm:pt>
    <dgm:pt modelId="{C084B5F7-AB14-4780-8F23-2B0E445B2E7F}" type="parTrans" cxnId="{3D7BB1EB-AAA0-428E-91E6-8CF6BAB075F6}">
      <dgm:prSet/>
      <dgm:spPr/>
      <dgm:t>
        <a:bodyPr/>
        <a:lstStyle/>
        <a:p>
          <a:endParaRPr lang="el-GR"/>
        </a:p>
      </dgm:t>
    </dgm:pt>
    <dgm:pt modelId="{569A4201-DDCC-47B2-8B90-584B217EA610}" type="sibTrans" cxnId="{3D7BB1EB-AAA0-428E-91E6-8CF6BAB075F6}">
      <dgm:prSet/>
      <dgm:spPr/>
      <dgm:t>
        <a:bodyPr/>
        <a:lstStyle/>
        <a:p>
          <a:endParaRPr lang="el-GR"/>
        </a:p>
      </dgm:t>
    </dgm:pt>
    <dgm:pt modelId="{8E1FCFCA-C610-40EC-AD72-3B4B91102FAC}">
      <dgm:prSet/>
      <dgm:spPr/>
      <dgm:t>
        <a:bodyPr/>
        <a:lstStyle/>
        <a:p>
          <a:pPr rtl="0"/>
          <a:r>
            <a:rPr lang="el-GR" b="1" dirty="0" smtClean="0"/>
            <a:t> επιτυχία</a:t>
          </a:r>
          <a:endParaRPr lang="el-GR" b="1" dirty="0"/>
        </a:p>
      </dgm:t>
    </dgm:pt>
    <dgm:pt modelId="{F9EA59A6-7FEB-46EE-8142-3EC8A00EB223}" type="parTrans" cxnId="{2449354C-A397-42AA-BC44-E9E4CB1715DE}">
      <dgm:prSet/>
      <dgm:spPr/>
      <dgm:t>
        <a:bodyPr/>
        <a:lstStyle/>
        <a:p>
          <a:endParaRPr lang="el-GR"/>
        </a:p>
      </dgm:t>
    </dgm:pt>
    <dgm:pt modelId="{0DF507D4-3134-4D8A-BF11-5A21B15C72DF}" type="sibTrans" cxnId="{2449354C-A397-42AA-BC44-E9E4CB1715DE}">
      <dgm:prSet/>
      <dgm:spPr/>
      <dgm:t>
        <a:bodyPr/>
        <a:lstStyle/>
        <a:p>
          <a:endParaRPr lang="el-GR"/>
        </a:p>
      </dgm:t>
    </dgm:pt>
    <dgm:pt modelId="{D42CC1F3-BE1C-44D6-BDB7-6F6B29916679}">
      <dgm:prSet/>
      <dgm:spPr/>
      <dgm:t>
        <a:bodyPr/>
        <a:lstStyle/>
        <a:p>
          <a:pPr rtl="0"/>
          <a:r>
            <a:rPr lang="el-GR" b="1" dirty="0" smtClean="0"/>
            <a:t> κοινωνικό γόητρο</a:t>
          </a:r>
          <a:endParaRPr lang="el-GR" b="1" dirty="0"/>
        </a:p>
      </dgm:t>
    </dgm:pt>
    <dgm:pt modelId="{8D179826-F294-4214-870D-D57DF8C7825E}" type="parTrans" cxnId="{27D224FF-6C5C-40D4-8E11-2EF564C56B2D}">
      <dgm:prSet/>
      <dgm:spPr/>
      <dgm:t>
        <a:bodyPr/>
        <a:lstStyle/>
        <a:p>
          <a:endParaRPr lang="el-GR"/>
        </a:p>
      </dgm:t>
    </dgm:pt>
    <dgm:pt modelId="{8656577D-2DA1-4825-A35C-2A71BB370478}" type="sibTrans" cxnId="{27D224FF-6C5C-40D4-8E11-2EF564C56B2D}">
      <dgm:prSet/>
      <dgm:spPr/>
      <dgm:t>
        <a:bodyPr/>
        <a:lstStyle/>
        <a:p>
          <a:endParaRPr lang="el-GR"/>
        </a:p>
      </dgm:t>
    </dgm:pt>
    <dgm:pt modelId="{DA1B922E-AC71-48DC-8F97-B9C2DBD7CF57}" type="pres">
      <dgm:prSet presAssocID="{81A71320-B284-4D03-A1DF-707DD10911EB}" presName="compositeShape" presStyleCnt="0">
        <dgm:presLayoutVars>
          <dgm:dir/>
          <dgm:resizeHandles/>
        </dgm:presLayoutVars>
      </dgm:prSet>
      <dgm:spPr/>
      <dgm:t>
        <a:bodyPr/>
        <a:lstStyle/>
        <a:p>
          <a:endParaRPr lang="el-GR"/>
        </a:p>
      </dgm:t>
    </dgm:pt>
    <dgm:pt modelId="{4FF147D9-A397-4D86-B20E-7A33F128027B}" type="pres">
      <dgm:prSet presAssocID="{81A71320-B284-4D03-A1DF-707DD10911EB}" presName="pyramid" presStyleLbl="node1" presStyleIdx="0" presStyleCnt="1"/>
      <dgm:spPr>
        <a:solidFill>
          <a:schemeClr val="accent2">
            <a:lumMod val="60000"/>
            <a:lumOff val="40000"/>
          </a:schemeClr>
        </a:solidFill>
      </dgm:spPr>
    </dgm:pt>
    <dgm:pt modelId="{7D884E3D-26F9-4231-9926-9423100D551C}" type="pres">
      <dgm:prSet presAssocID="{81A71320-B284-4D03-A1DF-707DD10911EB}" presName="theList" presStyleCnt="0"/>
      <dgm:spPr/>
    </dgm:pt>
    <dgm:pt modelId="{E30C20A6-6016-4030-8D03-B3B86DE1366A}" type="pres">
      <dgm:prSet presAssocID="{610F67F3-7A65-4672-87CD-011DBF566AC5}" presName="aNode" presStyleLbl="fgAcc1" presStyleIdx="0" presStyleCnt="8">
        <dgm:presLayoutVars>
          <dgm:bulletEnabled val="1"/>
        </dgm:presLayoutVars>
      </dgm:prSet>
      <dgm:spPr/>
      <dgm:t>
        <a:bodyPr/>
        <a:lstStyle/>
        <a:p>
          <a:endParaRPr lang="el-GR"/>
        </a:p>
      </dgm:t>
    </dgm:pt>
    <dgm:pt modelId="{C99F050E-8CB0-4380-9BF1-BC0A690B857D}" type="pres">
      <dgm:prSet presAssocID="{610F67F3-7A65-4672-87CD-011DBF566AC5}" presName="aSpace" presStyleCnt="0"/>
      <dgm:spPr/>
    </dgm:pt>
    <dgm:pt modelId="{711EE4AD-D8D9-4797-A573-35DDDD79FDD4}" type="pres">
      <dgm:prSet presAssocID="{20217F89-99E9-418E-9886-86764E65DE73}" presName="aNode" presStyleLbl="fgAcc1" presStyleIdx="1" presStyleCnt="8">
        <dgm:presLayoutVars>
          <dgm:bulletEnabled val="1"/>
        </dgm:presLayoutVars>
      </dgm:prSet>
      <dgm:spPr/>
      <dgm:t>
        <a:bodyPr/>
        <a:lstStyle/>
        <a:p>
          <a:endParaRPr lang="el-GR"/>
        </a:p>
      </dgm:t>
    </dgm:pt>
    <dgm:pt modelId="{ED81C672-FA0F-418B-8F18-0939DF693BAD}" type="pres">
      <dgm:prSet presAssocID="{20217F89-99E9-418E-9886-86764E65DE73}" presName="aSpace" presStyleCnt="0"/>
      <dgm:spPr/>
    </dgm:pt>
    <dgm:pt modelId="{DC475580-3259-448B-B7E3-F098C329CC8C}" type="pres">
      <dgm:prSet presAssocID="{B575AF65-3766-4104-AF99-F6C7F0D147A2}" presName="aNode" presStyleLbl="fgAcc1" presStyleIdx="2" presStyleCnt="8">
        <dgm:presLayoutVars>
          <dgm:bulletEnabled val="1"/>
        </dgm:presLayoutVars>
      </dgm:prSet>
      <dgm:spPr/>
      <dgm:t>
        <a:bodyPr/>
        <a:lstStyle/>
        <a:p>
          <a:endParaRPr lang="el-GR"/>
        </a:p>
      </dgm:t>
    </dgm:pt>
    <dgm:pt modelId="{B29E0343-8DA2-41B8-9316-CD1ABABA99ED}" type="pres">
      <dgm:prSet presAssocID="{B575AF65-3766-4104-AF99-F6C7F0D147A2}" presName="aSpace" presStyleCnt="0"/>
      <dgm:spPr/>
    </dgm:pt>
    <dgm:pt modelId="{4334F0E9-3ADF-4A0B-A9AA-637B19E79C6C}" type="pres">
      <dgm:prSet presAssocID="{B7C98922-AE7E-42D8-8C6A-73F24870E7FC}" presName="aNode" presStyleLbl="fgAcc1" presStyleIdx="3" presStyleCnt="8">
        <dgm:presLayoutVars>
          <dgm:bulletEnabled val="1"/>
        </dgm:presLayoutVars>
      </dgm:prSet>
      <dgm:spPr/>
      <dgm:t>
        <a:bodyPr/>
        <a:lstStyle/>
        <a:p>
          <a:endParaRPr lang="el-GR"/>
        </a:p>
      </dgm:t>
    </dgm:pt>
    <dgm:pt modelId="{822FA84F-88FA-46A4-8A5E-8BA7AFAE0579}" type="pres">
      <dgm:prSet presAssocID="{B7C98922-AE7E-42D8-8C6A-73F24870E7FC}" presName="aSpace" presStyleCnt="0"/>
      <dgm:spPr/>
    </dgm:pt>
    <dgm:pt modelId="{EF90390E-BB67-4C9C-B48E-AA26629B6BB5}" type="pres">
      <dgm:prSet presAssocID="{A74F12FF-E625-4EAB-968E-8E6CA4057BA0}" presName="aNode" presStyleLbl="fgAcc1" presStyleIdx="4" presStyleCnt="8">
        <dgm:presLayoutVars>
          <dgm:bulletEnabled val="1"/>
        </dgm:presLayoutVars>
      </dgm:prSet>
      <dgm:spPr/>
      <dgm:t>
        <a:bodyPr/>
        <a:lstStyle/>
        <a:p>
          <a:endParaRPr lang="el-GR"/>
        </a:p>
      </dgm:t>
    </dgm:pt>
    <dgm:pt modelId="{8A18549C-9611-48FE-89B5-2AE584D8398E}" type="pres">
      <dgm:prSet presAssocID="{A74F12FF-E625-4EAB-968E-8E6CA4057BA0}" presName="aSpace" presStyleCnt="0"/>
      <dgm:spPr/>
    </dgm:pt>
    <dgm:pt modelId="{ECD70463-49E2-455D-ADEF-C57A6E3EBD6B}" type="pres">
      <dgm:prSet presAssocID="{3E55222B-D8F5-4980-851A-F3D889007172}" presName="aNode" presStyleLbl="fgAcc1" presStyleIdx="5" presStyleCnt="8">
        <dgm:presLayoutVars>
          <dgm:bulletEnabled val="1"/>
        </dgm:presLayoutVars>
      </dgm:prSet>
      <dgm:spPr/>
      <dgm:t>
        <a:bodyPr/>
        <a:lstStyle/>
        <a:p>
          <a:endParaRPr lang="el-GR"/>
        </a:p>
      </dgm:t>
    </dgm:pt>
    <dgm:pt modelId="{1DC9F9E3-BEE4-4279-9392-831A153CC90A}" type="pres">
      <dgm:prSet presAssocID="{3E55222B-D8F5-4980-851A-F3D889007172}" presName="aSpace" presStyleCnt="0"/>
      <dgm:spPr/>
    </dgm:pt>
    <dgm:pt modelId="{A5E19B89-F1EB-4762-B1B5-A5FCB138041F}" type="pres">
      <dgm:prSet presAssocID="{8E1FCFCA-C610-40EC-AD72-3B4B91102FAC}" presName="aNode" presStyleLbl="fgAcc1" presStyleIdx="6" presStyleCnt="8">
        <dgm:presLayoutVars>
          <dgm:bulletEnabled val="1"/>
        </dgm:presLayoutVars>
      </dgm:prSet>
      <dgm:spPr/>
      <dgm:t>
        <a:bodyPr/>
        <a:lstStyle/>
        <a:p>
          <a:endParaRPr lang="el-GR"/>
        </a:p>
      </dgm:t>
    </dgm:pt>
    <dgm:pt modelId="{043C9837-D819-4512-9259-C71B42261D91}" type="pres">
      <dgm:prSet presAssocID="{8E1FCFCA-C610-40EC-AD72-3B4B91102FAC}" presName="aSpace" presStyleCnt="0"/>
      <dgm:spPr/>
    </dgm:pt>
    <dgm:pt modelId="{7C3B0680-E1E3-4C33-ACB7-B849D019EF73}" type="pres">
      <dgm:prSet presAssocID="{D42CC1F3-BE1C-44D6-BDB7-6F6B29916679}" presName="aNode" presStyleLbl="fgAcc1" presStyleIdx="7" presStyleCnt="8">
        <dgm:presLayoutVars>
          <dgm:bulletEnabled val="1"/>
        </dgm:presLayoutVars>
      </dgm:prSet>
      <dgm:spPr/>
      <dgm:t>
        <a:bodyPr/>
        <a:lstStyle/>
        <a:p>
          <a:endParaRPr lang="el-GR"/>
        </a:p>
      </dgm:t>
    </dgm:pt>
    <dgm:pt modelId="{3B94586A-C3A8-4183-BFD3-97198F8125DF}" type="pres">
      <dgm:prSet presAssocID="{D42CC1F3-BE1C-44D6-BDB7-6F6B29916679}" presName="aSpace" presStyleCnt="0"/>
      <dgm:spPr/>
    </dgm:pt>
  </dgm:ptLst>
  <dgm:cxnLst>
    <dgm:cxn modelId="{8D00609D-E4AE-4196-A1E0-B7C41C6B81EE}" srcId="{81A71320-B284-4D03-A1DF-707DD10911EB}" destId="{610F67F3-7A65-4672-87CD-011DBF566AC5}" srcOrd="0" destOrd="0" parTransId="{4250888C-768A-4044-893A-0DC037D7E44F}" sibTransId="{AF1FAF61-D16C-4103-AA95-D85809F41D49}"/>
    <dgm:cxn modelId="{ABAC479A-3BD3-43F4-A3E8-1DDAA077D037}" type="presOf" srcId="{20217F89-99E9-418E-9886-86764E65DE73}" destId="{711EE4AD-D8D9-4797-A573-35DDDD79FDD4}" srcOrd="0" destOrd="0" presId="urn:microsoft.com/office/officeart/2005/8/layout/pyramid2"/>
    <dgm:cxn modelId="{E039F8B4-08AA-4DB8-AC66-A5063AE3F6A9}" type="presOf" srcId="{A74F12FF-E625-4EAB-968E-8E6CA4057BA0}" destId="{EF90390E-BB67-4C9C-B48E-AA26629B6BB5}" srcOrd="0" destOrd="0" presId="urn:microsoft.com/office/officeart/2005/8/layout/pyramid2"/>
    <dgm:cxn modelId="{E74A40FB-2AE7-4BB7-AB76-B54145FA1FE5}" type="presOf" srcId="{81A71320-B284-4D03-A1DF-707DD10911EB}" destId="{DA1B922E-AC71-48DC-8F97-B9C2DBD7CF57}" srcOrd="0" destOrd="0" presId="urn:microsoft.com/office/officeart/2005/8/layout/pyramid2"/>
    <dgm:cxn modelId="{AB0EE826-3D85-413A-AF6D-F8E46C7EC782}" srcId="{81A71320-B284-4D03-A1DF-707DD10911EB}" destId="{A74F12FF-E625-4EAB-968E-8E6CA4057BA0}" srcOrd="4" destOrd="0" parTransId="{35D27676-E62A-496A-8554-3CDBDBC44A82}" sibTransId="{F605E898-819B-420F-B2A6-6A6BB29720EB}"/>
    <dgm:cxn modelId="{27D224FF-6C5C-40D4-8E11-2EF564C56B2D}" srcId="{81A71320-B284-4D03-A1DF-707DD10911EB}" destId="{D42CC1F3-BE1C-44D6-BDB7-6F6B29916679}" srcOrd="7" destOrd="0" parTransId="{8D179826-F294-4214-870D-D57DF8C7825E}" sibTransId="{8656577D-2DA1-4825-A35C-2A71BB370478}"/>
    <dgm:cxn modelId="{B3F242AE-7E78-4883-95EE-BFBB8C2DD83C}" srcId="{81A71320-B284-4D03-A1DF-707DD10911EB}" destId="{B575AF65-3766-4104-AF99-F6C7F0D147A2}" srcOrd="2" destOrd="0" parTransId="{AF487390-0CA5-43C6-AA20-20A2C8A82C9F}" sibTransId="{BD9BFDFA-B7AA-4A57-84CB-B695D5B5FC3E}"/>
    <dgm:cxn modelId="{007AC336-BA6E-47DE-A476-81509A56AFD8}" type="presOf" srcId="{8E1FCFCA-C610-40EC-AD72-3B4B91102FAC}" destId="{A5E19B89-F1EB-4762-B1B5-A5FCB138041F}" srcOrd="0" destOrd="0" presId="urn:microsoft.com/office/officeart/2005/8/layout/pyramid2"/>
    <dgm:cxn modelId="{27932F0D-7FE5-4085-8304-EF24EEA33A4E}" type="presOf" srcId="{610F67F3-7A65-4672-87CD-011DBF566AC5}" destId="{E30C20A6-6016-4030-8D03-B3B86DE1366A}" srcOrd="0" destOrd="0" presId="urn:microsoft.com/office/officeart/2005/8/layout/pyramid2"/>
    <dgm:cxn modelId="{7AA6BAC4-9B91-4CB3-BB58-8639B8B128D6}" type="presOf" srcId="{B575AF65-3766-4104-AF99-F6C7F0D147A2}" destId="{DC475580-3259-448B-B7E3-F098C329CC8C}" srcOrd="0" destOrd="0" presId="urn:microsoft.com/office/officeart/2005/8/layout/pyramid2"/>
    <dgm:cxn modelId="{3D7BB1EB-AAA0-428E-91E6-8CF6BAB075F6}" srcId="{81A71320-B284-4D03-A1DF-707DD10911EB}" destId="{3E55222B-D8F5-4980-851A-F3D889007172}" srcOrd="5" destOrd="0" parTransId="{C084B5F7-AB14-4780-8F23-2B0E445B2E7F}" sibTransId="{569A4201-DDCC-47B2-8B90-584B217EA610}"/>
    <dgm:cxn modelId="{16B10464-34AC-449B-B314-CD88E6CD4843}" type="presOf" srcId="{3E55222B-D8F5-4980-851A-F3D889007172}" destId="{ECD70463-49E2-455D-ADEF-C57A6E3EBD6B}" srcOrd="0" destOrd="0" presId="urn:microsoft.com/office/officeart/2005/8/layout/pyramid2"/>
    <dgm:cxn modelId="{FDC222B9-D8AC-45BA-A5C8-99507DDBD808}" type="presOf" srcId="{B7C98922-AE7E-42D8-8C6A-73F24870E7FC}" destId="{4334F0E9-3ADF-4A0B-A9AA-637B19E79C6C}" srcOrd="0" destOrd="0" presId="urn:microsoft.com/office/officeart/2005/8/layout/pyramid2"/>
    <dgm:cxn modelId="{C60F03FD-6D62-446F-8816-6488B4854B78}" srcId="{81A71320-B284-4D03-A1DF-707DD10911EB}" destId="{B7C98922-AE7E-42D8-8C6A-73F24870E7FC}" srcOrd="3" destOrd="0" parTransId="{AA50E0F1-8284-4896-B68A-A43E6FC0DE7C}" sibTransId="{23454A45-B1A2-4C9B-BF80-CBF6D16981D3}"/>
    <dgm:cxn modelId="{BC3AA732-9B7E-4F70-A4E0-5C4466489149}" srcId="{81A71320-B284-4D03-A1DF-707DD10911EB}" destId="{20217F89-99E9-418E-9886-86764E65DE73}" srcOrd="1" destOrd="0" parTransId="{FE6292FB-7854-4A1E-8F7E-DD52E2332615}" sibTransId="{2E0BDC6A-511B-4C0F-84BE-BC22E7CCD730}"/>
    <dgm:cxn modelId="{2449354C-A397-42AA-BC44-E9E4CB1715DE}" srcId="{81A71320-B284-4D03-A1DF-707DD10911EB}" destId="{8E1FCFCA-C610-40EC-AD72-3B4B91102FAC}" srcOrd="6" destOrd="0" parTransId="{F9EA59A6-7FEB-46EE-8142-3EC8A00EB223}" sibTransId="{0DF507D4-3134-4D8A-BF11-5A21B15C72DF}"/>
    <dgm:cxn modelId="{AD2E315D-E3DD-47E7-AD12-3EEB18B20130}" type="presOf" srcId="{D42CC1F3-BE1C-44D6-BDB7-6F6B29916679}" destId="{7C3B0680-E1E3-4C33-ACB7-B849D019EF73}" srcOrd="0" destOrd="0" presId="urn:microsoft.com/office/officeart/2005/8/layout/pyramid2"/>
    <dgm:cxn modelId="{02938DEA-0056-47AC-8FF1-5E105054A9D0}" type="presParOf" srcId="{DA1B922E-AC71-48DC-8F97-B9C2DBD7CF57}" destId="{4FF147D9-A397-4D86-B20E-7A33F128027B}" srcOrd="0" destOrd="0" presId="urn:microsoft.com/office/officeart/2005/8/layout/pyramid2"/>
    <dgm:cxn modelId="{97EFE0B1-7040-4869-AC3B-B7F0EFF341C0}" type="presParOf" srcId="{DA1B922E-AC71-48DC-8F97-B9C2DBD7CF57}" destId="{7D884E3D-26F9-4231-9926-9423100D551C}" srcOrd="1" destOrd="0" presId="urn:microsoft.com/office/officeart/2005/8/layout/pyramid2"/>
    <dgm:cxn modelId="{6267C617-E44B-46A5-899A-AD3B5AE0DE71}" type="presParOf" srcId="{7D884E3D-26F9-4231-9926-9423100D551C}" destId="{E30C20A6-6016-4030-8D03-B3B86DE1366A}" srcOrd="0" destOrd="0" presId="urn:microsoft.com/office/officeart/2005/8/layout/pyramid2"/>
    <dgm:cxn modelId="{5FF8ADB8-DC6B-4BAA-A5F7-1F62A1F603F0}" type="presParOf" srcId="{7D884E3D-26F9-4231-9926-9423100D551C}" destId="{C99F050E-8CB0-4380-9BF1-BC0A690B857D}" srcOrd="1" destOrd="0" presId="urn:microsoft.com/office/officeart/2005/8/layout/pyramid2"/>
    <dgm:cxn modelId="{DFE4438E-5A47-4017-84E3-EF8E6B1E45EE}" type="presParOf" srcId="{7D884E3D-26F9-4231-9926-9423100D551C}" destId="{711EE4AD-D8D9-4797-A573-35DDDD79FDD4}" srcOrd="2" destOrd="0" presId="urn:microsoft.com/office/officeart/2005/8/layout/pyramid2"/>
    <dgm:cxn modelId="{AC518B1A-AB20-4E93-875A-47C6338F7A52}" type="presParOf" srcId="{7D884E3D-26F9-4231-9926-9423100D551C}" destId="{ED81C672-FA0F-418B-8F18-0939DF693BAD}" srcOrd="3" destOrd="0" presId="urn:microsoft.com/office/officeart/2005/8/layout/pyramid2"/>
    <dgm:cxn modelId="{8C1C73C5-C755-436D-BCE1-610D5ED390E7}" type="presParOf" srcId="{7D884E3D-26F9-4231-9926-9423100D551C}" destId="{DC475580-3259-448B-B7E3-F098C329CC8C}" srcOrd="4" destOrd="0" presId="urn:microsoft.com/office/officeart/2005/8/layout/pyramid2"/>
    <dgm:cxn modelId="{848AF54C-955F-4A63-BFAB-06D93B34CC1E}" type="presParOf" srcId="{7D884E3D-26F9-4231-9926-9423100D551C}" destId="{B29E0343-8DA2-41B8-9316-CD1ABABA99ED}" srcOrd="5" destOrd="0" presId="urn:microsoft.com/office/officeart/2005/8/layout/pyramid2"/>
    <dgm:cxn modelId="{B858ACEC-4AA6-4A7B-BCD1-FF6D8366AD63}" type="presParOf" srcId="{7D884E3D-26F9-4231-9926-9423100D551C}" destId="{4334F0E9-3ADF-4A0B-A9AA-637B19E79C6C}" srcOrd="6" destOrd="0" presId="urn:microsoft.com/office/officeart/2005/8/layout/pyramid2"/>
    <dgm:cxn modelId="{5122F8F0-63A9-4D98-822A-2F98449E7746}" type="presParOf" srcId="{7D884E3D-26F9-4231-9926-9423100D551C}" destId="{822FA84F-88FA-46A4-8A5E-8BA7AFAE0579}" srcOrd="7" destOrd="0" presId="urn:microsoft.com/office/officeart/2005/8/layout/pyramid2"/>
    <dgm:cxn modelId="{66228CC2-1C48-4BEB-AEA6-683634C3260B}" type="presParOf" srcId="{7D884E3D-26F9-4231-9926-9423100D551C}" destId="{EF90390E-BB67-4C9C-B48E-AA26629B6BB5}" srcOrd="8" destOrd="0" presId="urn:microsoft.com/office/officeart/2005/8/layout/pyramid2"/>
    <dgm:cxn modelId="{15219895-C07B-4D3D-A9AD-2775B79DA039}" type="presParOf" srcId="{7D884E3D-26F9-4231-9926-9423100D551C}" destId="{8A18549C-9611-48FE-89B5-2AE584D8398E}" srcOrd="9" destOrd="0" presId="urn:microsoft.com/office/officeart/2005/8/layout/pyramid2"/>
    <dgm:cxn modelId="{388C56A5-6B32-43F0-AA6E-F5911C5B7895}" type="presParOf" srcId="{7D884E3D-26F9-4231-9926-9423100D551C}" destId="{ECD70463-49E2-455D-ADEF-C57A6E3EBD6B}" srcOrd="10" destOrd="0" presId="urn:microsoft.com/office/officeart/2005/8/layout/pyramid2"/>
    <dgm:cxn modelId="{5A715E9A-FCE6-4E92-A724-96794773B1C4}" type="presParOf" srcId="{7D884E3D-26F9-4231-9926-9423100D551C}" destId="{1DC9F9E3-BEE4-4279-9392-831A153CC90A}" srcOrd="11" destOrd="0" presId="urn:microsoft.com/office/officeart/2005/8/layout/pyramid2"/>
    <dgm:cxn modelId="{9BBD127D-7834-4062-B7F8-F080F59894FF}" type="presParOf" srcId="{7D884E3D-26F9-4231-9926-9423100D551C}" destId="{A5E19B89-F1EB-4762-B1B5-A5FCB138041F}" srcOrd="12" destOrd="0" presId="urn:microsoft.com/office/officeart/2005/8/layout/pyramid2"/>
    <dgm:cxn modelId="{FE243B9A-A091-49B3-8052-995F2884F5DC}" type="presParOf" srcId="{7D884E3D-26F9-4231-9926-9423100D551C}" destId="{043C9837-D819-4512-9259-C71B42261D91}" srcOrd="13" destOrd="0" presId="urn:microsoft.com/office/officeart/2005/8/layout/pyramid2"/>
    <dgm:cxn modelId="{A739A1FE-0502-49E0-8B4F-CFDC62B5D031}" type="presParOf" srcId="{7D884E3D-26F9-4231-9926-9423100D551C}" destId="{7C3B0680-E1E3-4C33-ACB7-B849D019EF73}" srcOrd="14" destOrd="0" presId="urn:microsoft.com/office/officeart/2005/8/layout/pyramid2"/>
    <dgm:cxn modelId="{8FBAAF2E-D5DB-4B46-9A91-330F6A73FF1E}" type="presParOf" srcId="{7D884E3D-26F9-4231-9926-9423100D551C}" destId="{3B94586A-C3A8-4183-BFD3-97198F8125DF}" srcOrd="1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2C9D07-EEBA-4795-B4A3-E29FCDC1C33B}"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l-GR"/>
        </a:p>
      </dgm:t>
    </dgm:pt>
    <dgm:pt modelId="{4A1D138F-A574-4EEA-AC4E-365EA87D7719}">
      <dgm:prSet custT="1"/>
      <dgm:spPr>
        <a:solidFill>
          <a:srgbClr val="FF0000"/>
        </a:solidFill>
      </dgm:spPr>
      <dgm:t>
        <a:bodyPr/>
        <a:lstStyle/>
        <a:p>
          <a:pPr rtl="0"/>
          <a:r>
            <a:rPr lang="el-GR" sz="2800" b="1" dirty="0" smtClean="0"/>
            <a:t>Έρευνα</a:t>
          </a:r>
          <a:endParaRPr lang="el-GR" sz="2800" b="1" dirty="0"/>
        </a:p>
      </dgm:t>
    </dgm:pt>
    <dgm:pt modelId="{AFC5F818-6EF3-4A6E-B666-631E50A055B7}" type="parTrans" cxnId="{66F297B9-8327-48C3-B0AD-810B42AAEFB5}">
      <dgm:prSet/>
      <dgm:spPr/>
      <dgm:t>
        <a:bodyPr/>
        <a:lstStyle/>
        <a:p>
          <a:endParaRPr lang="el-GR"/>
        </a:p>
      </dgm:t>
    </dgm:pt>
    <dgm:pt modelId="{A9052537-EB3A-4B4F-B95C-ED444172049B}" type="sibTrans" cxnId="{66F297B9-8327-48C3-B0AD-810B42AAEFB5}">
      <dgm:prSet/>
      <dgm:spPr/>
      <dgm:t>
        <a:bodyPr/>
        <a:lstStyle/>
        <a:p>
          <a:endParaRPr lang="el-GR"/>
        </a:p>
      </dgm:t>
    </dgm:pt>
    <dgm:pt modelId="{4105A40D-8BE9-4721-B84E-AD8C6D044D05}">
      <dgm:prSet/>
      <dgm:spPr>
        <a:solidFill>
          <a:srgbClr val="00B050"/>
        </a:solidFill>
      </dgm:spPr>
      <dgm:t>
        <a:bodyPr/>
        <a:lstStyle/>
        <a:p>
          <a:pPr rtl="0"/>
          <a:r>
            <a:rPr lang="el-GR" b="1" dirty="0" smtClean="0"/>
            <a:t>Του Παν/ου του Μπρίστολ</a:t>
          </a:r>
          <a:endParaRPr lang="el-GR" b="1" dirty="0"/>
        </a:p>
      </dgm:t>
    </dgm:pt>
    <dgm:pt modelId="{5E1071C2-4445-41C0-ABAF-96E0701F5F9B}" type="parTrans" cxnId="{A2849CAF-9A0A-423E-8D4F-0132F8079CEF}">
      <dgm:prSet/>
      <dgm:spPr/>
      <dgm:t>
        <a:bodyPr/>
        <a:lstStyle/>
        <a:p>
          <a:endParaRPr lang="el-GR"/>
        </a:p>
      </dgm:t>
    </dgm:pt>
    <dgm:pt modelId="{2397EC25-F00F-4213-A854-E46E74EC5101}" type="sibTrans" cxnId="{A2849CAF-9A0A-423E-8D4F-0132F8079CEF}">
      <dgm:prSet/>
      <dgm:spPr/>
      <dgm:t>
        <a:bodyPr/>
        <a:lstStyle/>
        <a:p>
          <a:endParaRPr lang="el-GR"/>
        </a:p>
      </dgm:t>
    </dgm:pt>
    <dgm:pt modelId="{347854DB-CA2F-4D8C-A415-8193E9A17186}">
      <dgm:prSet custT="1"/>
      <dgm:spPr>
        <a:solidFill>
          <a:srgbClr val="FF0000">
            <a:alpha val="75000"/>
          </a:srgbClr>
        </a:solidFill>
      </dgm:spPr>
      <dgm:t>
        <a:bodyPr/>
        <a:lstStyle/>
        <a:p>
          <a:pPr rtl="0"/>
          <a:r>
            <a:rPr lang="el-GR" sz="1800" b="1" dirty="0" smtClean="0"/>
            <a:t>το κάπνισμα στην οθόνη</a:t>
          </a:r>
          <a:r>
            <a:rPr lang="el-GR" sz="1200" b="1" dirty="0" smtClean="0"/>
            <a:t>,</a:t>
          </a:r>
          <a:endParaRPr lang="el-GR" sz="1200" dirty="0"/>
        </a:p>
      </dgm:t>
    </dgm:pt>
    <dgm:pt modelId="{2AD83DAE-FC73-4F23-AE8A-537535A18413}" type="parTrans" cxnId="{EA698810-69C4-4F9D-A26F-0EF25603C2C4}">
      <dgm:prSet/>
      <dgm:spPr/>
      <dgm:t>
        <a:bodyPr/>
        <a:lstStyle/>
        <a:p>
          <a:endParaRPr lang="el-GR"/>
        </a:p>
      </dgm:t>
    </dgm:pt>
    <dgm:pt modelId="{F4936356-1F4A-4396-AB6F-44B97B9E4993}" type="sibTrans" cxnId="{EA698810-69C4-4F9D-A26F-0EF25603C2C4}">
      <dgm:prSet/>
      <dgm:spPr/>
      <dgm:t>
        <a:bodyPr/>
        <a:lstStyle/>
        <a:p>
          <a:endParaRPr lang="el-GR"/>
        </a:p>
      </dgm:t>
    </dgm:pt>
    <dgm:pt modelId="{DE7762E7-670D-4508-8EEA-F50F6080D58D}">
      <dgm:prSet custT="1"/>
      <dgm:spPr/>
      <dgm:t>
        <a:bodyPr/>
        <a:lstStyle/>
        <a:p>
          <a:pPr rtl="0"/>
          <a:r>
            <a:rPr lang="el-GR" sz="1600" b="1" dirty="0" smtClean="0"/>
            <a:t>ιδίως από προσφιλείς ηθοποιούς</a:t>
          </a:r>
          <a:r>
            <a:rPr lang="el-GR" sz="1200" b="1" dirty="0" smtClean="0"/>
            <a:t>,</a:t>
          </a:r>
          <a:endParaRPr lang="el-GR" sz="1200" dirty="0"/>
        </a:p>
      </dgm:t>
    </dgm:pt>
    <dgm:pt modelId="{11C96D45-1DE3-44FB-9E92-187051D1F552}" type="parTrans" cxnId="{72B2F2EE-1F99-4A5E-A858-1D0286F41952}">
      <dgm:prSet/>
      <dgm:spPr/>
      <dgm:t>
        <a:bodyPr/>
        <a:lstStyle/>
        <a:p>
          <a:endParaRPr lang="el-GR"/>
        </a:p>
      </dgm:t>
    </dgm:pt>
    <dgm:pt modelId="{1E0BC730-A0B8-4C3F-9BA6-ECACE9FE1EE0}" type="sibTrans" cxnId="{72B2F2EE-1F99-4A5E-A858-1D0286F41952}">
      <dgm:prSet/>
      <dgm:spPr/>
      <dgm:t>
        <a:bodyPr/>
        <a:lstStyle/>
        <a:p>
          <a:endParaRPr lang="el-GR"/>
        </a:p>
      </dgm:t>
    </dgm:pt>
    <dgm:pt modelId="{84511467-E069-4434-8DA9-AD528C798D70}">
      <dgm:prSet custT="1"/>
      <dgm:spPr>
        <a:solidFill>
          <a:srgbClr val="0070C0">
            <a:alpha val="65000"/>
          </a:srgbClr>
        </a:solidFill>
      </dgm:spPr>
      <dgm:t>
        <a:bodyPr/>
        <a:lstStyle/>
        <a:p>
          <a:pPr rtl="0"/>
          <a:r>
            <a:rPr lang="el-GR" sz="1600" b="1" dirty="0" smtClean="0"/>
            <a:t>1. επηρεάζει  (73%) θετικά</a:t>
          </a:r>
          <a:endParaRPr lang="el-GR" sz="1200" b="1" dirty="0"/>
        </a:p>
      </dgm:t>
    </dgm:pt>
    <dgm:pt modelId="{FE3AE882-94D7-4013-909A-EBDC8C50D095}" type="parTrans" cxnId="{11666183-9041-4506-A9DF-3C37EA120E46}">
      <dgm:prSet/>
      <dgm:spPr/>
      <dgm:t>
        <a:bodyPr/>
        <a:lstStyle/>
        <a:p>
          <a:endParaRPr lang="el-GR"/>
        </a:p>
      </dgm:t>
    </dgm:pt>
    <dgm:pt modelId="{09B31294-FECB-4835-924D-DF78BE12CA33}" type="sibTrans" cxnId="{11666183-9041-4506-A9DF-3C37EA120E46}">
      <dgm:prSet/>
      <dgm:spPr/>
      <dgm:t>
        <a:bodyPr/>
        <a:lstStyle/>
        <a:p>
          <a:endParaRPr lang="el-GR"/>
        </a:p>
      </dgm:t>
    </dgm:pt>
    <dgm:pt modelId="{62D3325A-1FD2-45AB-8C57-FC595B53E0E7}">
      <dgm:prSet custT="1"/>
      <dgm:spPr>
        <a:solidFill>
          <a:srgbClr val="00B050"/>
        </a:solidFill>
      </dgm:spPr>
      <dgm:t>
        <a:bodyPr/>
        <a:lstStyle/>
        <a:p>
          <a:pPr rtl="0"/>
          <a:r>
            <a:rPr lang="el-GR" sz="1600" b="1" dirty="0" smtClean="0"/>
            <a:t>τη συμπεριφορά των νέων απέναντι στο τσιγάρο.</a:t>
          </a:r>
          <a:endParaRPr lang="el-GR" sz="1600" dirty="0"/>
        </a:p>
      </dgm:t>
    </dgm:pt>
    <dgm:pt modelId="{9AC70171-F832-4D06-A8A0-01CA20847388}" type="parTrans" cxnId="{134C49BD-4AD6-4757-9559-E845DF22152F}">
      <dgm:prSet/>
      <dgm:spPr/>
      <dgm:t>
        <a:bodyPr/>
        <a:lstStyle/>
        <a:p>
          <a:endParaRPr lang="el-GR"/>
        </a:p>
      </dgm:t>
    </dgm:pt>
    <dgm:pt modelId="{53DBE46D-E36B-45DF-AECC-BB010191F5A9}" type="sibTrans" cxnId="{134C49BD-4AD6-4757-9559-E845DF22152F}">
      <dgm:prSet/>
      <dgm:spPr/>
      <dgm:t>
        <a:bodyPr/>
        <a:lstStyle/>
        <a:p>
          <a:endParaRPr lang="el-GR"/>
        </a:p>
      </dgm:t>
    </dgm:pt>
    <dgm:pt modelId="{96ABE3FC-EA14-4511-A4A4-3E974A91352F}">
      <dgm:prSet/>
      <dgm:spPr>
        <a:solidFill>
          <a:srgbClr val="FF0000"/>
        </a:solidFill>
      </dgm:spPr>
      <dgm:t>
        <a:bodyPr/>
        <a:lstStyle/>
        <a:p>
          <a:pPr rtl="0"/>
          <a:r>
            <a:rPr lang="el-GR" b="1" dirty="0" smtClean="0"/>
            <a:t>2. τους επηρεάζει (32%) περισσότερο θετικά από τους γονείς τους που καπνίζουν. </a:t>
          </a:r>
          <a:endParaRPr lang="el-GR" b="1" dirty="0"/>
        </a:p>
      </dgm:t>
    </dgm:pt>
    <dgm:pt modelId="{4EEB11E8-4EBE-428D-82D9-8D220AD6E8D0}" type="parTrans" cxnId="{01F35B1C-E411-461D-89B4-2A230DF52CF0}">
      <dgm:prSet/>
      <dgm:spPr/>
      <dgm:t>
        <a:bodyPr/>
        <a:lstStyle/>
        <a:p>
          <a:endParaRPr lang="el-GR"/>
        </a:p>
      </dgm:t>
    </dgm:pt>
    <dgm:pt modelId="{0A99B0D9-A38C-42F3-BDA4-C88661B01D52}" type="sibTrans" cxnId="{01F35B1C-E411-461D-89B4-2A230DF52CF0}">
      <dgm:prSet/>
      <dgm:spPr/>
      <dgm:t>
        <a:bodyPr/>
        <a:lstStyle/>
        <a:p>
          <a:endParaRPr lang="el-GR"/>
        </a:p>
      </dgm:t>
    </dgm:pt>
    <dgm:pt modelId="{3EF8E55C-45F0-491E-B5C8-A3240A85BA13}">
      <dgm:prSet custT="1"/>
      <dgm:spPr>
        <a:solidFill>
          <a:schemeClr val="accent1">
            <a:lumMod val="75000"/>
          </a:schemeClr>
        </a:solidFill>
      </dgm:spPr>
      <dgm:t>
        <a:bodyPr/>
        <a:lstStyle/>
        <a:p>
          <a:r>
            <a:rPr lang="el-GR" sz="1600" b="1" dirty="0" smtClean="0"/>
            <a:t/>
          </a:r>
          <a:br>
            <a:rPr lang="el-GR" sz="1600" b="1" dirty="0" smtClean="0"/>
          </a:br>
          <a:r>
            <a:rPr lang="el-GR" sz="1600" b="1" dirty="0" smtClean="0"/>
            <a:t>έδειξε πως</a:t>
          </a:r>
          <a:endParaRPr lang="el-GR" sz="1600" dirty="0"/>
        </a:p>
      </dgm:t>
    </dgm:pt>
    <dgm:pt modelId="{901FF26C-1F50-4DCC-9F36-3F6B2CC3EF4B}" type="parTrans" cxnId="{5A123925-5123-42F3-920C-C66A79A41F36}">
      <dgm:prSet/>
      <dgm:spPr/>
      <dgm:t>
        <a:bodyPr/>
        <a:lstStyle/>
        <a:p>
          <a:endParaRPr lang="el-GR"/>
        </a:p>
      </dgm:t>
    </dgm:pt>
    <dgm:pt modelId="{44A1C21D-9310-4306-93DA-D291CD5833A8}" type="sibTrans" cxnId="{5A123925-5123-42F3-920C-C66A79A41F36}">
      <dgm:prSet/>
      <dgm:spPr/>
      <dgm:t>
        <a:bodyPr/>
        <a:lstStyle/>
        <a:p>
          <a:endParaRPr lang="el-GR"/>
        </a:p>
      </dgm:t>
    </dgm:pt>
    <dgm:pt modelId="{DF68B8C2-1E98-43F1-BAD1-0A0E2B6D3DAE}" type="pres">
      <dgm:prSet presAssocID="{302C9D07-EEBA-4795-B4A3-E29FCDC1C33B}" presName="Name0" presStyleCnt="0">
        <dgm:presLayoutVars>
          <dgm:dir/>
          <dgm:animLvl val="lvl"/>
          <dgm:resizeHandles val="exact"/>
        </dgm:presLayoutVars>
      </dgm:prSet>
      <dgm:spPr/>
      <dgm:t>
        <a:bodyPr/>
        <a:lstStyle/>
        <a:p>
          <a:endParaRPr lang="el-GR"/>
        </a:p>
      </dgm:t>
    </dgm:pt>
    <dgm:pt modelId="{3BE00F20-03B9-493A-9B88-DAB76DF9ABD7}" type="pres">
      <dgm:prSet presAssocID="{4A1D138F-A574-4EEA-AC4E-365EA87D7719}" presName="linNode" presStyleCnt="0"/>
      <dgm:spPr/>
    </dgm:pt>
    <dgm:pt modelId="{C2F618B2-8C9E-485E-8F55-A12B254FB8B7}" type="pres">
      <dgm:prSet presAssocID="{4A1D138F-A574-4EEA-AC4E-365EA87D7719}" presName="parentText" presStyleLbl="node1" presStyleIdx="0" presStyleCnt="8">
        <dgm:presLayoutVars>
          <dgm:chMax val="1"/>
          <dgm:bulletEnabled val="1"/>
        </dgm:presLayoutVars>
      </dgm:prSet>
      <dgm:spPr/>
      <dgm:t>
        <a:bodyPr/>
        <a:lstStyle/>
        <a:p>
          <a:endParaRPr lang="el-GR"/>
        </a:p>
      </dgm:t>
    </dgm:pt>
    <dgm:pt modelId="{356B77F0-6EA6-4CD7-A490-937775AE8AD3}" type="pres">
      <dgm:prSet presAssocID="{A9052537-EB3A-4B4F-B95C-ED444172049B}" presName="sp" presStyleCnt="0"/>
      <dgm:spPr/>
    </dgm:pt>
    <dgm:pt modelId="{F89F4564-F6C0-4B66-9000-0EE9543A5D50}" type="pres">
      <dgm:prSet presAssocID="{4105A40D-8BE9-4721-B84E-AD8C6D044D05}" presName="linNode" presStyleCnt="0"/>
      <dgm:spPr/>
    </dgm:pt>
    <dgm:pt modelId="{67A1D60B-818C-4645-A220-75305C304554}" type="pres">
      <dgm:prSet presAssocID="{4105A40D-8BE9-4721-B84E-AD8C6D044D05}" presName="parentText" presStyleLbl="node1" presStyleIdx="1" presStyleCnt="8">
        <dgm:presLayoutVars>
          <dgm:chMax val="1"/>
          <dgm:bulletEnabled val="1"/>
        </dgm:presLayoutVars>
      </dgm:prSet>
      <dgm:spPr/>
      <dgm:t>
        <a:bodyPr/>
        <a:lstStyle/>
        <a:p>
          <a:endParaRPr lang="el-GR"/>
        </a:p>
      </dgm:t>
    </dgm:pt>
    <dgm:pt modelId="{DABE1020-5C43-4963-8CD5-C7A95F11EFBD}" type="pres">
      <dgm:prSet presAssocID="{2397EC25-F00F-4213-A854-E46E74EC5101}" presName="sp" presStyleCnt="0"/>
      <dgm:spPr/>
    </dgm:pt>
    <dgm:pt modelId="{D931B7EF-F2BC-4EA1-AD86-DC580ABDBA48}" type="pres">
      <dgm:prSet presAssocID="{3EF8E55C-45F0-491E-B5C8-A3240A85BA13}" presName="linNode" presStyleCnt="0"/>
      <dgm:spPr/>
    </dgm:pt>
    <dgm:pt modelId="{22353702-002B-4F64-98AE-C44F44BCE2B3}" type="pres">
      <dgm:prSet presAssocID="{3EF8E55C-45F0-491E-B5C8-A3240A85BA13}" presName="parentText" presStyleLbl="node1" presStyleIdx="2" presStyleCnt="8">
        <dgm:presLayoutVars>
          <dgm:chMax val="1"/>
          <dgm:bulletEnabled val="1"/>
        </dgm:presLayoutVars>
      </dgm:prSet>
      <dgm:spPr/>
      <dgm:t>
        <a:bodyPr/>
        <a:lstStyle/>
        <a:p>
          <a:endParaRPr lang="el-GR"/>
        </a:p>
      </dgm:t>
    </dgm:pt>
    <dgm:pt modelId="{359FBFF5-4CDD-4B52-B568-6A0D1EEF7099}" type="pres">
      <dgm:prSet presAssocID="{44A1C21D-9310-4306-93DA-D291CD5833A8}" presName="sp" presStyleCnt="0"/>
      <dgm:spPr/>
    </dgm:pt>
    <dgm:pt modelId="{C44AA03E-41AB-43A2-86FB-977522ABA471}" type="pres">
      <dgm:prSet presAssocID="{347854DB-CA2F-4D8C-A415-8193E9A17186}" presName="linNode" presStyleCnt="0"/>
      <dgm:spPr/>
    </dgm:pt>
    <dgm:pt modelId="{5A81B6E7-A422-4744-853B-4EFEE052F0C0}" type="pres">
      <dgm:prSet presAssocID="{347854DB-CA2F-4D8C-A415-8193E9A17186}" presName="parentText" presStyleLbl="node1" presStyleIdx="3" presStyleCnt="8">
        <dgm:presLayoutVars>
          <dgm:chMax val="1"/>
          <dgm:bulletEnabled val="1"/>
        </dgm:presLayoutVars>
      </dgm:prSet>
      <dgm:spPr/>
      <dgm:t>
        <a:bodyPr/>
        <a:lstStyle/>
        <a:p>
          <a:endParaRPr lang="el-GR"/>
        </a:p>
      </dgm:t>
    </dgm:pt>
    <dgm:pt modelId="{3BF4290F-A630-4989-8473-7A8EF4B282CA}" type="pres">
      <dgm:prSet presAssocID="{F4936356-1F4A-4396-AB6F-44B97B9E4993}" presName="sp" presStyleCnt="0"/>
      <dgm:spPr/>
    </dgm:pt>
    <dgm:pt modelId="{F4742DCD-C034-4905-8EB4-EA0859F09F54}" type="pres">
      <dgm:prSet presAssocID="{DE7762E7-670D-4508-8EEA-F50F6080D58D}" presName="linNode" presStyleCnt="0"/>
      <dgm:spPr/>
    </dgm:pt>
    <dgm:pt modelId="{A4509B69-4EBD-4CE2-9870-C6E70D01BF35}" type="pres">
      <dgm:prSet presAssocID="{DE7762E7-670D-4508-8EEA-F50F6080D58D}" presName="parentText" presStyleLbl="node1" presStyleIdx="4" presStyleCnt="8">
        <dgm:presLayoutVars>
          <dgm:chMax val="1"/>
          <dgm:bulletEnabled val="1"/>
        </dgm:presLayoutVars>
      </dgm:prSet>
      <dgm:spPr/>
      <dgm:t>
        <a:bodyPr/>
        <a:lstStyle/>
        <a:p>
          <a:endParaRPr lang="el-GR"/>
        </a:p>
      </dgm:t>
    </dgm:pt>
    <dgm:pt modelId="{4F52316B-7F7D-473A-A033-4E4FEBC3296A}" type="pres">
      <dgm:prSet presAssocID="{1E0BC730-A0B8-4C3F-9BA6-ECACE9FE1EE0}" presName="sp" presStyleCnt="0"/>
      <dgm:spPr/>
    </dgm:pt>
    <dgm:pt modelId="{3F6956C0-51BB-43CE-A34F-3259A096E0AD}" type="pres">
      <dgm:prSet presAssocID="{84511467-E069-4434-8DA9-AD528C798D70}" presName="linNode" presStyleCnt="0"/>
      <dgm:spPr/>
    </dgm:pt>
    <dgm:pt modelId="{01E72411-4424-45D6-877A-1A6EBDF3B220}" type="pres">
      <dgm:prSet presAssocID="{84511467-E069-4434-8DA9-AD528C798D70}" presName="parentText" presStyleLbl="node1" presStyleIdx="5" presStyleCnt="8">
        <dgm:presLayoutVars>
          <dgm:chMax val="1"/>
          <dgm:bulletEnabled val="1"/>
        </dgm:presLayoutVars>
      </dgm:prSet>
      <dgm:spPr/>
      <dgm:t>
        <a:bodyPr/>
        <a:lstStyle/>
        <a:p>
          <a:endParaRPr lang="el-GR"/>
        </a:p>
      </dgm:t>
    </dgm:pt>
    <dgm:pt modelId="{10BB466C-DF4F-4505-9659-209D961DE5C7}" type="pres">
      <dgm:prSet presAssocID="{09B31294-FECB-4835-924D-DF78BE12CA33}" presName="sp" presStyleCnt="0"/>
      <dgm:spPr/>
    </dgm:pt>
    <dgm:pt modelId="{21FA7AD3-3047-471C-8D13-45867BD08069}" type="pres">
      <dgm:prSet presAssocID="{62D3325A-1FD2-45AB-8C57-FC595B53E0E7}" presName="linNode" presStyleCnt="0"/>
      <dgm:spPr/>
    </dgm:pt>
    <dgm:pt modelId="{EF63F261-D490-48A3-95CE-435B805004A9}" type="pres">
      <dgm:prSet presAssocID="{62D3325A-1FD2-45AB-8C57-FC595B53E0E7}" presName="parentText" presStyleLbl="node1" presStyleIdx="6" presStyleCnt="8">
        <dgm:presLayoutVars>
          <dgm:chMax val="1"/>
          <dgm:bulletEnabled val="1"/>
        </dgm:presLayoutVars>
      </dgm:prSet>
      <dgm:spPr/>
      <dgm:t>
        <a:bodyPr/>
        <a:lstStyle/>
        <a:p>
          <a:endParaRPr lang="el-GR"/>
        </a:p>
      </dgm:t>
    </dgm:pt>
    <dgm:pt modelId="{8C2BECCB-E955-4385-8C59-811726069087}" type="pres">
      <dgm:prSet presAssocID="{53DBE46D-E36B-45DF-AECC-BB010191F5A9}" presName="sp" presStyleCnt="0"/>
      <dgm:spPr/>
    </dgm:pt>
    <dgm:pt modelId="{1F37F22A-17FF-4B1F-AC87-04C794E23946}" type="pres">
      <dgm:prSet presAssocID="{96ABE3FC-EA14-4511-A4A4-3E974A91352F}" presName="linNode" presStyleCnt="0"/>
      <dgm:spPr/>
    </dgm:pt>
    <dgm:pt modelId="{B119A201-B14C-4BA0-A3CB-50614F13A028}" type="pres">
      <dgm:prSet presAssocID="{96ABE3FC-EA14-4511-A4A4-3E974A91352F}" presName="parentText" presStyleLbl="node1" presStyleIdx="7" presStyleCnt="8">
        <dgm:presLayoutVars>
          <dgm:chMax val="1"/>
          <dgm:bulletEnabled val="1"/>
        </dgm:presLayoutVars>
      </dgm:prSet>
      <dgm:spPr/>
      <dgm:t>
        <a:bodyPr/>
        <a:lstStyle/>
        <a:p>
          <a:endParaRPr lang="el-GR"/>
        </a:p>
      </dgm:t>
    </dgm:pt>
  </dgm:ptLst>
  <dgm:cxnLst>
    <dgm:cxn modelId="{69FE71D0-8B54-4918-9E08-4B9C2FEEEAB3}" type="presOf" srcId="{302C9D07-EEBA-4795-B4A3-E29FCDC1C33B}" destId="{DF68B8C2-1E98-43F1-BAD1-0A0E2B6D3DAE}" srcOrd="0" destOrd="0" presId="urn:microsoft.com/office/officeart/2005/8/layout/vList5"/>
    <dgm:cxn modelId="{1197C9D4-163B-4C08-8B29-203D6EC0E8CD}" type="presOf" srcId="{347854DB-CA2F-4D8C-A415-8193E9A17186}" destId="{5A81B6E7-A422-4744-853B-4EFEE052F0C0}" srcOrd="0" destOrd="0" presId="urn:microsoft.com/office/officeart/2005/8/layout/vList5"/>
    <dgm:cxn modelId="{134C49BD-4AD6-4757-9559-E845DF22152F}" srcId="{302C9D07-EEBA-4795-B4A3-E29FCDC1C33B}" destId="{62D3325A-1FD2-45AB-8C57-FC595B53E0E7}" srcOrd="6" destOrd="0" parTransId="{9AC70171-F832-4D06-A8A0-01CA20847388}" sibTransId="{53DBE46D-E36B-45DF-AECC-BB010191F5A9}"/>
    <dgm:cxn modelId="{11666183-9041-4506-A9DF-3C37EA120E46}" srcId="{302C9D07-EEBA-4795-B4A3-E29FCDC1C33B}" destId="{84511467-E069-4434-8DA9-AD528C798D70}" srcOrd="5" destOrd="0" parTransId="{FE3AE882-94D7-4013-909A-EBDC8C50D095}" sibTransId="{09B31294-FECB-4835-924D-DF78BE12CA33}"/>
    <dgm:cxn modelId="{ED057502-849D-4BC3-8C83-1144FBDE20CF}" type="presOf" srcId="{84511467-E069-4434-8DA9-AD528C798D70}" destId="{01E72411-4424-45D6-877A-1A6EBDF3B220}" srcOrd="0" destOrd="0" presId="urn:microsoft.com/office/officeart/2005/8/layout/vList5"/>
    <dgm:cxn modelId="{66F297B9-8327-48C3-B0AD-810B42AAEFB5}" srcId="{302C9D07-EEBA-4795-B4A3-E29FCDC1C33B}" destId="{4A1D138F-A574-4EEA-AC4E-365EA87D7719}" srcOrd="0" destOrd="0" parTransId="{AFC5F818-6EF3-4A6E-B666-631E50A055B7}" sibTransId="{A9052537-EB3A-4B4F-B95C-ED444172049B}"/>
    <dgm:cxn modelId="{6F518C38-0F8E-4CE0-8698-A9F87ED51376}" type="presOf" srcId="{3EF8E55C-45F0-491E-B5C8-A3240A85BA13}" destId="{22353702-002B-4F64-98AE-C44F44BCE2B3}" srcOrd="0" destOrd="0" presId="urn:microsoft.com/office/officeart/2005/8/layout/vList5"/>
    <dgm:cxn modelId="{B7EB1309-C2F3-4B45-B604-BE4A64DCB1D8}" type="presOf" srcId="{DE7762E7-670D-4508-8EEA-F50F6080D58D}" destId="{A4509B69-4EBD-4CE2-9870-C6E70D01BF35}" srcOrd="0" destOrd="0" presId="urn:microsoft.com/office/officeart/2005/8/layout/vList5"/>
    <dgm:cxn modelId="{72B2F2EE-1F99-4A5E-A858-1D0286F41952}" srcId="{302C9D07-EEBA-4795-B4A3-E29FCDC1C33B}" destId="{DE7762E7-670D-4508-8EEA-F50F6080D58D}" srcOrd="4" destOrd="0" parTransId="{11C96D45-1DE3-44FB-9E92-187051D1F552}" sibTransId="{1E0BC730-A0B8-4C3F-9BA6-ECACE9FE1EE0}"/>
    <dgm:cxn modelId="{A2849CAF-9A0A-423E-8D4F-0132F8079CEF}" srcId="{302C9D07-EEBA-4795-B4A3-E29FCDC1C33B}" destId="{4105A40D-8BE9-4721-B84E-AD8C6D044D05}" srcOrd="1" destOrd="0" parTransId="{5E1071C2-4445-41C0-ABAF-96E0701F5F9B}" sibTransId="{2397EC25-F00F-4213-A854-E46E74EC5101}"/>
    <dgm:cxn modelId="{272C27E5-A7DB-4207-AE76-F0EEC603ADB5}" type="presOf" srcId="{96ABE3FC-EA14-4511-A4A4-3E974A91352F}" destId="{B119A201-B14C-4BA0-A3CB-50614F13A028}" srcOrd="0" destOrd="0" presId="urn:microsoft.com/office/officeart/2005/8/layout/vList5"/>
    <dgm:cxn modelId="{EA39B6C9-1509-429E-87F0-667D375AD4BF}" type="presOf" srcId="{4A1D138F-A574-4EEA-AC4E-365EA87D7719}" destId="{C2F618B2-8C9E-485E-8F55-A12B254FB8B7}" srcOrd="0" destOrd="0" presId="urn:microsoft.com/office/officeart/2005/8/layout/vList5"/>
    <dgm:cxn modelId="{BC2ADE9B-C6FA-496D-B398-13CE21999F23}" type="presOf" srcId="{4105A40D-8BE9-4721-B84E-AD8C6D044D05}" destId="{67A1D60B-818C-4645-A220-75305C304554}" srcOrd="0" destOrd="0" presId="urn:microsoft.com/office/officeart/2005/8/layout/vList5"/>
    <dgm:cxn modelId="{70F8894A-C778-4E63-B587-6039FCE85428}" type="presOf" srcId="{62D3325A-1FD2-45AB-8C57-FC595B53E0E7}" destId="{EF63F261-D490-48A3-95CE-435B805004A9}" srcOrd="0" destOrd="0" presId="urn:microsoft.com/office/officeart/2005/8/layout/vList5"/>
    <dgm:cxn modelId="{5A123925-5123-42F3-920C-C66A79A41F36}" srcId="{302C9D07-EEBA-4795-B4A3-E29FCDC1C33B}" destId="{3EF8E55C-45F0-491E-B5C8-A3240A85BA13}" srcOrd="2" destOrd="0" parTransId="{901FF26C-1F50-4DCC-9F36-3F6B2CC3EF4B}" sibTransId="{44A1C21D-9310-4306-93DA-D291CD5833A8}"/>
    <dgm:cxn modelId="{01F35B1C-E411-461D-89B4-2A230DF52CF0}" srcId="{302C9D07-EEBA-4795-B4A3-E29FCDC1C33B}" destId="{96ABE3FC-EA14-4511-A4A4-3E974A91352F}" srcOrd="7" destOrd="0" parTransId="{4EEB11E8-4EBE-428D-82D9-8D220AD6E8D0}" sibTransId="{0A99B0D9-A38C-42F3-BDA4-C88661B01D52}"/>
    <dgm:cxn modelId="{EA698810-69C4-4F9D-A26F-0EF25603C2C4}" srcId="{302C9D07-EEBA-4795-B4A3-E29FCDC1C33B}" destId="{347854DB-CA2F-4D8C-A415-8193E9A17186}" srcOrd="3" destOrd="0" parTransId="{2AD83DAE-FC73-4F23-AE8A-537535A18413}" sibTransId="{F4936356-1F4A-4396-AB6F-44B97B9E4993}"/>
    <dgm:cxn modelId="{016AD895-AFB4-4373-97B2-76F633780140}" type="presParOf" srcId="{DF68B8C2-1E98-43F1-BAD1-0A0E2B6D3DAE}" destId="{3BE00F20-03B9-493A-9B88-DAB76DF9ABD7}" srcOrd="0" destOrd="0" presId="urn:microsoft.com/office/officeart/2005/8/layout/vList5"/>
    <dgm:cxn modelId="{32EFD778-CDAB-4393-BCBE-B56528D8E56E}" type="presParOf" srcId="{3BE00F20-03B9-493A-9B88-DAB76DF9ABD7}" destId="{C2F618B2-8C9E-485E-8F55-A12B254FB8B7}" srcOrd="0" destOrd="0" presId="urn:microsoft.com/office/officeart/2005/8/layout/vList5"/>
    <dgm:cxn modelId="{1FD0C4A2-0A04-4227-AE85-3B9F1A2B6892}" type="presParOf" srcId="{DF68B8C2-1E98-43F1-BAD1-0A0E2B6D3DAE}" destId="{356B77F0-6EA6-4CD7-A490-937775AE8AD3}" srcOrd="1" destOrd="0" presId="urn:microsoft.com/office/officeart/2005/8/layout/vList5"/>
    <dgm:cxn modelId="{69E61768-3D6D-4CCA-B77E-2B52590A1171}" type="presParOf" srcId="{DF68B8C2-1E98-43F1-BAD1-0A0E2B6D3DAE}" destId="{F89F4564-F6C0-4B66-9000-0EE9543A5D50}" srcOrd="2" destOrd="0" presId="urn:microsoft.com/office/officeart/2005/8/layout/vList5"/>
    <dgm:cxn modelId="{F79130E0-6C98-4014-9475-D996C820856F}" type="presParOf" srcId="{F89F4564-F6C0-4B66-9000-0EE9543A5D50}" destId="{67A1D60B-818C-4645-A220-75305C304554}" srcOrd="0" destOrd="0" presId="urn:microsoft.com/office/officeart/2005/8/layout/vList5"/>
    <dgm:cxn modelId="{60078960-E867-4758-810B-4917A4B3E37D}" type="presParOf" srcId="{DF68B8C2-1E98-43F1-BAD1-0A0E2B6D3DAE}" destId="{DABE1020-5C43-4963-8CD5-C7A95F11EFBD}" srcOrd="3" destOrd="0" presId="urn:microsoft.com/office/officeart/2005/8/layout/vList5"/>
    <dgm:cxn modelId="{D299F19D-BC01-4EE5-AAE1-958098C719BF}" type="presParOf" srcId="{DF68B8C2-1E98-43F1-BAD1-0A0E2B6D3DAE}" destId="{D931B7EF-F2BC-4EA1-AD86-DC580ABDBA48}" srcOrd="4" destOrd="0" presId="urn:microsoft.com/office/officeart/2005/8/layout/vList5"/>
    <dgm:cxn modelId="{9AC07B32-87BC-42E5-8EE3-109DE82B3791}" type="presParOf" srcId="{D931B7EF-F2BC-4EA1-AD86-DC580ABDBA48}" destId="{22353702-002B-4F64-98AE-C44F44BCE2B3}" srcOrd="0" destOrd="0" presId="urn:microsoft.com/office/officeart/2005/8/layout/vList5"/>
    <dgm:cxn modelId="{FB9000EB-B5C5-4630-A928-66016FE12FF9}" type="presParOf" srcId="{DF68B8C2-1E98-43F1-BAD1-0A0E2B6D3DAE}" destId="{359FBFF5-4CDD-4B52-B568-6A0D1EEF7099}" srcOrd="5" destOrd="0" presId="urn:microsoft.com/office/officeart/2005/8/layout/vList5"/>
    <dgm:cxn modelId="{D02BEAE3-5CA3-4B0F-AE09-55EE31E94C97}" type="presParOf" srcId="{DF68B8C2-1E98-43F1-BAD1-0A0E2B6D3DAE}" destId="{C44AA03E-41AB-43A2-86FB-977522ABA471}" srcOrd="6" destOrd="0" presId="urn:microsoft.com/office/officeart/2005/8/layout/vList5"/>
    <dgm:cxn modelId="{571206D0-B1DD-445C-86D4-955F39747350}" type="presParOf" srcId="{C44AA03E-41AB-43A2-86FB-977522ABA471}" destId="{5A81B6E7-A422-4744-853B-4EFEE052F0C0}" srcOrd="0" destOrd="0" presId="urn:microsoft.com/office/officeart/2005/8/layout/vList5"/>
    <dgm:cxn modelId="{12B88730-BA00-4413-9569-EFD919F66DBA}" type="presParOf" srcId="{DF68B8C2-1E98-43F1-BAD1-0A0E2B6D3DAE}" destId="{3BF4290F-A630-4989-8473-7A8EF4B282CA}" srcOrd="7" destOrd="0" presId="urn:microsoft.com/office/officeart/2005/8/layout/vList5"/>
    <dgm:cxn modelId="{AED5A47D-7FF2-4787-95D0-4086B607F9A4}" type="presParOf" srcId="{DF68B8C2-1E98-43F1-BAD1-0A0E2B6D3DAE}" destId="{F4742DCD-C034-4905-8EB4-EA0859F09F54}" srcOrd="8" destOrd="0" presId="urn:microsoft.com/office/officeart/2005/8/layout/vList5"/>
    <dgm:cxn modelId="{DB797CC2-6267-4B3B-9301-98BE90D9879D}" type="presParOf" srcId="{F4742DCD-C034-4905-8EB4-EA0859F09F54}" destId="{A4509B69-4EBD-4CE2-9870-C6E70D01BF35}" srcOrd="0" destOrd="0" presId="urn:microsoft.com/office/officeart/2005/8/layout/vList5"/>
    <dgm:cxn modelId="{58740CA7-2046-4B6C-91BA-2B5B7D4912D6}" type="presParOf" srcId="{DF68B8C2-1E98-43F1-BAD1-0A0E2B6D3DAE}" destId="{4F52316B-7F7D-473A-A033-4E4FEBC3296A}" srcOrd="9" destOrd="0" presId="urn:microsoft.com/office/officeart/2005/8/layout/vList5"/>
    <dgm:cxn modelId="{327DF3C5-158F-4681-B187-B00B8BDDFD5C}" type="presParOf" srcId="{DF68B8C2-1E98-43F1-BAD1-0A0E2B6D3DAE}" destId="{3F6956C0-51BB-43CE-A34F-3259A096E0AD}" srcOrd="10" destOrd="0" presId="urn:microsoft.com/office/officeart/2005/8/layout/vList5"/>
    <dgm:cxn modelId="{2F631E3E-EB7E-4F5D-91A6-704E3BCA1696}" type="presParOf" srcId="{3F6956C0-51BB-43CE-A34F-3259A096E0AD}" destId="{01E72411-4424-45D6-877A-1A6EBDF3B220}" srcOrd="0" destOrd="0" presId="urn:microsoft.com/office/officeart/2005/8/layout/vList5"/>
    <dgm:cxn modelId="{A2711EDD-AC24-46FD-9B1E-25720F83308D}" type="presParOf" srcId="{DF68B8C2-1E98-43F1-BAD1-0A0E2B6D3DAE}" destId="{10BB466C-DF4F-4505-9659-209D961DE5C7}" srcOrd="11" destOrd="0" presId="urn:microsoft.com/office/officeart/2005/8/layout/vList5"/>
    <dgm:cxn modelId="{6FCAD273-6800-48B2-B26B-F45116D6FDE5}" type="presParOf" srcId="{DF68B8C2-1E98-43F1-BAD1-0A0E2B6D3DAE}" destId="{21FA7AD3-3047-471C-8D13-45867BD08069}" srcOrd="12" destOrd="0" presId="urn:microsoft.com/office/officeart/2005/8/layout/vList5"/>
    <dgm:cxn modelId="{8B0EDB4A-5EA4-4AE5-ADA9-A8E9010E771F}" type="presParOf" srcId="{21FA7AD3-3047-471C-8D13-45867BD08069}" destId="{EF63F261-D490-48A3-95CE-435B805004A9}" srcOrd="0" destOrd="0" presId="urn:microsoft.com/office/officeart/2005/8/layout/vList5"/>
    <dgm:cxn modelId="{A40B65FD-8E7D-4BE5-93D6-F919DE20C57D}" type="presParOf" srcId="{DF68B8C2-1E98-43F1-BAD1-0A0E2B6D3DAE}" destId="{8C2BECCB-E955-4385-8C59-811726069087}" srcOrd="13" destOrd="0" presId="urn:microsoft.com/office/officeart/2005/8/layout/vList5"/>
    <dgm:cxn modelId="{C3F82BB9-276F-4FF5-BCA6-B425C096C384}" type="presParOf" srcId="{DF68B8C2-1E98-43F1-BAD1-0A0E2B6D3DAE}" destId="{1F37F22A-17FF-4B1F-AC87-04C794E23946}" srcOrd="14" destOrd="0" presId="urn:microsoft.com/office/officeart/2005/8/layout/vList5"/>
    <dgm:cxn modelId="{BB025FFD-2A6B-448C-A2E0-F8C25AF39288}" type="presParOf" srcId="{1F37F22A-17FF-4B1F-AC87-04C794E23946}" destId="{B119A201-B14C-4BA0-A3CB-50614F13A02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8933F1-091D-49C1-B207-1A756CCEF303}">
      <dsp:nvSpPr>
        <dsp:cNvPr id="0" name=""/>
        <dsp:cNvSpPr/>
      </dsp:nvSpPr>
      <dsp:spPr>
        <a:xfrm>
          <a:off x="1063" y="222690"/>
          <a:ext cx="2489516" cy="1244758"/>
        </a:xfrm>
        <a:prstGeom prst="roundRect">
          <a:avLst>
            <a:gd name="adj" fmla="val 10000"/>
          </a:avLst>
        </a:prstGeom>
        <a:solidFill>
          <a:srgbClr val="00FF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l-GR" sz="2100" kern="1200" dirty="0" smtClean="0">
              <a:solidFill>
                <a:schemeClr val="bg1"/>
              </a:solidFill>
            </a:rPr>
            <a:t>ΚΑΠΝΙΣΜΑ</a:t>
          </a:r>
        </a:p>
        <a:p>
          <a:pPr lvl="0" algn="ctr" defTabSz="933450">
            <a:lnSpc>
              <a:spcPct val="90000"/>
            </a:lnSpc>
            <a:spcBef>
              <a:spcPct val="0"/>
            </a:spcBef>
            <a:spcAft>
              <a:spcPct val="35000"/>
            </a:spcAft>
          </a:pPr>
          <a:r>
            <a:rPr lang="el-GR" sz="2100" kern="1200" dirty="0" smtClean="0">
              <a:solidFill>
                <a:schemeClr val="bg1"/>
              </a:solidFill>
            </a:rPr>
            <a:t>ΚΑΙ </a:t>
          </a:r>
        </a:p>
        <a:p>
          <a:pPr lvl="0" algn="ctr" defTabSz="933450">
            <a:lnSpc>
              <a:spcPct val="90000"/>
            </a:lnSpc>
            <a:spcBef>
              <a:spcPct val="0"/>
            </a:spcBef>
            <a:spcAft>
              <a:spcPct val="35000"/>
            </a:spcAft>
          </a:pPr>
          <a:r>
            <a:rPr lang="el-GR" sz="2100" kern="1200" dirty="0" smtClean="0">
              <a:solidFill>
                <a:schemeClr val="bg1"/>
              </a:solidFill>
            </a:rPr>
            <a:t>ΚΟΙΝΩΝΙΑ</a:t>
          </a:r>
          <a:endParaRPr lang="en-US" sz="2100" kern="1200" dirty="0">
            <a:solidFill>
              <a:schemeClr val="bg1"/>
            </a:solidFill>
          </a:endParaRPr>
        </a:p>
      </dsp:txBody>
      <dsp:txXfrm>
        <a:off x="1063" y="222690"/>
        <a:ext cx="2489516" cy="1244758"/>
      </dsp:txXfrm>
    </dsp:sp>
    <dsp:sp modelId="{1AB0FA54-983C-4DBE-829E-C9311A202103}">
      <dsp:nvSpPr>
        <dsp:cNvPr id="0" name=""/>
        <dsp:cNvSpPr/>
      </dsp:nvSpPr>
      <dsp:spPr>
        <a:xfrm>
          <a:off x="250015" y="1467448"/>
          <a:ext cx="248951" cy="933568"/>
        </a:xfrm>
        <a:custGeom>
          <a:avLst/>
          <a:gdLst/>
          <a:ahLst/>
          <a:cxnLst/>
          <a:rect l="0" t="0" r="0" b="0"/>
          <a:pathLst>
            <a:path>
              <a:moveTo>
                <a:pt x="0" y="0"/>
              </a:moveTo>
              <a:lnTo>
                <a:pt x="0" y="933568"/>
              </a:lnTo>
              <a:lnTo>
                <a:pt x="248951" y="9335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2FBAC-016F-44B4-8211-B74605BE2AA1}">
      <dsp:nvSpPr>
        <dsp:cNvPr id="0" name=""/>
        <dsp:cNvSpPr/>
      </dsp:nvSpPr>
      <dsp:spPr>
        <a:xfrm>
          <a:off x="498967" y="1778637"/>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smtClean="0"/>
            <a:t>Κοινωνικές αναπαραστάσεις</a:t>
          </a:r>
          <a:endParaRPr lang="en-US" sz="2000" kern="1200" dirty="0"/>
        </a:p>
      </dsp:txBody>
      <dsp:txXfrm>
        <a:off x="498967" y="1778637"/>
        <a:ext cx="1991613" cy="1244758"/>
      </dsp:txXfrm>
    </dsp:sp>
    <dsp:sp modelId="{BB8751A4-C85F-4AA5-86F4-8AFC7C4FE8ED}">
      <dsp:nvSpPr>
        <dsp:cNvPr id="0" name=""/>
        <dsp:cNvSpPr/>
      </dsp:nvSpPr>
      <dsp:spPr>
        <a:xfrm>
          <a:off x="250015" y="1467448"/>
          <a:ext cx="248951" cy="2489516"/>
        </a:xfrm>
        <a:custGeom>
          <a:avLst/>
          <a:gdLst/>
          <a:ahLst/>
          <a:cxnLst/>
          <a:rect l="0" t="0" r="0" b="0"/>
          <a:pathLst>
            <a:path>
              <a:moveTo>
                <a:pt x="0" y="0"/>
              </a:moveTo>
              <a:lnTo>
                <a:pt x="0" y="2489516"/>
              </a:lnTo>
              <a:lnTo>
                <a:pt x="248951" y="24895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CF7C9-024F-4D30-A49D-4C3AA496DEF0}">
      <dsp:nvSpPr>
        <dsp:cNvPr id="0" name=""/>
        <dsp:cNvSpPr/>
      </dsp:nvSpPr>
      <dsp:spPr>
        <a:xfrm>
          <a:off x="498967" y="3334585"/>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smtClean="0"/>
            <a:t>Συμβολισμοί </a:t>
          </a:r>
          <a:r>
            <a:rPr lang="el-GR" sz="2000" kern="1200" dirty="0" smtClean="0"/>
            <a:t>του τσιγάρου</a:t>
          </a:r>
          <a:endParaRPr lang="en-US" sz="2000" kern="1200" dirty="0"/>
        </a:p>
      </dsp:txBody>
      <dsp:txXfrm>
        <a:off x="498967" y="3334585"/>
        <a:ext cx="1991613" cy="1244758"/>
      </dsp:txXfrm>
    </dsp:sp>
    <dsp:sp modelId="{9A89AE97-62F6-4B40-955F-5CE1CAC43B34}">
      <dsp:nvSpPr>
        <dsp:cNvPr id="0" name=""/>
        <dsp:cNvSpPr/>
      </dsp:nvSpPr>
      <dsp:spPr>
        <a:xfrm>
          <a:off x="250015" y="1467448"/>
          <a:ext cx="248951" cy="4045464"/>
        </a:xfrm>
        <a:custGeom>
          <a:avLst/>
          <a:gdLst/>
          <a:ahLst/>
          <a:cxnLst/>
          <a:rect l="0" t="0" r="0" b="0"/>
          <a:pathLst>
            <a:path>
              <a:moveTo>
                <a:pt x="0" y="0"/>
              </a:moveTo>
              <a:lnTo>
                <a:pt x="0" y="4045464"/>
              </a:lnTo>
              <a:lnTo>
                <a:pt x="248951" y="40454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A523C-CA52-4BA0-A6B9-3747452F4FAD}">
      <dsp:nvSpPr>
        <dsp:cNvPr id="0" name=""/>
        <dsp:cNvSpPr/>
      </dsp:nvSpPr>
      <dsp:spPr>
        <a:xfrm>
          <a:off x="498967" y="4890533"/>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Με τι συνδέεται το κάπνισμα στην σύγχρονη εποχή</a:t>
          </a:r>
          <a:r>
            <a:rPr lang="en-US" sz="2000" kern="1200" dirty="0" smtClean="0"/>
            <a:t>;</a:t>
          </a:r>
          <a:endParaRPr lang="en-US" sz="2000" kern="1200" dirty="0"/>
        </a:p>
      </dsp:txBody>
      <dsp:txXfrm>
        <a:off x="498967" y="4890533"/>
        <a:ext cx="1991613" cy="1244758"/>
      </dsp:txXfrm>
    </dsp:sp>
    <dsp:sp modelId="{1F7D1FEF-E148-4D3C-9E36-1BC567B18DC2}">
      <dsp:nvSpPr>
        <dsp:cNvPr id="0" name=""/>
        <dsp:cNvSpPr/>
      </dsp:nvSpPr>
      <dsp:spPr>
        <a:xfrm>
          <a:off x="3112959" y="222690"/>
          <a:ext cx="2489516" cy="1244758"/>
        </a:xfrm>
        <a:prstGeom prst="roundRect">
          <a:avLst>
            <a:gd name="adj" fmla="val 10000"/>
          </a:avLst>
        </a:prstGeom>
        <a:solidFill>
          <a:srgbClr val="00FF00"/>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l-GR" sz="2100" kern="1200" dirty="0" smtClean="0">
              <a:solidFill>
                <a:schemeClr val="bg1"/>
              </a:solidFill>
            </a:rPr>
            <a:t>ΚΑΠΝΙΣΜΑ</a:t>
          </a:r>
        </a:p>
        <a:p>
          <a:pPr lvl="0" algn="ctr" defTabSz="933450">
            <a:lnSpc>
              <a:spcPct val="90000"/>
            </a:lnSpc>
            <a:spcBef>
              <a:spcPct val="0"/>
            </a:spcBef>
            <a:spcAft>
              <a:spcPct val="35000"/>
            </a:spcAft>
          </a:pPr>
          <a:r>
            <a:rPr lang="el-GR" sz="2100" kern="1200" dirty="0" smtClean="0">
              <a:solidFill>
                <a:schemeClr val="bg1"/>
              </a:solidFill>
            </a:rPr>
            <a:t>ΚΑΙ </a:t>
          </a:r>
        </a:p>
        <a:p>
          <a:pPr lvl="0" algn="ctr" defTabSz="933450">
            <a:lnSpc>
              <a:spcPct val="90000"/>
            </a:lnSpc>
            <a:spcBef>
              <a:spcPct val="0"/>
            </a:spcBef>
            <a:spcAft>
              <a:spcPct val="35000"/>
            </a:spcAft>
          </a:pPr>
          <a:r>
            <a:rPr lang="el-GR" sz="2100" kern="1200" dirty="0" smtClean="0">
              <a:solidFill>
                <a:schemeClr val="bg1"/>
              </a:solidFill>
            </a:rPr>
            <a:t>ΠΟΛΙΤΙΣΜΟΣ</a:t>
          </a:r>
          <a:endParaRPr lang="en-US" sz="2100" kern="1200" dirty="0">
            <a:solidFill>
              <a:schemeClr val="bg1"/>
            </a:solidFill>
          </a:endParaRPr>
        </a:p>
      </dsp:txBody>
      <dsp:txXfrm>
        <a:off x="3112959" y="222690"/>
        <a:ext cx="2489516" cy="1244758"/>
      </dsp:txXfrm>
    </dsp:sp>
    <dsp:sp modelId="{D634357C-9A28-40F4-9DD9-503A2B128216}">
      <dsp:nvSpPr>
        <dsp:cNvPr id="0" name=""/>
        <dsp:cNvSpPr/>
      </dsp:nvSpPr>
      <dsp:spPr>
        <a:xfrm>
          <a:off x="3361911" y="1467448"/>
          <a:ext cx="248951" cy="933568"/>
        </a:xfrm>
        <a:custGeom>
          <a:avLst/>
          <a:gdLst/>
          <a:ahLst/>
          <a:cxnLst/>
          <a:rect l="0" t="0" r="0" b="0"/>
          <a:pathLst>
            <a:path>
              <a:moveTo>
                <a:pt x="0" y="0"/>
              </a:moveTo>
              <a:lnTo>
                <a:pt x="0" y="933568"/>
              </a:lnTo>
              <a:lnTo>
                <a:pt x="248951" y="9335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4848A-B016-4389-B655-7076FC2F6BB8}">
      <dsp:nvSpPr>
        <dsp:cNvPr id="0" name=""/>
        <dsp:cNvSpPr/>
      </dsp:nvSpPr>
      <dsp:spPr>
        <a:xfrm>
          <a:off x="3610863" y="1778637"/>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Ταινίες</a:t>
          </a:r>
          <a:endParaRPr lang="en-US" sz="2000" kern="1200" dirty="0"/>
        </a:p>
      </dsp:txBody>
      <dsp:txXfrm>
        <a:off x="3610863" y="1778637"/>
        <a:ext cx="1991613" cy="1244758"/>
      </dsp:txXfrm>
    </dsp:sp>
    <dsp:sp modelId="{3080B192-0A33-4201-963E-DF2B30E30EF0}">
      <dsp:nvSpPr>
        <dsp:cNvPr id="0" name=""/>
        <dsp:cNvSpPr/>
      </dsp:nvSpPr>
      <dsp:spPr>
        <a:xfrm>
          <a:off x="6224855" y="222690"/>
          <a:ext cx="2489516" cy="1244758"/>
        </a:xfrm>
        <a:prstGeom prst="roundRect">
          <a:avLst>
            <a:gd name="adj" fmla="val 10000"/>
          </a:avLst>
        </a:prstGeom>
        <a:solidFill>
          <a:srgbClr val="00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l-GR" sz="2100" kern="1200" dirty="0" smtClean="0">
              <a:solidFill>
                <a:schemeClr val="bg1"/>
              </a:solidFill>
            </a:rPr>
            <a:t>ΚΑΠΝΙΣΜΑ </a:t>
          </a:r>
        </a:p>
        <a:p>
          <a:pPr lvl="0" algn="ctr" defTabSz="933450">
            <a:lnSpc>
              <a:spcPct val="90000"/>
            </a:lnSpc>
            <a:spcBef>
              <a:spcPct val="0"/>
            </a:spcBef>
            <a:spcAft>
              <a:spcPct val="35000"/>
            </a:spcAft>
          </a:pPr>
          <a:r>
            <a:rPr lang="el-GR" sz="2100" kern="1200" dirty="0" smtClean="0">
              <a:solidFill>
                <a:schemeClr val="bg1"/>
              </a:solidFill>
            </a:rPr>
            <a:t>ΚΑΙ </a:t>
          </a:r>
        </a:p>
        <a:p>
          <a:pPr lvl="0" algn="ctr" defTabSz="933450">
            <a:lnSpc>
              <a:spcPct val="90000"/>
            </a:lnSpc>
            <a:spcBef>
              <a:spcPct val="0"/>
            </a:spcBef>
            <a:spcAft>
              <a:spcPct val="35000"/>
            </a:spcAft>
          </a:pPr>
          <a:r>
            <a:rPr lang="el-GR" sz="2100" kern="1200" dirty="0" smtClean="0">
              <a:solidFill>
                <a:schemeClr val="bg1"/>
              </a:solidFill>
            </a:rPr>
            <a:t>ΚΡΑΤΟΣ</a:t>
          </a:r>
          <a:endParaRPr lang="en-US" sz="2100" kern="1200" dirty="0">
            <a:solidFill>
              <a:schemeClr val="bg1"/>
            </a:solidFill>
          </a:endParaRPr>
        </a:p>
      </dsp:txBody>
      <dsp:txXfrm>
        <a:off x="6224855" y="222690"/>
        <a:ext cx="2489516" cy="1244758"/>
      </dsp:txXfrm>
    </dsp:sp>
    <dsp:sp modelId="{44FC0809-3D6E-4F8B-8217-1753D74497FE}">
      <dsp:nvSpPr>
        <dsp:cNvPr id="0" name=""/>
        <dsp:cNvSpPr/>
      </dsp:nvSpPr>
      <dsp:spPr>
        <a:xfrm>
          <a:off x="6473807" y="1467448"/>
          <a:ext cx="248951" cy="933568"/>
        </a:xfrm>
        <a:custGeom>
          <a:avLst/>
          <a:gdLst/>
          <a:ahLst/>
          <a:cxnLst/>
          <a:rect l="0" t="0" r="0" b="0"/>
          <a:pathLst>
            <a:path>
              <a:moveTo>
                <a:pt x="0" y="0"/>
              </a:moveTo>
              <a:lnTo>
                <a:pt x="0" y="933568"/>
              </a:lnTo>
              <a:lnTo>
                <a:pt x="248951" y="9335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58FB40-0352-4446-93AA-785549D0603B}">
      <dsp:nvSpPr>
        <dsp:cNvPr id="0" name=""/>
        <dsp:cNvSpPr/>
      </dsp:nvSpPr>
      <dsp:spPr>
        <a:xfrm>
          <a:off x="6722758" y="1778637"/>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Νομοθεσία</a:t>
          </a:r>
          <a:endParaRPr lang="en-US" sz="2000" kern="1200" dirty="0"/>
        </a:p>
      </dsp:txBody>
      <dsp:txXfrm>
        <a:off x="6722758" y="1778637"/>
        <a:ext cx="1991613" cy="1244758"/>
      </dsp:txXfrm>
    </dsp:sp>
    <dsp:sp modelId="{6AA302FE-75B5-432D-8A79-B9087B5180E4}">
      <dsp:nvSpPr>
        <dsp:cNvPr id="0" name=""/>
        <dsp:cNvSpPr/>
      </dsp:nvSpPr>
      <dsp:spPr>
        <a:xfrm>
          <a:off x="6473807" y="1467448"/>
          <a:ext cx="248951" cy="2489516"/>
        </a:xfrm>
        <a:custGeom>
          <a:avLst/>
          <a:gdLst/>
          <a:ahLst/>
          <a:cxnLst/>
          <a:rect l="0" t="0" r="0" b="0"/>
          <a:pathLst>
            <a:path>
              <a:moveTo>
                <a:pt x="0" y="0"/>
              </a:moveTo>
              <a:lnTo>
                <a:pt x="0" y="2489516"/>
              </a:lnTo>
              <a:lnTo>
                <a:pt x="248951" y="24895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2378F-1100-4F92-951B-55DDA59BC0E4}">
      <dsp:nvSpPr>
        <dsp:cNvPr id="0" name=""/>
        <dsp:cNvSpPr/>
      </dsp:nvSpPr>
      <dsp:spPr>
        <a:xfrm>
          <a:off x="6722758" y="3334585"/>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Πρόληψη</a:t>
          </a:r>
          <a:endParaRPr lang="en-US" sz="2000" kern="1200" dirty="0"/>
        </a:p>
      </dsp:txBody>
      <dsp:txXfrm>
        <a:off x="6722758" y="3334585"/>
        <a:ext cx="1991613" cy="1244758"/>
      </dsp:txXfrm>
    </dsp:sp>
    <dsp:sp modelId="{8292C62C-3A23-4B6B-BBB7-1BF4882D05AB}">
      <dsp:nvSpPr>
        <dsp:cNvPr id="0" name=""/>
        <dsp:cNvSpPr/>
      </dsp:nvSpPr>
      <dsp:spPr>
        <a:xfrm>
          <a:off x="6473807" y="1467448"/>
          <a:ext cx="248951" cy="4045464"/>
        </a:xfrm>
        <a:custGeom>
          <a:avLst/>
          <a:gdLst/>
          <a:ahLst/>
          <a:cxnLst/>
          <a:rect l="0" t="0" r="0" b="0"/>
          <a:pathLst>
            <a:path>
              <a:moveTo>
                <a:pt x="0" y="0"/>
              </a:moveTo>
              <a:lnTo>
                <a:pt x="0" y="4045464"/>
              </a:lnTo>
              <a:lnTo>
                <a:pt x="248951" y="40454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9DF54-5199-42F7-8401-EF213989DC9C}">
      <dsp:nvSpPr>
        <dsp:cNvPr id="0" name=""/>
        <dsp:cNvSpPr/>
      </dsp:nvSpPr>
      <dsp:spPr>
        <a:xfrm>
          <a:off x="6722758" y="4890533"/>
          <a:ext cx="1991613" cy="124475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t>Αντιμετώπιση</a:t>
          </a:r>
          <a:endParaRPr lang="en-US" sz="2000" kern="1200" dirty="0"/>
        </a:p>
      </dsp:txBody>
      <dsp:txXfrm>
        <a:off x="6722758" y="4890533"/>
        <a:ext cx="1991613" cy="12447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D390A1-C7F3-4C3C-8CAF-A1515F9C3BFE}">
      <dsp:nvSpPr>
        <dsp:cNvPr id="0" name=""/>
        <dsp:cNvSpPr/>
      </dsp:nvSpPr>
      <dsp:spPr>
        <a:xfrm>
          <a:off x="3291695" y="262"/>
          <a:ext cx="4937544" cy="102409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B0D06A-65EB-4073-AD5A-3A1179D8B4CA}">
      <dsp:nvSpPr>
        <dsp:cNvPr id="0" name=""/>
        <dsp:cNvSpPr/>
      </dsp:nvSpPr>
      <dsp:spPr>
        <a:xfrm>
          <a:off x="0" y="262"/>
          <a:ext cx="3291696" cy="10240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l-GR" sz="1900" b="1" kern="1200" dirty="0" smtClean="0"/>
            <a:t>1. αυτοκυριαρχία </a:t>
          </a:r>
          <a:endParaRPr lang="el-GR" sz="1900" kern="1200" dirty="0"/>
        </a:p>
      </dsp:txBody>
      <dsp:txXfrm>
        <a:off x="0" y="262"/>
        <a:ext cx="3291696" cy="1024092"/>
      </dsp:txXfrm>
    </dsp:sp>
    <dsp:sp modelId="{D0EBD2A4-4343-4892-B4BF-4DD80BCF2150}">
      <dsp:nvSpPr>
        <dsp:cNvPr id="0" name=""/>
        <dsp:cNvSpPr/>
      </dsp:nvSpPr>
      <dsp:spPr>
        <a:xfrm>
          <a:off x="3291695" y="1126764"/>
          <a:ext cx="4937544" cy="1024092"/>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20B71-45FA-4239-877C-DD35A17EE01E}">
      <dsp:nvSpPr>
        <dsp:cNvPr id="0" name=""/>
        <dsp:cNvSpPr/>
      </dsp:nvSpPr>
      <dsp:spPr>
        <a:xfrm>
          <a:off x="0" y="1126764"/>
          <a:ext cx="3291696" cy="102409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84138" lvl="0" indent="0" algn="ctr" defTabSz="844550" rtl="0">
            <a:lnSpc>
              <a:spcPct val="90000"/>
            </a:lnSpc>
            <a:spcBef>
              <a:spcPct val="0"/>
            </a:spcBef>
            <a:spcAft>
              <a:spcPct val="35000"/>
            </a:spcAft>
            <a:tabLst/>
          </a:pPr>
          <a:r>
            <a:rPr lang="en-US" sz="1900" b="1" kern="1200" dirty="0" smtClean="0"/>
            <a:t>     </a:t>
          </a:r>
          <a:r>
            <a:rPr lang="el-GR" sz="1900" b="1" kern="1200" dirty="0" smtClean="0"/>
            <a:t>2. κυριαρχία του χώρου,</a:t>
          </a:r>
          <a:endParaRPr lang="en-US" sz="1900" b="1" kern="1200" dirty="0" smtClean="0"/>
        </a:p>
        <a:p>
          <a:pPr marL="84138" lvl="0" indent="0" algn="ctr" defTabSz="844550" rtl="0">
            <a:lnSpc>
              <a:spcPct val="90000"/>
            </a:lnSpc>
            <a:spcBef>
              <a:spcPct val="0"/>
            </a:spcBef>
            <a:spcAft>
              <a:spcPct val="35000"/>
            </a:spcAft>
            <a:tabLst/>
          </a:pPr>
          <a:r>
            <a:rPr lang="en-US" sz="1900" b="1" kern="1200" dirty="0" smtClean="0"/>
            <a:t>    </a:t>
          </a:r>
          <a:r>
            <a:rPr lang="el-GR" sz="1900" b="1" kern="1200" dirty="0" smtClean="0"/>
            <a:t> </a:t>
          </a:r>
          <a:r>
            <a:rPr lang="en-US" sz="1900" b="1" kern="1200" dirty="0" smtClean="0"/>
            <a:t>    </a:t>
          </a:r>
          <a:r>
            <a:rPr lang="el-GR" sz="1900" b="1" kern="1200" dirty="0" smtClean="0"/>
            <a:t>χρόνου, περιστάσεων.</a:t>
          </a:r>
          <a:endParaRPr lang="el-GR" sz="1900" b="1" kern="1200" dirty="0"/>
        </a:p>
      </dsp:txBody>
      <dsp:txXfrm>
        <a:off x="0" y="1126764"/>
        <a:ext cx="3291696" cy="102409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F147D9-A397-4D86-B20E-7A33F128027B}">
      <dsp:nvSpPr>
        <dsp:cNvPr id="0" name=""/>
        <dsp:cNvSpPr/>
      </dsp:nvSpPr>
      <dsp:spPr>
        <a:xfrm>
          <a:off x="1164729" y="0"/>
          <a:ext cx="5112568" cy="5112568"/>
        </a:xfrm>
        <a:prstGeom prst="triangle">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C20A6-6016-4030-8D03-B3B86DE1366A}">
      <dsp:nvSpPr>
        <dsp:cNvPr id="0" name=""/>
        <dsp:cNvSpPr/>
      </dsp:nvSpPr>
      <dsp:spPr>
        <a:xfrm>
          <a:off x="3721013" y="511756"/>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Το τσιγάρο ταυτίζεται με</a:t>
          </a:r>
          <a:r>
            <a:rPr lang="en-US" sz="1900" b="1" kern="1200" dirty="0" smtClean="0"/>
            <a:t>:</a:t>
          </a:r>
          <a:endParaRPr lang="el-GR" sz="1900" kern="1200" dirty="0"/>
        </a:p>
      </dsp:txBody>
      <dsp:txXfrm>
        <a:off x="3721013" y="511756"/>
        <a:ext cx="3323169" cy="454339"/>
      </dsp:txXfrm>
    </dsp:sp>
    <dsp:sp modelId="{711EE4AD-D8D9-4797-A573-35DDDD79FDD4}">
      <dsp:nvSpPr>
        <dsp:cNvPr id="0" name=""/>
        <dsp:cNvSpPr/>
      </dsp:nvSpPr>
      <dsp:spPr>
        <a:xfrm>
          <a:off x="3721013" y="1022888"/>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δύναμη </a:t>
          </a:r>
          <a:endParaRPr lang="el-GR" sz="1900" kern="1200" dirty="0"/>
        </a:p>
      </dsp:txBody>
      <dsp:txXfrm>
        <a:off x="3721013" y="1022888"/>
        <a:ext cx="3323169" cy="454339"/>
      </dsp:txXfrm>
    </dsp:sp>
    <dsp:sp modelId="{DC475580-3259-448B-B7E3-F098C329CC8C}">
      <dsp:nvSpPr>
        <dsp:cNvPr id="0" name=""/>
        <dsp:cNvSpPr/>
      </dsp:nvSpPr>
      <dsp:spPr>
        <a:xfrm>
          <a:off x="3721013" y="1534020"/>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ωριμότητα</a:t>
          </a:r>
          <a:endParaRPr lang="el-GR" sz="1900" b="1" kern="1200" dirty="0"/>
        </a:p>
      </dsp:txBody>
      <dsp:txXfrm>
        <a:off x="3721013" y="1534020"/>
        <a:ext cx="3323169" cy="454339"/>
      </dsp:txXfrm>
    </dsp:sp>
    <dsp:sp modelId="{4334F0E9-3ADF-4A0B-A9AA-637B19E79C6C}">
      <dsp:nvSpPr>
        <dsp:cNvPr id="0" name=""/>
        <dsp:cNvSpPr/>
      </dsp:nvSpPr>
      <dsp:spPr>
        <a:xfrm>
          <a:off x="3721013" y="2045152"/>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ανεξαρτησία </a:t>
          </a:r>
          <a:endParaRPr lang="el-GR" sz="1900" kern="1200" dirty="0"/>
        </a:p>
      </dsp:txBody>
      <dsp:txXfrm>
        <a:off x="3721013" y="2045152"/>
        <a:ext cx="3323169" cy="454339"/>
      </dsp:txXfrm>
    </dsp:sp>
    <dsp:sp modelId="{EF90390E-BB67-4C9C-B48E-AA26629B6BB5}">
      <dsp:nvSpPr>
        <dsp:cNvPr id="0" name=""/>
        <dsp:cNvSpPr/>
      </dsp:nvSpPr>
      <dsp:spPr>
        <a:xfrm>
          <a:off x="3721013" y="2556284"/>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χειραφέτηση</a:t>
          </a:r>
          <a:endParaRPr lang="el-GR" sz="1900" b="1" kern="1200" dirty="0"/>
        </a:p>
      </dsp:txBody>
      <dsp:txXfrm>
        <a:off x="3721013" y="2556284"/>
        <a:ext cx="3323169" cy="454339"/>
      </dsp:txXfrm>
    </dsp:sp>
    <dsp:sp modelId="{ECD70463-49E2-455D-ADEF-C57A6E3EBD6B}">
      <dsp:nvSpPr>
        <dsp:cNvPr id="0" name=""/>
        <dsp:cNvSpPr/>
      </dsp:nvSpPr>
      <dsp:spPr>
        <a:xfrm>
          <a:off x="3721013" y="3067415"/>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πρόοδο</a:t>
          </a:r>
          <a:endParaRPr lang="el-GR" sz="1900" b="1" kern="1200" dirty="0"/>
        </a:p>
      </dsp:txBody>
      <dsp:txXfrm>
        <a:off x="3721013" y="3067415"/>
        <a:ext cx="3323169" cy="454339"/>
      </dsp:txXfrm>
    </dsp:sp>
    <dsp:sp modelId="{A5E19B89-F1EB-4762-B1B5-A5FCB138041F}">
      <dsp:nvSpPr>
        <dsp:cNvPr id="0" name=""/>
        <dsp:cNvSpPr/>
      </dsp:nvSpPr>
      <dsp:spPr>
        <a:xfrm>
          <a:off x="3721013" y="3578547"/>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επιτυχία</a:t>
          </a:r>
          <a:endParaRPr lang="el-GR" sz="1900" b="1" kern="1200" dirty="0"/>
        </a:p>
      </dsp:txBody>
      <dsp:txXfrm>
        <a:off x="3721013" y="3578547"/>
        <a:ext cx="3323169" cy="454339"/>
      </dsp:txXfrm>
    </dsp:sp>
    <dsp:sp modelId="{7C3B0680-E1E3-4C33-ACB7-B849D019EF73}">
      <dsp:nvSpPr>
        <dsp:cNvPr id="0" name=""/>
        <dsp:cNvSpPr/>
      </dsp:nvSpPr>
      <dsp:spPr>
        <a:xfrm>
          <a:off x="3721013" y="4089679"/>
          <a:ext cx="3323169" cy="4543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l-GR" sz="1900" b="1" kern="1200" dirty="0" smtClean="0"/>
            <a:t> κοινωνικό γόητρο</a:t>
          </a:r>
          <a:endParaRPr lang="el-GR" sz="1900" b="1" kern="1200" dirty="0"/>
        </a:p>
      </dsp:txBody>
      <dsp:txXfrm>
        <a:off x="3721013" y="4089679"/>
        <a:ext cx="3323169" cy="45433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F618B2-8C9E-485E-8F55-A12B254FB8B7}">
      <dsp:nvSpPr>
        <dsp:cNvPr id="0" name=""/>
        <dsp:cNvSpPr/>
      </dsp:nvSpPr>
      <dsp:spPr>
        <a:xfrm>
          <a:off x="2633356" y="157"/>
          <a:ext cx="2962526" cy="476369"/>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l-GR" sz="2800" b="1" kern="1200" dirty="0" smtClean="0"/>
            <a:t>Έρευνα</a:t>
          </a:r>
          <a:endParaRPr lang="el-GR" sz="2800" b="1" kern="1200" dirty="0"/>
        </a:p>
      </dsp:txBody>
      <dsp:txXfrm>
        <a:off x="2633356" y="157"/>
        <a:ext cx="2962526" cy="476369"/>
      </dsp:txXfrm>
    </dsp:sp>
    <dsp:sp modelId="{67A1D60B-818C-4645-A220-75305C304554}">
      <dsp:nvSpPr>
        <dsp:cNvPr id="0" name=""/>
        <dsp:cNvSpPr/>
      </dsp:nvSpPr>
      <dsp:spPr>
        <a:xfrm>
          <a:off x="2633356" y="500345"/>
          <a:ext cx="2962526" cy="476369"/>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l-GR" sz="1200" b="1" kern="1200" dirty="0" smtClean="0"/>
            <a:t>Του Παν/ου του Μπρίστολ</a:t>
          </a:r>
          <a:endParaRPr lang="el-GR" sz="1200" b="1" kern="1200" dirty="0"/>
        </a:p>
      </dsp:txBody>
      <dsp:txXfrm>
        <a:off x="2633356" y="500345"/>
        <a:ext cx="2962526" cy="476369"/>
      </dsp:txXfrm>
    </dsp:sp>
    <dsp:sp modelId="{22353702-002B-4F64-98AE-C44F44BCE2B3}">
      <dsp:nvSpPr>
        <dsp:cNvPr id="0" name=""/>
        <dsp:cNvSpPr/>
      </dsp:nvSpPr>
      <dsp:spPr>
        <a:xfrm>
          <a:off x="2633356" y="1000533"/>
          <a:ext cx="2962526" cy="476369"/>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l-GR" sz="1600" b="1" kern="1200" dirty="0" smtClean="0"/>
            <a:t/>
          </a:r>
          <a:br>
            <a:rPr lang="el-GR" sz="1600" b="1" kern="1200" dirty="0" smtClean="0"/>
          </a:br>
          <a:r>
            <a:rPr lang="el-GR" sz="1600" b="1" kern="1200" dirty="0" smtClean="0"/>
            <a:t>έδειξε πως</a:t>
          </a:r>
          <a:endParaRPr lang="el-GR" sz="1600" kern="1200" dirty="0"/>
        </a:p>
      </dsp:txBody>
      <dsp:txXfrm>
        <a:off x="2633356" y="1000533"/>
        <a:ext cx="2962526" cy="476369"/>
      </dsp:txXfrm>
    </dsp:sp>
    <dsp:sp modelId="{5A81B6E7-A422-4744-853B-4EFEE052F0C0}">
      <dsp:nvSpPr>
        <dsp:cNvPr id="0" name=""/>
        <dsp:cNvSpPr/>
      </dsp:nvSpPr>
      <dsp:spPr>
        <a:xfrm>
          <a:off x="2633356" y="1500721"/>
          <a:ext cx="2962526" cy="476369"/>
        </a:xfrm>
        <a:prstGeom prst="roundRect">
          <a:avLst/>
        </a:prstGeom>
        <a:solidFill>
          <a:srgbClr val="FF0000">
            <a:alpha val="75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l-GR" sz="1800" b="1" kern="1200" dirty="0" smtClean="0"/>
            <a:t>το κάπνισμα στην οθόνη</a:t>
          </a:r>
          <a:r>
            <a:rPr lang="el-GR" sz="1200" b="1" kern="1200" dirty="0" smtClean="0"/>
            <a:t>,</a:t>
          </a:r>
          <a:endParaRPr lang="el-GR" sz="1200" kern="1200" dirty="0"/>
        </a:p>
      </dsp:txBody>
      <dsp:txXfrm>
        <a:off x="2633356" y="1500721"/>
        <a:ext cx="2962526" cy="476369"/>
      </dsp:txXfrm>
    </dsp:sp>
    <dsp:sp modelId="{A4509B69-4EBD-4CE2-9870-C6E70D01BF35}">
      <dsp:nvSpPr>
        <dsp:cNvPr id="0" name=""/>
        <dsp:cNvSpPr/>
      </dsp:nvSpPr>
      <dsp:spPr>
        <a:xfrm>
          <a:off x="2633356" y="2000909"/>
          <a:ext cx="2962526" cy="476369"/>
        </a:xfrm>
        <a:prstGeom prst="roundRect">
          <a:avLst/>
        </a:prstGeom>
        <a:solidFill>
          <a:schemeClr val="accent2">
            <a:alpha val="90000"/>
            <a:hueOff val="0"/>
            <a:satOff val="0"/>
            <a:lumOff val="0"/>
            <a:alphaOff val="-2285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smtClean="0"/>
            <a:t>ιδίως από προσφιλείς ηθοποιούς</a:t>
          </a:r>
          <a:r>
            <a:rPr lang="el-GR" sz="1200" b="1" kern="1200" dirty="0" smtClean="0"/>
            <a:t>,</a:t>
          </a:r>
          <a:endParaRPr lang="el-GR" sz="1200" kern="1200" dirty="0"/>
        </a:p>
      </dsp:txBody>
      <dsp:txXfrm>
        <a:off x="2633356" y="2000909"/>
        <a:ext cx="2962526" cy="476369"/>
      </dsp:txXfrm>
    </dsp:sp>
    <dsp:sp modelId="{01E72411-4424-45D6-877A-1A6EBDF3B220}">
      <dsp:nvSpPr>
        <dsp:cNvPr id="0" name=""/>
        <dsp:cNvSpPr/>
      </dsp:nvSpPr>
      <dsp:spPr>
        <a:xfrm>
          <a:off x="2633356" y="2501097"/>
          <a:ext cx="2962526" cy="476369"/>
        </a:xfrm>
        <a:prstGeom prst="roundRect">
          <a:avLst/>
        </a:prstGeom>
        <a:solidFill>
          <a:srgbClr val="0070C0">
            <a:alpha val="65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smtClean="0"/>
            <a:t>1. επηρεάζει  (73%) θετικά</a:t>
          </a:r>
          <a:endParaRPr lang="el-GR" sz="1200" b="1" kern="1200" dirty="0"/>
        </a:p>
      </dsp:txBody>
      <dsp:txXfrm>
        <a:off x="2633356" y="2501097"/>
        <a:ext cx="2962526" cy="476369"/>
      </dsp:txXfrm>
    </dsp:sp>
    <dsp:sp modelId="{EF63F261-D490-48A3-95CE-435B805004A9}">
      <dsp:nvSpPr>
        <dsp:cNvPr id="0" name=""/>
        <dsp:cNvSpPr/>
      </dsp:nvSpPr>
      <dsp:spPr>
        <a:xfrm>
          <a:off x="2633356" y="3001284"/>
          <a:ext cx="2962526" cy="476369"/>
        </a:xfrm>
        <a:prstGeom prst="round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l-GR" sz="1600" b="1" kern="1200" dirty="0" smtClean="0"/>
            <a:t>τη συμπεριφορά των νέων απέναντι στο τσιγάρο.</a:t>
          </a:r>
          <a:endParaRPr lang="el-GR" sz="1600" kern="1200" dirty="0"/>
        </a:p>
      </dsp:txBody>
      <dsp:txXfrm>
        <a:off x="2633356" y="3001284"/>
        <a:ext cx="2962526" cy="476369"/>
      </dsp:txXfrm>
    </dsp:sp>
    <dsp:sp modelId="{B119A201-B14C-4BA0-A3CB-50614F13A028}">
      <dsp:nvSpPr>
        <dsp:cNvPr id="0" name=""/>
        <dsp:cNvSpPr/>
      </dsp:nvSpPr>
      <dsp:spPr>
        <a:xfrm>
          <a:off x="2633356" y="3501472"/>
          <a:ext cx="2962526" cy="476369"/>
        </a:xfrm>
        <a:prstGeom prst="roundRect">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rtl="0">
            <a:lnSpc>
              <a:spcPct val="90000"/>
            </a:lnSpc>
            <a:spcBef>
              <a:spcPct val="0"/>
            </a:spcBef>
            <a:spcAft>
              <a:spcPct val="35000"/>
            </a:spcAft>
          </a:pPr>
          <a:r>
            <a:rPr lang="el-GR" sz="1200" b="1" kern="1200" dirty="0" smtClean="0"/>
            <a:t>2. τους επηρεάζει (32%) περισσότερο θετικά από τους γονείς τους που καπνίζουν. </a:t>
          </a:r>
          <a:endParaRPr lang="el-GR" sz="1200" b="1" kern="1200" dirty="0"/>
        </a:p>
      </dsp:txBody>
      <dsp:txXfrm>
        <a:off x="2633356" y="3501472"/>
        <a:ext cx="2962526" cy="4763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0.5438</cdr:x>
      <cdr:y>0.1851</cdr:y>
    </cdr:from>
    <cdr:to>
      <cdr:x>0.73131</cdr:x>
      <cdr:y>0.30079</cdr:y>
    </cdr:to>
    <cdr:sp macro="" textlink="">
      <cdr:nvSpPr>
        <cdr:cNvPr id="2" name="TextBox 1"/>
        <cdr:cNvSpPr txBox="1"/>
      </cdr:nvSpPr>
      <cdr:spPr>
        <a:xfrm xmlns:a="http://schemas.openxmlformats.org/drawingml/2006/main">
          <a:off x="2088232" y="576064"/>
          <a:ext cx="720080"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2400" b="1" dirty="0" smtClean="0"/>
            <a:t>16%</a:t>
          </a:r>
          <a:endParaRPr lang="el-GR" sz="2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F8BCD478-5558-4E45-8A25-D42A29E54AFD}" type="datetimeFigureOut">
              <a:rPr lang="en-US" smtClean="0"/>
              <a:pPr/>
              <a:t>6/17/2012</a:t>
            </a:fld>
            <a:endParaRPr lang="en-US"/>
          </a:p>
        </p:txBody>
      </p:sp>
      <p:sp>
        <p:nvSpPr>
          <p:cNvPr id="4" name="Slide Image Placeholder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5FB3EF04-3E55-4D7A-8DD5-CE06E6A56F80}" type="slidenum">
              <a:rPr lang="en-US" smtClean="0"/>
              <a:pPr/>
              <a:t>‹#›</a:t>
            </a:fld>
            <a:endParaRPr lang="en-US"/>
          </a:p>
        </p:txBody>
      </p:sp>
    </p:spTree>
    <p:extLst>
      <p:ext uri="{BB962C8B-B14F-4D97-AF65-F5344CB8AC3E}">
        <p14:creationId xmlns="" xmlns:p14="http://schemas.microsoft.com/office/powerpoint/2010/main" val="2610918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B3EF04-3E55-4D7A-8DD5-CE06E6A56F8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3EC5C31-B8AF-47A2-B0C2-D79D5028EF47}" type="datetimeFigureOut">
              <a:rPr lang="el-GR" smtClean="0"/>
              <a:pPr/>
              <a:t>17/6/2012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570C7AE-AB58-4CCE-96B7-C94B458DAA63}" type="slidenum">
              <a:rPr lang="el-GR" smtClean="0"/>
              <a:pPr/>
              <a:t>‹#›</a:t>
            </a:fld>
            <a:endParaRPr lang="el-G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r>
              <a:rPr lang="el-GR" sz="1400" smtClean="0"/>
              <a:t>&lt;ημερομηνία/ώρα&gt;</a:t>
            </a:r>
            <a:endParaRPr lang="el-GR"/>
          </a:p>
        </p:txBody>
      </p:sp>
      <p:sp>
        <p:nvSpPr>
          <p:cNvPr id="5" name="Footer Placeholder 4"/>
          <p:cNvSpPr>
            <a:spLocks noGrp="1"/>
          </p:cNvSpPr>
          <p:nvPr>
            <p:ph type="ftr" sz="quarter" idx="11"/>
          </p:nvPr>
        </p:nvSpPr>
        <p:spPr/>
        <p:txBody>
          <a:bodyPr/>
          <a:lstStyle/>
          <a:p>
            <a:pPr algn="ctr"/>
            <a:r>
              <a:rPr lang="el-GR" sz="1400" smtClean="0"/>
              <a:t>&lt;υποσέλιδο&gt;</a:t>
            </a:r>
            <a:endParaRPr lang="el-GR"/>
          </a:p>
        </p:txBody>
      </p:sp>
      <p:sp>
        <p:nvSpPr>
          <p:cNvPr id="6" name="Slide Number Placeholder 5"/>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r>
              <a:rPr lang="el-GR" sz="1400" smtClean="0"/>
              <a:t>&lt;ημερομηνία/ώρα&gt;</a:t>
            </a:r>
            <a:endParaRPr lang="el-GR"/>
          </a:p>
        </p:txBody>
      </p:sp>
      <p:sp>
        <p:nvSpPr>
          <p:cNvPr id="5" name="Footer Placeholder 4"/>
          <p:cNvSpPr>
            <a:spLocks noGrp="1"/>
          </p:cNvSpPr>
          <p:nvPr>
            <p:ph type="ftr" sz="quarter" idx="11"/>
          </p:nvPr>
        </p:nvSpPr>
        <p:spPr/>
        <p:txBody>
          <a:bodyPr/>
          <a:lstStyle/>
          <a:p>
            <a:pPr algn="ctr"/>
            <a:r>
              <a:rPr lang="el-GR" sz="1400" smtClean="0"/>
              <a:t>&lt;υποσέλιδο&gt;</a:t>
            </a:r>
            <a:endParaRPr lang="el-GR"/>
          </a:p>
        </p:txBody>
      </p:sp>
      <p:sp>
        <p:nvSpPr>
          <p:cNvPr id="6" name="Slide Number Placeholder 5"/>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5647680"/>
            <a:ext cx="8229240" cy="1145160"/>
          </a:xfrm>
          <a:prstGeom prst="rect">
            <a:avLst/>
          </a:prstGeom>
        </p:spPr>
        <p:txBody>
          <a:bodyPr wrap="none" lIns="0" tIns="0" rIns="0" bIns="0" anchor="ctr"/>
          <a:lstStyle/>
          <a:p>
            <a:pPr algn="ctr"/>
            <a:endParaRPr/>
          </a:p>
        </p:txBody>
      </p:sp>
      <p:sp>
        <p:nvSpPr>
          <p:cNvPr id="80" name="PlaceHolder 2"/>
          <p:cNvSpPr>
            <a:spLocks noGrp="1"/>
          </p:cNvSpPr>
          <p:nvPr>
            <p:ph type="subTitle"/>
          </p:nvPr>
        </p:nvSpPr>
        <p:spPr>
          <a:xfrm>
            <a:off x="457200" y="718200"/>
            <a:ext cx="8229240" cy="3978000"/>
          </a:xfrm>
          <a:prstGeom prst="rect">
            <a:avLst/>
          </a:prstGeom>
        </p:spPr>
        <p:txBody>
          <a:bodyPr wrap="none" lIns="0" tIns="0" rIns="0" bIns="0" anchor="ctr"/>
          <a:lstStyle/>
          <a:p>
            <a:pPr algn="ctr"/>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r>
              <a:rPr lang="el-GR" sz="1400" smtClean="0"/>
              <a:t>&lt;ημερομηνία/ώρα&gt;</a:t>
            </a:r>
            <a:endParaRPr lang="el-GR"/>
          </a:p>
        </p:txBody>
      </p:sp>
      <p:sp>
        <p:nvSpPr>
          <p:cNvPr id="5" name="Footer Placeholder 4"/>
          <p:cNvSpPr>
            <a:spLocks noGrp="1"/>
          </p:cNvSpPr>
          <p:nvPr>
            <p:ph type="ftr" sz="quarter" idx="11"/>
          </p:nvPr>
        </p:nvSpPr>
        <p:spPr/>
        <p:txBody>
          <a:bodyPr/>
          <a:lstStyle/>
          <a:p>
            <a:pPr algn="ctr"/>
            <a:r>
              <a:rPr lang="el-GR" sz="1400" smtClean="0"/>
              <a:t>&lt;υποσέλιδο&gt;</a:t>
            </a:r>
            <a:endParaRPr lang="el-GR"/>
          </a:p>
        </p:txBody>
      </p:sp>
      <p:sp>
        <p:nvSpPr>
          <p:cNvPr id="6" name="Slide Number Placeholder 5"/>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5" name="Title 94"/>
          <p:cNvSpPr>
            <a:spLocks noGrp="1"/>
          </p:cNvSpPr>
          <p:nvPr>
            <p:ph type="title"/>
          </p:nvPr>
        </p:nvSpPr>
        <p:spPr>
          <a:xfrm>
            <a:off x="457200" y="4463568"/>
            <a:ext cx="8305800" cy="1143000"/>
          </a:xfrm>
        </p:spPr>
        <p:txBody>
          <a:bodyPr/>
          <a:lstStyle/>
          <a:p>
            <a:r>
              <a:rPr lang="el-GR" smtClean="0"/>
              <a:t>Στυλ κύριου τίτλου</a:t>
            </a:r>
            <a:endParaRPr lang="en-US"/>
          </a:p>
        </p:txBody>
      </p:sp>
      <p:sp>
        <p:nvSpPr>
          <p:cNvPr id="2" name="Date Placeholder 1"/>
          <p:cNvSpPr>
            <a:spLocks noGrp="1"/>
          </p:cNvSpPr>
          <p:nvPr>
            <p:ph type="dt" sz="half" idx="10"/>
          </p:nvPr>
        </p:nvSpPr>
        <p:spPr/>
        <p:txBody>
          <a:bodyPr/>
          <a:lstStyle/>
          <a:p>
            <a:r>
              <a:rPr lang="el-GR" sz="1400" smtClean="0"/>
              <a:t>&lt;ημερομηνία/ώρα&gt;</a:t>
            </a:r>
            <a:endParaRPr lang="el-GR"/>
          </a:p>
        </p:txBody>
      </p:sp>
      <p:sp>
        <p:nvSpPr>
          <p:cNvPr id="91" name="Footer Placeholder 90"/>
          <p:cNvSpPr>
            <a:spLocks noGrp="1"/>
          </p:cNvSpPr>
          <p:nvPr>
            <p:ph type="ftr" sz="quarter" idx="11"/>
          </p:nvPr>
        </p:nvSpPr>
        <p:spPr/>
        <p:txBody>
          <a:bodyPr/>
          <a:lstStyle/>
          <a:p>
            <a:pPr algn="ctr"/>
            <a:r>
              <a:rPr lang="el-GR" sz="1400" smtClean="0"/>
              <a:t>&lt;υποσέλιδο&gt;</a:t>
            </a:r>
            <a:endParaRPr lang="el-GR"/>
          </a:p>
        </p:txBody>
      </p:sp>
      <p:sp>
        <p:nvSpPr>
          <p:cNvPr id="92" name="Slide Number Placeholder 91"/>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4"/>
          <p:cNvSpPr>
            <a:spLocks noGrp="1"/>
          </p:cNvSpPr>
          <p:nvPr>
            <p:ph type="dt" sz="half" idx="10"/>
          </p:nvPr>
        </p:nvSpPr>
        <p:spPr/>
        <p:txBody>
          <a:bodyPr/>
          <a:lstStyle/>
          <a:p>
            <a:r>
              <a:rPr lang="el-GR" sz="1400" smtClean="0"/>
              <a:t>&lt;ημερομηνία/ώρα&gt;</a:t>
            </a:r>
            <a:endParaRPr lang="el-GR"/>
          </a:p>
        </p:txBody>
      </p:sp>
      <p:sp>
        <p:nvSpPr>
          <p:cNvPr id="6" name="Footer Placeholder 5"/>
          <p:cNvSpPr>
            <a:spLocks noGrp="1"/>
          </p:cNvSpPr>
          <p:nvPr>
            <p:ph type="ftr" sz="quarter" idx="11"/>
          </p:nvPr>
        </p:nvSpPr>
        <p:spPr/>
        <p:txBody>
          <a:bodyPr/>
          <a:lstStyle/>
          <a:p>
            <a:pPr algn="ctr"/>
            <a:r>
              <a:rPr lang="el-GR" sz="1400" smtClean="0"/>
              <a:t>&lt;υποσέλιδο&gt;</a:t>
            </a:r>
            <a:endParaRPr lang="el-GR"/>
          </a:p>
        </p:txBody>
      </p:sp>
      <p:sp>
        <p:nvSpPr>
          <p:cNvPr id="7" name="Slide Number Placeholder 6"/>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r>
              <a:rPr lang="el-GR" sz="1400" smtClean="0"/>
              <a:t>&lt;ημερομηνία/ώρα&gt;</a:t>
            </a:r>
            <a:endParaRPr lang="el-GR"/>
          </a:p>
        </p:txBody>
      </p:sp>
      <p:sp>
        <p:nvSpPr>
          <p:cNvPr id="8" name="Footer Placeholder 7"/>
          <p:cNvSpPr>
            <a:spLocks noGrp="1"/>
          </p:cNvSpPr>
          <p:nvPr>
            <p:ph type="ftr" sz="quarter" idx="11"/>
          </p:nvPr>
        </p:nvSpPr>
        <p:spPr/>
        <p:txBody>
          <a:bodyPr/>
          <a:lstStyle/>
          <a:p>
            <a:pPr algn="ctr"/>
            <a:r>
              <a:rPr lang="el-GR" sz="1400" smtClean="0"/>
              <a:t>&lt;υποσέλιδο&gt;</a:t>
            </a:r>
            <a:endParaRPr lang="el-GR"/>
          </a:p>
        </p:txBody>
      </p:sp>
      <p:sp>
        <p:nvSpPr>
          <p:cNvPr id="9" name="Slide Number Placeholder 8"/>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r>
              <a:rPr lang="el-GR" sz="1400" smtClean="0"/>
              <a:t>&lt;ημερομηνία/ώρα&gt;</a:t>
            </a:r>
            <a:endParaRPr lang="el-GR"/>
          </a:p>
        </p:txBody>
      </p:sp>
      <p:sp>
        <p:nvSpPr>
          <p:cNvPr id="4" name="Footer Placeholder 3"/>
          <p:cNvSpPr>
            <a:spLocks noGrp="1"/>
          </p:cNvSpPr>
          <p:nvPr>
            <p:ph type="ftr" sz="quarter" idx="11"/>
          </p:nvPr>
        </p:nvSpPr>
        <p:spPr/>
        <p:txBody>
          <a:bodyPr/>
          <a:lstStyle/>
          <a:p>
            <a:pPr algn="ctr"/>
            <a:r>
              <a:rPr lang="el-GR" sz="1400" smtClean="0"/>
              <a:t>&lt;υποσέλιδο&gt;</a:t>
            </a:r>
            <a:endParaRPr lang="el-GR"/>
          </a:p>
        </p:txBody>
      </p:sp>
      <p:sp>
        <p:nvSpPr>
          <p:cNvPr id="5" name="Slide Number Placeholder 4"/>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z="1400" smtClean="0"/>
              <a:t>&lt;ημερομηνία/ώρα&gt;</a:t>
            </a:r>
            <a:endParaRPr lang="el-GR"/>
          </a:p>
        </p:txBody>
      </p:sp>
      <p:sp>
        <p:nvSpPr>
          <p:cNvPr id="3" name="Footer Placeholder 2"/>
          <p:cNvSpPr>
            <a:spLocks noGrp="1"/>
          </p:cNvSpPr>
          <p:nvPr>
            <p:ph type="ftr" sz="quarter" idx="11"/>
          </p:nvPr>
        </p:nvSpPr>
        <p:spPr/>
        <p:txBody>
          <a:bodyPr/>
          <a:lstStyle/>
          <a:p>
            <a:pPr algn="ctr"/>
            <a:r>
              <a:rPr lang="el-GR" sz="1400" smtClean="0"/>
              <a:t>&lt;υποσέλιδο&gt;</a:t>
            </a:r>
            <a:endParaRPr lang="el-GR"/>
          </a:p>
        </p:txBody>
      </p:sp>
      <p:sp>
        <p:nvSpPr>
          <p:cNvPr id="4" name="Slide Number Placeholder 3"/>
          <p:cNvSpPr>
            <a:spLocks noGrp="1"/>
          </p:cNvSpPr>
          <p:nvPr>
            <p:ph type="sldNum" sz="quarter" idx="12"/>
          </p:nvPr>
        </p:nvSpPr>
        <p:spPr/>
        <p:txBody>
          <a:bodyPr/>
          <a:lstStyle/>
          <a:p>
            <a:pPr algn="r"/>
            <a:fld id="{119181B1-E181-4171-A101-D1B1810051B1}" type="slidenum">
              <a:rPr lang="el-GR" sz="1400" smtClean="0"/>
              <a:pPr algn="r"/>
              <a:t>‹#›</a:t>
            </a:fld>
            <a:endParaRPr lang="el-G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r>
              <a:rPr lang="el-GR" sz="1400" smtClean="0"/>
              <a:t>&lt;ημερομηνία/ώρα&gt;</a:t>
            </a:r>
            <a:endParaRPr lang="el-GR"/>
          </a:p>
        </p:txBody>
      </p:sp>
      <p:sp>
        <p:nvSpPr>
          <p:cNvPr id="6" name="Footer Placeholder 5"/>
          <p:cNvSpPr>
            <a:spLocks noGrp="1"/>
          </p:cNvSpPr>
          <p:nvPr>
            <p:ph type="ftr" sz="quarter" idx="11"/>
          </p:nvPr>
        </p:nvSpPr>
        <p:spPr/>
        <p:txBody>
          <a:bodyPr/>
          <a:lstStyle/>
          <a:p>
            <a:pPr algn="ctr"/>
            <a:r>
              <a:rPr lang="el-GR" sz="1400" smtClean="0"/>
              <a:t>&lt;υποσέλιδο&gt;</a:t>
            </a:r>
            <a:endParaRPr lang="el-GR"/>
          </a:p>
        </p:txBody>
      </p:sp>
      <p:sp>
        <p:nvSpPr>
          <p:cNvPr id="7" name="Slide Number Placeholder 6"/>
          <p:cNvSpPr>
            <a:spLocks noGrp="1"/>
          </p:cNvSpPr>
          <p:nvPr>
            <p:ph type="sldNum" sz="quarter" idx="12"/>
          </p:nvPr>
        </p:nvSpPr>
        <p:spPr/>
        <p:txBody>
          <a:bodyPr/>
          <a:lstStyle/>
          <a:p>
            <a:pPr algn="r"/>
            <a:fld id="{119181B1-E181-4171-A101-D1B1810051B1}" type="slidenum">
              <a:rPr lang="el-GR" sz="1400" smtClean="0"/>
              <a:pPr algn="r"/>
              <a:t>‹#›</a:t>
            </a:fld>
            <a:endParaRPr lang="el-G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5" name="Date Placeholder 4"/>
          <p:cNvSpPr>
            <a:spLocks noGrp="1"/>
          </p:cNvSpPr>
          <p:nvPr>
            <p:ph type="dt" sz="half" idx="10"/>
          </p:nvPr>
        </p:nvSpPr>
        <p:spPr/>
        <p:txBody>
          <a:bodyPr/>
          <a:lstStyle/>
          <a:p>
            <a:r>
              <a:rPr lang="el-GR" sz="1400" smtClean="0"/>
              <a:t>&lt;ημερομηνία/ώρα&gt;</a:t>
            </a:r>
            <a:endParaRPr lang="el-GR"/>
          </a:p>
        </p:txBody>
      </p:sp>
      <p:sp>
        <p:nvSpPr>
          <p:cNvPr id="6" name="Footer Placeholder 5"/>
          <p:cNvSpPr>
            <a:spLocks noGrp="1"/>
          </p:cNvSpPr>
          <p:nvPr>
            <p:ph type="ftr" sz="quarter" idx="11"/>
          </p:nvPr>
        </p:nvSpPr>
        <p:spPr/>
        <p:txBody>
          <a:bodyPr/>
          <a:lstStyle/>
          <a:p>
            <a:pPr algn="ctr"/>
            <a:r>
              <a:rPr lang="el-GR" sz="1400" smtClean="0"/>
              <a:t>&lt;υποσέλιδο&gt;</a:t>
            </a:r>
            <a:endParaRPr lang="el-GR"/>
          </a:p>
        </p:txBody>
      </p:sp>
      <p:sp>
        <p:nvSpPr>
          <p:cNvPr id="7" name="Slide Number Placeholder 6"/>
          <p:cNvSpPr>
            <a:spLocks noGrp="1"/>
          </p:cNvSpPr>
          <p:nvPr>
            <p:ph type="sldNum" sz="quarter" idx="12"/>
          </p:nvPr>
        </p:nvSpPr>
        <p:spPr/>
        <p:txBody>
          <a:bodyPr/>
          <a:lstStyle/>
          <a:p>
            <a:pPr algn="r"/>
            <a:fld id="{119181B1-E181-4171-A101-D1B1810051B1}" type="slidenum">
              <a:rPr lang="el-GR" sz="1400" smtClean="0"/>
              <a:pPr algn="r"/>
              <a:t>‹#›</a:t>
            </a:fld>
            <a:endParaRPr lang="el-G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lnSpc>
                <a:spcPct val="100000"/>
              </a:lnSpc>
            </a:pPr>
            <a:r>
              <a:rPr lang="el-GR" smtClean="0">
                <a:solidFill>
                  <a:srgbClr val="000000"/>
                </a:solidFill>
                <a:latin typeface="Calibri"/>
              </a:rPr>
              <a:t>11/3/2012</a:t>
            </a:r>
            <a:endParaRPr lang="el-G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l-G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lnSpc>
                <a:spcPct val="100000"/>
              </a:lnSpc>
            </a:pPr>
            <a:fld id="{6141C1E1-C1C1-4101-91B1-61B191119111}" type="slidenum">
              <a:rPr lang="el-GR" smtClean="0">
                <a:solidFill>
                  <a:srgbClr val="000000"/>
                </a:solidFill>
                <a:latin typeface="Calibri"/>
              </a:rPr>
              <a:pPr>
                <a:lnSpc>
                  <a:spcPct val="100000"/>
                </a:lnSpc>
              </a:pPr>
              <a:t>‹#›</a:t>
            </a:fld>
            <a:endParaRPr lang="el-GR"/>
          </a:p>
        </p:txBody>
      </p:sp>
    </p:spTree>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959B3-A092-4A2C-BB77-F839774CE003}" type="datetimeFigureOut">
              <a:rPr lang="el-GR" smtClean="0">
                <a:solidFill>
                  <a:prstClr val="black">
                    <a:tint val="75000"/>
                  </a:prstClr>
                </a:solidFill>
              </a:rPr>
              <a:pPr/>
              <a:t>17/6/2012</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80E35-8E5A-485F-94FD-B6BFCA627AA5}"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3573016"/>
            <a:ext cx="2871992" cy="2808312"/>
          </a:xfrm>
        </p:spPr>
        <p:txBody>
          <a:bodyPr>
            <a:normAutofit/>
          </a:bodyPr>
          <a:lstStyle/>
          <a:p>
            <a:r>
              <a:rPr lang="el-GR" sz="1800" u="sng" dirty="0" smtClean="0">
                <a:latin typeface="Comic Sans MS" pitchFamily="66" charset="0"/>
              </a:rPr>
              <a:t>ΕΠΙΜΕΛΕΙΑ</a:t>
            </a:r>
            <a:br>
              <a:rPr lang="el-GR" sz="1800" u="sng" dirty="0" smtClean="0">
                <a:latin typeface="Comic Sans MS" pitchFamily="66" charset="0"/>
              </a:rPr>
            </a:br>
            <a:r>
              <a:rPr lang="el-GR" sz="1800" dirty="0" smtClean="0">
                <a:latin typeface="Comic Sans MS" pitchFamily="66" charset="0"/>
              </a:rPr>
              <a:t> ΓΑΒΡΟΓΟΣ ΓΕΩΡΓΙΟΣ</a:t>
            </a:r>
            <a:br>
              <a:rPr lang="el-GR" sz="1800" dirty="0" smtClean="0">
                <a:latin typeface="Comic Sans MS" pitchFamily="66" charset="0"/>
              </a:rPr>
            </a:br>
            <a:r>
              <a:rPr lang="el-GR" sz="1800" dirty="0" smtClean="0">
                <a:latin typeface="Comic Sans MS" pitchFamily="66" charset="0"/>
              </a:rPr>
              <a:t>ΔΗΜΟΠΟΥΛΟΣ ΑΘΑΝΑΣΙΟΣ</a:t>
            </a:r>
            <a:br>
              <a:rPr lang="el-GR" sz="1800" dirty="0" smtClean="0">
                <a:latin typeface="Comic Sans MS" pitchFamily="66" charset="0"/>
              </a:rPr>
            </a:br>
            <a:r>
              <a:rPr lang="el-GR" sz="1800" dirty="0" smtClean="0">
                <a:latin typeface="Comic Sans MS" pitchFamily="66" charset="0"/>
              </a:rPr>
              <a:t>ΚΟΥΤΡΟΜΠΙΛΑΣ ΕΥΣΤΡΑΤΙΟΣ</a:t>
            </a:r>
            <a:br>
              <a:rPr lang="el-GR" sz="1800" dirty="0" smtClean="0">
                <a:latin typeface="Comic Sans MS" pitchFamily="66" charset="0"/>
              </a:rPr>
            </a:br>
            <a:r>
              <a:rPr lang="el-GR" sz="1800" dirty="0" smtClean="0">
                <a:latin typeface="Comic Sans MS" pitchFamily="66" charset="0"/>
              </a:rPr>
              <a:t>ΚΩΣΤΟΠΟΥΛΟΣ ΑΝΤΩΝΙΟΣ</a:t>
            </a:r>
            <a:br>
              <a:rPr lang="el-GR" sz="1800" dirty="0" smtClean="0">
                <a:latin typeface="Comic Sans MS" pitchFamily="66" charset="0"/>
              </a:rPr>
            </a:br>
            <a:r>
              <a:rPr lang="el-GR" sz="1800" dirty="0" smtClean="0">
                <a:latin typeface="Comic Sans MS" pitchFamily="66" charset="0"/>
              </a:rPr>
              <a:t>ΞΟΥΡΑΦΗΣ ΚΩΣΤ/ΝΟΣ </a:t>
            </a:r>
            <a:br>
              <a:rPr lang="el-GR" sz="1800" dirty="0" smtClean="0">
                <a:latin typeface="Comic Sans MS" pitchFamily="66" charset="0"/>
              </a:rPr>
            </a:br>
            <a:r>
              <a:rPr lang="el-GR" sz="1800" dirty="0" smtClean="0">
                <a:latin typeface="Comic Sans MS" pitchFamily="66" charset="0"/>
              </a:rPr>
              <a:t/>
            </a:r>
            <a:br>
              <a:rPr lang="el-GR" sz="1800" dirty="0" smtClean="0">
                <a:latin typeface="Comic Sans MS" pitchFamily="66" charset="0"/>
              </a:rPr>
            </a:br>
            <a:r>
              <a:rPr lang="el-GR" sz="1800" dirty="0" smtClean="0">
                <a:latin typeface="Comic Sans MS" pitchFamily="66" charset="0"/>
              </a:rPr>
              <a:t>                    </a:t>
            </a:r>
            <a:endParaRPr lang="el-GR" sz="1800" dirty="0">
              <a:latin typeface="Comic Sans MS" pitchFamily="66" charset="0"/>
            </a:endParaRPr>
          </a:p>
        </p:txBody>
      </p:sp>
      <p:sp>
        <p:nvSpPr>
          <p:cNvPr id="3" name="Υπότιτλος 2"/>
          <p:cNvSpPr>
            <a:spLocks noGrp="1"/>
          </p:cNvSpPr>
          <p:nvPr>
            <p:ph type="subTitle"/>
          </p:nvPr>
        </p:nvSpPr>
        <p:spPr>
          <a:xfrm>
            <a:off x="323528" y="718200"/>
            <a:ext cx="8362912" cy="1990720"/>
          </a:xfrm>
        </p:spPr>
        <p:txBody>
          <a:bodyPr>
            <a:normAutofit/>
          </a:bodyPr>
          <a:lstStyle/>
          <a:p>
            <a:pPr algn="ctr"/>
            <a:r>
              <a:rPr lang="el-GR" dirty="0" smtClean="0">
                <a:latin typeface="Comic Sans MS" pitchFamily="66" charset="0"/>
                <a:cs typeface="Calibri" pitchFamily="34" charset="0"/>
              </a:rPr>
              <a:t>Γ΄ ΥΠΟ</a:t>
            </a:r>
            <a:r>
              <a:rPr lang="en-US" dirty="0" smtClean="0">
                <a:latin typeface="Comic Sans MS" pitchFamily="66" charset="0"/>
                <a:cs typeface="Calibri" pitchFamily="34" charset="0"/>
              </a:rPr>
              <a:t>OM</a:t>
            </a:r>
            <a:r>
              <a:rPr lang="el-GR" dirty="0" smtClean="0">
                <a:latin typeface="Comic Sans MS" pitchFamily="66" charset="0"/>
                <a:cs typeface="Calibri" pitchFamily="34" charset="0"/>
              </a:rPr>
              <a:t>ΑΔΑ </a:t>
            </a:r>
          </a:p>
          <a:p>
            <a:pPr algn="ctr"/>
            <a:r>
              <a:rPr lang="el-GR" dirty="0" smtClean="0">
                <a:latin typeface="Comic Sans MS" pitchFamily="66" charset="0"/>
                <a:cs typeface="Calibri" pitchFamily="34" charset="0"/>
              </a:rPr>
              <a:t>ΚΑΠΝΙΣΜΑ και </a:t>
            </a:r>
            <a:endParaRPr lang="en-US" dirty="0" smtClean="0">
              <a:latin typeface="Comic Sans MS" pitchFamily="66" charset="0"/>
              <a:cs typeface="Calibri" pitchFamily="34" charset="0"/>
            </a:endParaRPr>
          </a:p>
          <a:p>
            <a:pPr algn="ctr"/>
            <a:r>
              <a:rPr lang="el-GR" dirty="0" smtClean="0">
                <a:latin typeface="Comic Sans MS" pitchFamily="66" charset="0"/>
                <a:cs typeface="Calibri" pitchFamily="34" charset="0"/>
              </a:rPr>
              <a:t>ΚΟΙΝΩΝΙΑ-ΠΟΛΙΤΙΣΜΟΣ-ΚΡΑΤΟΣ</a:t>
            </a:r>
            <a:endParaRPr lang="en-US" dirty="0" smtClean="0">
              <a:latin typeface="Comic Sans MS" pitchFamily="66" charset="0"/>
              <a:cs typeface="Calibri" pitchFamily="34" charset="0"/>
            </a:endParaRPr>
          </a:p>
        </p:txBody>
      </p:sp>
      <p:pic>
        <p:nvPicPr>
          <p:cNvPr id="23554" name="Picture 2" descr="http://www.rwf.gr/wp-content/uploads/2010/12/%CE%BA%CE%AC%CF%80%CE%BD%CE%B9%CF%83%CE%BC%CE%B1.gif"/>
          <p:cNvPicPr>
            <a:picLocks noChangeAspect="1" noChangeArrowheads="1"/>
          </p:cNvPicPr>
          <p:nvPr/>
        </p:nvPicPr>
        <p:blipFill>
          <a:blip r:embed="rId2" cstate="print"/>
          <a:srcRect/>
          <a:stretch>
            <a:fillRect/>
          </a:stretch>
        </p:blipFill>
        <p:spPr bwMode="auto">
          <a:xfrm>
            <a:off x="3929058" y="3214686"/>
            <a:ext cx="4419275" cy="2851145"/>
          </a:xfrm>
          <a:prstGeom prst="rect">
            <a:avLst/>
          </a:prstGeom>
          <a:noFill/>
        </p:spPr>
      </p:pic>
    </p:spTree>
    <p:extLst>
      <p:ext uri="{BB962C8B-B14F-4D97-AF65-F5344CB8AC3E}">
        <p14:creationId xmlns="" xmlns:p14="http://schemas.microsoft.com/office/powerpoint/2010/main" val="829310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 presetClass="entr" presetSubtype="10" fill="hold" grpId="1"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1500"/>
                            </p:stCondLst>
                            <p:childTnLst>
                              <p:par>
                                <p:cTn id="9" presetID="5" presetClass="entr" presetSubtype="10" fill="hold" grpId="1"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2000"/>
                            </p:stCondLst>
                            <p:childTnLst>
                              <p:par>
                                <p:cTn id="13" presetID="5" presetClass="entr" presetSubtype="10" fill="hold" grpId="1"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par>
                          <p:cTn id="16" fill="hold">
                            <p:stCondLst>
                              <p:cond delay="2500"/>
                            </p:stCondLst>
                            <p:childTnLst>
                              <p:par>
                                <p:cTn id="17" presetID="15"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3500"/>
                            </p:stCondLst>
                            <p:childTnLst>
                              <p:par>
                                <p:cTn id="24" presetID="48" presetClass="entr" presetSubtype="0" accel="50000" fill="hold" nodeType="afterEffect">
                                  <p:stCondLst>
                                    <p:cond delay="0"/>
                                  </p:stCondLst>
                                  <p:childTnLst>
                                    <p:set>
                                      <p:cBhvr>
                                        <p:cTn id="25" dur="1" fill="hold">
                                          <p:stCondLst>
                                            <p:cond delay="0"/>
                                          </p:stCondLst>
                                        </p:cTn>
                                        <p:tgtEl>
                                          <p:spTgt spid="23554"/>
                                        </p:tgtEl>
                                        <p:attrNameLst>
                                          <p:attrName>style.visibility</p:attrName>
                                        </p:attrNameLst>
                                      </p:cBhvr>
                                      <p:to>
                                        <p:strVal val="visible"/>
                                      </p:to>
                                    </p:set>
                                    <p:anim calcmode="lin" valueType="num">
                                      <p:cBhvr>
                                        <p:cTn id="26" dur="1000" fill="hold"/>
                                        <p:tgtEl>
                                          <p:spTgt spid="2355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23554"/>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23554"/>
                                        </p:tgtEl>
                                        <p:attrNameLst>
                                          <p:attrName>ppt_y</p:attrName>
                                        </p:attrNameLst>
                                      </p:cBhvr>
                                      <p:tavLst>
                                        <p:tav tm="0">
                                          <p:val>
                                            <p:strVal val="#ppt_y"/>
                                          </p:val>
                                        </p:tav>
                                        <p:tav tm="100000">
                                          <p:val>
                                            <p:strVal val="#ppt_y"/>
                                          </p:val>
                                        </p:tav>
                                      </p:tavLst>
                                    </p:anim>
                                    <p:animEffect transition="in" filter="fade">
                                      <p:cBhvr>
                                        <p:cTn id="29"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p:txBody>
          <a:bodyPr/>
          <a:lstStyle/>
          <a:p>
            <a:pPr algn="ctr">
              <a:buNone/>
            </a:pPr>
            <a:r>
              <a:rPr lang="el-GR" sz="3200" dirty="0" smtClean="0">
                <a:solidFill>
                  <a:srgbClr val="FF0000"/>
                </a:solidFill>
                <a:latin typeface="Palatino Linotype" pitchFamily="18" charset="0"/>
              </a:rPr>
              <a:t>ΠΡΟΣΟΧΗ!</a:t>
            </a:r>
          </a:p>
          <a:p>
            <a:pPr algn="ctr"/>
            <a:endParaRPr lang="el-GR" dirty="0" smtClean="0"/>
          </a:p>
          <a:p>
            <a:pPr algn="ctr">
              <a:buNone/>
            </a:pPr>
            <a:r>
              <a:rPr lang="el-GR" dirty="0" smtClean="0">
                <a:latin typeface="Palatino Linotype" pitchFamily="18" charset="0"/>
              </a:rPr>
              <a:t>Σύμφωνα με τον νέο Αντικαπνιστικό Νόμο </a:t>
            </a:r>
          </a:p>
          <a:p>
            <a:pPr algn="ctr">
              <a:buNone/>
            </a:pPr>
            <a:r>
              <a:rPr lang="el-GR" dirty="0" smtClean="0">
                <a:latin typeface="Palatino Linotype" pitchFamily="18" charset="0"/>
              </a:rPr>
              <a:t>απαγορεύεται </a:t>
            </a:r>
          </a:p>
          <a:p>
            <a:pPr algn="ctr">
              <a:buNone/>
            </a:pPr>
            <a:endParaRPr lang="el-GR" dirty="0" smtClean="0">
              <a:latin typeface="Palatino Linotype" pitchFamily="18" charset="0"/>
            </a:endParaRPr>
          </a:p>
          <a:p>
            <a:pPr algn="ctr">
              <a:buNone/>
            </a:pPr>
            <a:r>
              <a:rPr lang="el-GR" dirty="0" smtClean="0">
                <a:latin typeface="Palatino Linotype" pitchFamily="18" charset="0"/>
              </a:rPr>
              <a:t>η προβολή  διαφημιστικών μηνυμάτων </a:t>
            </a:r>
          </a:p>
          <a:p>
            <a:pPr algn="ctr">
              <a:buNone/>
            </a:pPr>
            <a:r>
              <a:rPr lang="el-GR" dirty="0" smtClean="0">
                <a:latin typeface="Palatino Linotype" pitchFamily="18" charset="0"/>
              </a:rPr>
              <a:t>προϊόντων καπνού</a:t>
            </a:r>
          </a:p>
          <a:p>
            <a:pPr algn="ctr">
              <a:buNone/>
            </a:pPr>
            <a:r>
              <a:rPr lang="el-GR" dirty="0" smtClean="0">
                <a:latin typeface="Palatino Linotype" pitchFamily="18" charset="0"/>
              </a:rPr>
              <a:t>στους </a:t>
            </a:r>
          </a:p>
          <a:p>
            <a:pPr algn="ctr">
              <a:buNone/>
            </a:pPr>
            <a:r>
              <a:rPr lang="el-GR" dirty="0" smtClean="0">
                <a:latin typeface="Palatino Linotype" pitchFamily="18" charset="0"/>
              </a:rPr>
              <a:t> κινηματογράφους.</a:t>
            </a:r>
            <a:endParaRPr lang="el-GR" dirty="0">
              <a:latin typeface="Palatino Linotype"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solidFill>
            <a:srgbClr val="00B0F0"/>
          </a:solidFill>
          <a:effectLst>
            <a:glow rad="228600">
              <a:schemeClr val="accent5">
                <a:satMod val="175000"/>
                <a:alpha val="40000"/>
              </a:schemeClr>
            </a:glow>
          </a:effectLst>
        </p:spPr>
        <p:txBody>
          <a:bodyPr>
            <a:normAutofit fontScale="90000"/>
          </a:bodyPr>
          <a:lstStyle/>
          <a:p>
            <a:pPr algn="ctr"/>
            <a:r>
              <a:rPr lang="el-GR" dirty="0" smtClean="0">
                <a:ln w="13335" cmpd="sng">
                  <a:noFill/>
                  <a:prstDash val="solid"/>
                </a:ln>
                <a:effectLst>
                  <a:outerShdw blurRad="38100" dist="38100" dir="2700000" algn="tl">
                    <a:srgbClr val="000000">
                      <a:alpha val="43137"/>
                    </a:srgbClr>
                  </a:outerShdw>
                </a:effectLst>
              </a:rPr>
              <a:t>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 </a:t>
            </a:r>
            <a:br>
              <a:rPr lang="el-GR" dirty="0" smtClean="0">
                <a:ln w="13335" cmpd="sng">
                  <a:noFill/>
                  <a:prstDash val="solid"/>
                </a:ln>
                <a:effectLst>
                  <a:outerShdw blurRad="38100" dist="38100" dir="2700000" algn="tl">
                    <a:srgbClr val="000000">
                      <a:alpha val="43137"/>
                    </a:srgbClr>
                  </a:outerShdw>
                </a:effectLst>
              </a:rPr>
            </a:br>
            <a:r>
              <a:rPr lang="el-GR" u="sng" dirty="0" smtClean="0">
                <a:ln w="13335" cmpd="sng">
                  <a:noFill/>
                  <a:prstDash val="solid"/>
                </a:ln>
                <a:effectLst>
                  <a:outerShdw blurRad="38100" dist="38100" dir="2700000" algn="tl">
                    <a:srgbClr val="000000">
                      <a:alpha val="43137"/>
                    </a:srgbClr>
                  </a:outerShdw>
                </a:effectLst>
              </a:rPr>
              <a:t/>
            </a:r>
            <a:br>
              <a:rPr lang="el-GR" u="sng" dirty="0" smtClean="0">
                <a:ln w="13335" cmpd="sng">
                  <a:noFill/>
                  <a:prstDash val="solid"/>
                </a:ln>
                <a:effectLst>
                  <a:outerShdw blurRad="38100" dist="38100" dir="2700000" algn="tl">
                    <a:srgbClr val="000000">
                      <a:alpha val="43137"/>
                    </a:srgbClr>
                  </a:outerShdw>
                </a:effectLst>
              </a:rPr>
            </a:br>
            <a:r>
              <a:rPr lang="el-GR" sz="4900" dirty="0" smtClean="0">
                <a:ln w="13335" cmpd="sng">
                  <a:noFill/>
                  <a:prstDash val="solid"/>
                </a:ln>
                <a:effectLst>
                  <a:outerShdw blurRad="38100" dist="38100" dir="2700000" algn="tl">
                    <a:srgbClr val="000000">
                      <a:alpha val="43137"/>
                    </a:srgbClr>
                  </a:outerShdw>
                </a:effectLst>
              </a:rPr>
              <a:t>ΚΑΠΝΙΣΜΑ ΚΑΙ ΚΡΑΤΟΣ</a:t>
            </a:r>
            <a:r>
              <a:rPr lang="el-GR" sz="5300" dirty="0" smtClean="0">
                <a:ln w="13335" cmpd="sng">
                  <a:noFill/>
                  <a:prstDash val="solid"/>
                </a:ln>
                <a:effectLst>
                  <a:outerShdw blurRad="38100" dist="38100" dir="2700000" algn="tl">
                    <a:srgbClr val="000000">
                      <a:alpha val="43137"/>
                    </a:srgbClr>
                  </a:outerShdw>
                </a:effectLst>
              </a:rPr>
              <a:t> </a:t>
            </a:r>
            <a:r>
              <a:rPr lang="el-GR" sz="3100" dirty="0" smtClean="0">
                <a:ln w="13335" cmpd="sng">
                  <a:noFill/>
                  <a:prstDash val="solid"/>
                </a:ln>
                <a:effectLst>
                  <a:outerShdw blurRad="38100" dist="38100" dir="2700000" algn="tl">
                    <a:srgbClr val="000000">
                      <a:alpha val="43137"/>
                    </a:srgbClr>
                  </a:outerShdw>
                </a:effectLst>
              </a:rPr>
              <a:t>Ν.3730/2008</a:t>
            </a:r>
            <a:r>
              <a:rPr lang="el-GR" sz="3100" u="sng" dirty="0" smtClean="0">
                <a:ln w="13335" cmpd="sng">
                  <a:noFill/>
                  <a:prstDash val="solid"/>
                </a:ln>
                <a:effectLst>
                  <a:outerShdw blurRad="38100" dist="38100" dir="2700000" algn="tl">
                    <a:srgbClr val="000000">
                      <a:alpha val="43137"/>
                    </a:srgbClr>
                  </a:outerShdw>
                </a:effectLst>
              </a:rPr>
              <a:t>   </a:t>
            </a:r>
            <a:br>
              <a:rPr lang="el-GR" sz="3100" u="sng" dirty="0" smtClean="0">
                <a:ln w="13335" cmpd="sng">
                  <a:noFill/>
                  <a:prstDash val="solid"/>
                </a:ln>
                <a:effectLst>
                  <a:outerShdw blurRad="38100" dist="38100" dir="2700000" algn="tl">
                    <a:srgbClr val="000000">
                      <a:alpha val="43137"/>
                    </a:srgbClr>
                  </a:outerShdw>
                </a:effectLst>
              </a:rPr>
            </a:br>
            <a:r>
              <a:rPr lang="el-GR" sz="3100" u="sng" dirty="0" smtClean="0">
                <a:ln w="13335" cmpd="sng">
                  <a:noFill/>
                  <a:prstDash val="solid"/>
                </a:ln>
                <a:effectLst>
                  <a:outerShdw blurRad="38100" dist="38100" dir="2700000" algn="tl">
                    <a:srgbClr val="000000">
                      <a:alpha val="43137"/>
                    </a:srgbClr>
                  </a:outerShdw>
                </a:effectLst>
              </a:rPr>
              <a:t>όπως τροποποιήθηκε από τον Ν. 3868/2010</a:t>
            </a:r>
            <a:r>
              <a:rPr lang="el-GR" u="sng" dirty="0" smtClean="0">
                <a:ln w="13335" cmpd="sng">
                  <a:noFill/>
                  <a:prstDash val="solid"/>
                </a:ln>
                <a:effectLst>
                  <a:outerShdw blurRad="38100" dist="38100" dir="2700000" algn="tl">
                    <a:srgbClr val="000000">
                      <a:alpha val="43137"/>
                    </a:srgbClr>
                  </a:outerShdw>
                </a:effectLst>
              </a:rPr>
              <a:t>.</a:t>
            </a:r>
            <a:r>
              <a:rPr lang="el-GR" dirty="0" smtClean="0">
                <a:ln w="13335" cmpd="sng">
                  <a:noFill/>
                  <a:prstDash val="solid"/>
                </a:ln>
                <a:effectLst>
                  <a:outerShdw blurRad="38100" dist="38100" dir="2700000" algn="tl">
                    <a:srgbClr val="000000">
                      <a:alpha val="43137"/>
                    </a:srgbClr>
                  </a:outerShdw>
                </a:effectLst>
              </a:rPr>
              <a:t>                   </a:t>
            </a:r>
            <a:endParaRPr lang="el-GR" dirty="0">
              <a:ln w="13335" cmpd="sng">
                <a:noFill/>
                <a:prstDash val="solid"/>
              </a:ln>
              <a:effectLst>
                <a:outerShdw blurRad="38100" dist="38100" dir="2700000" algn="tl">
                  <a:srgbClr val="000000">
                    <a:alpha val="43137"/>
                  </a:srgbClr>
                </a:outerShdw>
              </a:effectLst>
            </a:endParaRPr>
          </a:p>
        </p:txBody>
      </p:sp>
      <p:sp>
        <p:nvSpPr>
          <p:cNvPr id="3" name="2 - Υπότιτλος"/>
          <p:cNvSpPr>
            <a:spLocks noGrp="1"/>
          </p:cNvSpPr>
          <p:nvPr>
            <p:ph type="subTitle" idx="4294967295"/>
          </p:nvPr>
        </p:nvSpPr>
        <p:spPr>
          <a:xfrm>
            <a:off x="611560" y="1916832"/>
            <a:ext cx="8229600" cy="3978275"/>
          </a:xfrm>
        </p:spPr>
        <p:txBody>
          <a:bodyPr>
            <a:normAutofit fontScale="40000" lnSpcReduction="20000"/>
          </a:bodyPr>
          <a:lstStyle/>
          <a:p>
            <a:pPr>
              <a:buNone/>
            </a:pPr>
            <a:r>
              <a:rPr lang="el-GR" sz="3600" dirty="0" smtClean="0">
                <a:effectLst>
                  <a:outerShdw blurRad="38100" dist="38100" dir="2700000" algn="tl">
                    <a:srgbClr val="000000">
                      <a:alpha val="43137"/>
                    </a:srgbClr>
                  </a:outerShdw>
                </a:effectLst>
              </a:rPr>
              <a:t>           </a:t>
            </a:r>
          </a:p>
          <a:p>
            <a:pPr>
              <a:buNone/>
            </a:pPr>
            <a:r>
              <a:rPr lang="el-GR" sz="3600" dirty="0" smtClean="0">
                <a:effectLst>
                  <a:outerShdw blurRad="38100" dist="38100" dir="2700000" algn="tl">
                    <a:srgbClr val="000000">
                      <a:alpha val="43137"/>
                    </a:srgbClr>
                  </a:outerShdw>
                </a:effectLst>
              </a:rPr>
              <a:t>   </a:t>
            </a:r>
            <a:r>
              <a:rPr lang="el-GR" sz="3600" u="sng" dirty="0" smtClean="0">
                <a:solidFill>
                  <a:schemeClr val="bg1"/>
                </a:solidFill>
                <a:effectLst>
                  <a:outerShdw blurRad="38100" dist="38100" dir="2700000" algn="tl">
                    <a:srgbClr val="000000">
                      <a:alpha val="43137"/>
                    </a:srgbClr>
                  </a:outerShdw>
                </a:effectLst>
              </a:rPr>
              <a:t> </a:t>
            </a:r>
            <a:r>
              <a:rPr lang="el-GR" sz="4500" u="sng" dirty="0" smtClean="0">
                <a:solidFill>
                  <a:schemeClr val="bg1"/>
                </a:solidFill>
                <a:effectLst>
                  <a:outerShdw blurRad="38100" dist="38100" dir="2700000" algn="tl">
                    <a:srgbClr val="000000">
                      <a:alpha val="43137"/>
                    </a:srgbClr>
                  </a:outerShdw>
                </a:effectLst>
              </a:rPr>
              <a:t>Απαγόρευση του καπνίσματος  σε:</a:t>
            </a:r>
          </a:p>
          <a:p>
            <a:pPr>
              <a:buFont typeface="Wingdings" pitchFamily="2" charset="2"/>
              <a:buChar char="Ø"/>
            </a:pPr>
            <a:r>
              <a:rPr lang="el-GR" sz="4500" dirty="0" smtClean="0">
                <a:solidFill>
                  <a:schemeClr val="tx1"/>
                </a:solidFill>
                <a:effectLst>
                  <a:outerShdw blurRad="38100" dist="38100" dir="2700000" algn="tl">
                    <a:srgbClr val="000000">
                      <a:alpha val="43137"/>
                    </a:srgbClr>
                  </a:outerShdw>
                </a:effectLst>
              </a:rPr>
              <a:t>    </a:t>
            </a:r>
            <a:r>
              <a:rPr lang="el-GR" sz="4500" b="1" dirty="0" smtClean="0">
                <a:solidFill>
                  <a:schemeClr val="tx1"/>
                </a:solidFill>
                <a:effectLst>
                  <a:outerShdw blurRad="38100" dist="38100" dir="2700000" algn="tl">
                    <a:srgbClr val="000000">
                      <a:alpha val="43137"/>
                    </a:srgbClr>
                  </a:outerShdw>
                </a:effectLst>
              </a:rPr>
              <a:t>Όλους τους χώρους εργασίας (</a:t>
            </a:r>
            <a:r>
              <a:rPr lang="el-GR" sz="4500" b="1" dirty="0" err="1" smtClean="0">
                <a:solidFill>
                  <a:schemeClr val="tx1"/>
                </a:solidFill>
                <a:effectLst>
                  <a:outerShdw blurRad="38100" dist="38100" dir="2700000" algn="tl">
                    <a:srgbClr val="000000">
                      <a:alpha val="43137"/>
                    </a:srgbClr>
                  </a:outerShdw>
                </a:effectLst>
              </a:rPr>
              <a:t>δημ</a:t>
            </a:r>
            <a:r>
              <a:rPr lang="el-GR" sz="4500" b="1" dirty="0" smtClean="0">
                <a:solidFill>
                  <a:schemeClr val="tx1"/>
                </a:solidFill>
                <a:effectLst>
                  <a:outerShdw blurRad="38100" dist="38100" dir="2700000" algn="tl">
                    <a:srgbClr val="000000">
                      <a:alpha val="43137"/>
                    </a:srgbClr>
                  </a:outerShdw>
                </a:effectLst>
              </a:rPr>
              <a:t>., </a:t>
            </a:r>
            <a:r>
              <a:rPr lang="el-GR" sz="4500" b="1" dirty="0" err="1" smtClean="0">
                <a:solidFill>
                  <a:schemeClr val="tx1"/>
                </a:solidFill>
                <a:effectLst>
                  <a:outerShdw blurRad="38100" dist="38100" dir="2700000" algn="tl">
                    <a:srgbClr val="000000">
                      <a:alpha val="43137"/>
                    </a:srgbClr>
                  </a:outerShdw>
                </a:effectLst>
              </a:rPr>
              <a:t>ιδιωτ</a:t>
            </a:r>
            <a:r>
              <a:rPr lang="el-GR" sz="4500" b="1" dirty="0" smtClean="0">
                <a:solidFill>
                  <a:schemeClr val="tx1"/>
                </a:solidFill>
                <a:effectLst>
                  <a:outerShdw blurRad="38100" dist="38100" dir="2700000" algn="tl">
                    <a:srgbClr val="000000">
                      <a:alpha val="43137"/>
                    </a:srgbClr>
                  </a:outerShdw>
                </a:effectLst>
              </a:rPr>
              <a:t>.)</a:t>
            </a:r>
          </a:p>
          <a:p>
            <a:pPr>
              <a:buNone/>
            </a:pPr>
            <a:r>
              <a:rPr lang="el-GR" sz="4500" b="1" dirty="0" smtClean="0">
                <a:solidFill>
                  <a:schemeClr val="tx1"/>
                </a:solidFill>
                <a:effectLst>
                  <a:outerShdw blurRad="38100" dist="38100" dir="2700000" algn="tl">
                    <a:srgbClr val="000000">
                      <a:alpha val="43137"/>
                    </a:srgbClr>
                  </a:outerShdw>
                </a:effectLst>
              </a:rPr>
              <a:t>         κλειστούς ή στεγασμένους. </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Μονάδες παροχής Υπηρεσιών Υγείας</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Καταστήματα παρασκευής, προσφοράς φαγητών, ποτών…</a:t>
            </a:r>
          </a:p>
          <a:p>
            <a:pPr>
              <a:buNone/>
            </a:pPr>
            <a:r>
              <a:rPr lang="el-GR" sz="4500" b="1" dirty="0" smtClean="0">
                <a:solidFill>
                  <a:schemeClr val="tx1"/>
                </a:solidFill>
                <a:effectLst>
                  <a:outerShdw blurRad="38100" dist="38100" dir="2700000" algn="tl">
                    <a:srgbClr val="000000">
                      <a:alpha val="43137"/>
                    </a:srgbClr>
                  </a:outerShdw>
                </a:effectLst>
              </a:rPr>
              <a:t>          και κέντρων διασκέδασης.</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Στους παντός είδους κλειστούς χώρους αναμονής  </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Στα αεροδρόμια  (εξαιρουμένων των χώρων για καπνιστές) </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Στους Σταθμούς μεταφοράς (ταξί, επιβατικά πλοία) </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Στα παντός είδους κυλικεία</a:t>
            </a:r>
          </a:p>
          <a:p>
            <a:pPr>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Στα μέσα μαζικής μεταφοράς.</a:t>
            </a:r>
          </a:p>
          <a:p>
            <a:pPr marL="450850" indent="-450850">
              <a:buFont typeface="Wingdings" pitchFamily="2" charset="2"/>
              <a:buChar char="Ø"/>
            </a:pPr>
            <a:r>
              <a:rPr lang="el-GR" sz="4500" b="1" dirty="0" smtClean="0">
                <a:solidFill>
                  <a:schemeClr val="tx1"/>
                </a:solidFill>
                <a:effectLst>
                  <a:outerShdw blurRad="38100" dist="38100" dir="2700000" algn="tl">
                    <a:srgbClr val="000000">
                      <a:alpha val="43137"/>
                    </a:srgbClr>
                  </a:outerShdw>
                </a:effectLst>
              </a:rPr>
              <a:t> Στα πάσης φύσεως αυτοκίνητα, ιδ .και  </a:t>
            </a:r>
            <a:r>
              <a:rPr lang="el-GR" sz="4500" b="1" dirty="0" err="1" smtClean="0">
                <a:solidFill>
                  <a:schemeClr val="tx1"/>
                </a:solidFill>
                <a:effectLst>
                  <a:outerShdw blurRad="38100" dist="38100" dir="2700000" algn="tl">
                    <a:srgbClr val="000000">
                      <a:alpha val="43137"/>
                    </a:srgbClr>
                  </a:outerShdw>
                </a:effectLst>
              </a:rPr>
              <a:t>δημ</a:t>
            </a:r>
            <a:r>
              <a:rPr lang="el-GR" sz="4500" b="1" dirty="0" smtClean="0">
                <a:solidFill>
                  <a:schemeClr val="tx1"/>
                </a:solidFill>
                <a:effectLst>
                  <a:outerShdw blurRad="38100" dist="38100" dir="2700000" algn="tl">
                    <a:srgbClr val="000000">
                      <a:alpha val="43137"/>
                    </a:srgbClr>
                  </a:outerShdw>
                </a:effectLst>
              </a:rPr>
              <a:t>. Χρήσης, όταν επιβαίνουν   </a:t>
            </a:r>
            <a:r>
              <a:rPr lang="en-US" sz="4500" b="1" dirty="0" smtClean="0">
                <a:solidFill>
                  <a:schemeClr val="tx1"/>
                </a:solidFill>
                <a:effectLst>
                  <a:outerShdw blurRad="38100" dist="38100" dir="2700000" algn="tl">
                    <a:srgbClr val="000000">
                      <a:alpha val="43137"/>
                    </a:srgbClr>
                  </a:outerShdw>
                </a:effectLst>
              </a:rPr>
              <a:t>  </a:t>
            </a:r>
            <a:r>
              <a:rPr lang="el-GR" sz="4500" b="1" dirty="0" smtClean="0">
                <a:solidFill>
                  <a:schemeClr val="tx1"/>
                </a:solidFill>
                <a:effectLst>
                  <a:outerShdw blurRad="38100" dist="38100" dir="2700000" algn="tl">
                    <a:srgbClr val="000000">
                      <a:alpha val="43137"/>
                    </a:srgbClr>
                  </a:outerShdw>
                </a:effectLst>
              </a:rPr>
              <a:t>ανήλικοι κάτω των 12   ετών. </a:t>
            </a:r>
          </a:p>
          <a:p>
            <a:pPr>
              <a:buFont typeface="Wingdings" pitchFamily="2" charset="2"/>
              <a:buChar char="Ø"/>
            </a:pPr>
            <a:endParaRPr lang="el-GR" sz="4500" b="1" dirty="0" smtClean="0">
              <a:effectLst>
                <a:outerShdw blurRad="38100" dist="38100" dir="2700000" algn="tl">
                  <a:srgbClr val="000000">
                    <a:alpha val="43137"/>
                  </a:srgbClr>
                </a:outerShdw>
              </a:effectLst>
            </a:endParaRPr>
          </a:p>
          <a:p>
            <a:pPr>
              <a:buNone/>
            </a:pPr>
            <a:endParaRPr lang="el-GR" sz="4500" b="1" dirty="0">
              <a:effectLst>
                <a:outerShdw blurRad="38100" dist="38100" dir="2700000" algn="tl">
                  <a:srgbClr val="000000">
                    <a:alpha val="43137"/>
                  </a:srgbClr>
                </a:outerShdw>
              </a:effectLst>
            </a:endParaRPr>
          </a:p>
        </p:txBody>
      </p:sp>
      <p:pic>
        <p:nvPicPr>
          <p:cNvPr id="5" name="Picture 2"/>
          <p:cNvPicPr/>
          <p:nvPr/>
        </p:nvPicPr>
        <p:blipFill>
          <a:blip r:embed="rId2" cstate="print"/>
          <a:stretch>
            <a:fillRect/>
          </a:stretch>
        </p:blipFill>
        <p:spPr>
          <a:xfrm>
            <a:off x="6810917" y="1714488"/>
            <a:ext cx="2190239" cy="207922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blinds(horizontal)">
                                      <p:cBhvr>
                                        <p:cTn id="51" dur="500"/>
                                        <p:tgtEl>
                                          <p:spTgt spid="3">
                                            <p:txEl>
                                              <p:pRg st="10" end="10"/>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blinds(horizontal)">
                                      <p:cBhvr>
                                        <p:cTn id="55" dur="500"/>
                                        <p:tgtEl>
                                          <p:spTgt spid="3">
                                            <p:txEl>
                                              <p:pRg st="11" end="11"/>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blinds(horizontal)">
                                      <p:cBhvr>
                                        <p:cTn id="59" dur="500"/>
                                        <p:tgtEl>
                                          <p:spTgt spid="3">
                                            <p:txEl>
                                              <p:pRg st="12" end="12"/>
                                            </p:txEl>
                                          </p:spTgt>
                                        </p:tgtEl>
                                      </p:cBhvr>
                                    </p:animEffect>
                                  </p:childTnLst>
                                </p:cTn>
                              </p:par>
                            </p:childTnLst>
                          </p:cTn>
                        </p:par>
                        <p:par>
                          <p:cTn id="60" fill="hold">
                            <p:stCondLst>
                              <p:cond delay="7000"/>
                            </p:stCondLst>
                            <p:childTnLst>
                              <p:par>
                                <p:cTn id="61" presetID="15" presetClass="entr" presetSubtype="0" fill="hold"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1000" fill="hold"/>
                                        <p:tgtEl>
                                          <p:spTgt spid="5"/>
                                        </p:tgtEl>
                                        <p:attrNameLst>
                                          <p:attrName>ppt_w</p:attrName>
                                        </p:attrNameLst>
                                      </p:cBhvr>
                                      <p:tavLst>
                                        <p:tav tm="0">
                                          <p:val>
                                            <p:fltVal val="0"/>
                                          </p:val>
                                        </p:tav>
                                        <p:tav tm="100000">
                                          <p:val>
                                            <p:strVal val="#ppt_w"/>
                                          </p:val>
                                        </p:tav>
                                      </p:tavLst>
                                    </p:anim>
                                    <p:anim calcmode="lin" valueType="num">
                                      <p:cBhvr>
                                        <p:cTn id="64" dur="1000" fill="hold"/>
                                        <p:tgtEl>
                                          <p:spTgt spid="5"/>
                                        </p:tgtEl>
                                        <p:attrNameLst>
                                          <p:attrName>ppt_h</p:attrName>
                                        </p:attrNameLst>
                                      </p:cBhvr>
                                      <p:tavLst>
                                        <p:tav tm="0">
                                          <p:val>
                                            <p:fltVal val="0"/>
                                          </p:val>
                                        </p:tav>
                                        <p:tav tm="100000">
                                          <p:val>
                                            <p:strVal val="#ppt_h"/>
                                          </p:val>
                                        </p:tav>
                                      </p:tavLst>
                                    </p:anim>
                                    <p:anim calcmode="lin" valueType="num">
                                      <p:cBhvr>
                                        <p:cTn id="6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240" cy="864096"/>
          </a:xfrm>
        </p:spPr>
        <p:txBody>
          <a:bodyPr>
            <a:normAutofit fontScale="90000"/>
          </a:bodyPr>
          <a:lstStyle/>
          <a:p>
            <a:pPr algn="ctr"/>
            <a:r>
              <a:rPr lang="el-GR" sz="4400" u="sng" dirty="0" smtClean="0"/>
              <a:t>Νομοθεσία για το κάπνισμα </a:t>
            </a:r>
            <a:br>
              <a:rPr lang="el-GR" sz="4400" u="sng" dirty="0" smtClean="0"/>
            </a:br>
            <a:r>
              <a:rPr lang="el-GR" sz="4400" u="sng" dirty="0" smtClean="0"/>
              <a:t>Ν. 3730/2008 (άρθρο 2)</a:t>
            </a:r>
            <a:endParaRPr lang="el-GR" sz="4400" u="sng" dirty="0"/>
          </a:p>
        </p:txBody>
      </p:sp>
      <p:sp>
        <p:nvSpPr>
          <p:cNvPr id="3" name="Subtitle 2"/>
          <p:cNvSpPr>
            <a:spLocks noGrp="1"/>
          </p:cNvSpPr>
          <p:nvPr>
            <p:ph type="subTitle"/>
          </p:nvPr>
        </p:nvSpPr>
        <p:spPr>
          <a:xfrm>
            <a:off x="467544" y="1772816"/>
            <a:ext cx="8229240" cy="4482056"/>
          </a:xfrm>
          <a:ln>
            <a:noFill/>
          </a:ln>
          <a:scene3d>
            <a:camera prst="perspectiveFront"/>
            <a:lightRig rig="threePt" dir="t"/>
          </a:scene3d>
          <a:sp3d>
            <a:bevelT w="152400" h="50800" prst="softRound"/>
          </a:sp3d>
        </p:spPr>
        <p:txBody>
          <a:bodyPr anchor="t">
            <a:noAutofit/>
          </a:bodyPr>
          <a:lstStyle/>
          <a:p>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p>
          <a:p>
            <a:pPr marL="742950" indent="-742950"/>
            <a:r>
              <a:rPr lang="el-GR" sz="1400" i="1"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Απαγορεύεται:</a:t>
            </a:r>
          </a:p>
          <a:p>
            <a:pPr marL="742950" indent="-742950">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Η πώληση προϊόντων καπνού σε ανηλίκους από ενήλικες.</a:t>
            </a:r>
          </a:p>
          <a:p>
            <a:pPr marL="742950" indent="-742950"/>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p>
          <a:p>
            <a:pPr marL="742950" indent="-742950" algn="just">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Η πώληση προϊόντων καπνού σε χώρους παροχής </a:t>
            </a:r>
          </a:p>
          <a:p>
            <a:pPr marL="742950" indent="-742950" algn="just"/>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υπηρεσιών διαδικτύου και παιγνιδιών τεχνητής νοημοσύνης και </a:t>
            </a:r>
          </a:p>
          <a:p>
            <a:pPr marL="742950" indent="-742950" algn="just"/>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η κατανάλωση  προϊόντων καπνού σε κλειστούς χώρους διεξαγωγής</a:t>
            </a:r>
          </a:p>
          <a:p>
            <a:pPr marL="742950" indent="-742950"/>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αθλοπαιδιών, ομαδικών αθλημάτων και </a:t>
            </a:r>
            <a:r>
              <a:rPr lang="el-GR" sz="1400" dirty="0" err="1"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αθληικών</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Εκδηλώσεων.</a:t>
            </a:r>
          </a:p>
          <a:p>
            <a:pPr marL="742950" indent="-742950"/>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p>
          <a:p>
            <a:pPr marL="742950" indent="-742950">
              <a:buFont typeface="Wingdings" pitchFamily="2" charset="2"/>
              <a:buChar char="Ø"/>
            </a:pPr>
            <a:endPar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endParaRPr>
          </a:p>
          <a:p>
            <a:pPr marL="742950" indent="-742950"/>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n-US"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Η διαφήμιση και προώθηση προϊόντων  </a:t>
            </a:r>
          </a:p>
          <a:p>
            <a:pPr marL="742950" indent="-742950"/>
            <a:r>
              <a:rPr lang="fr-F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n-US"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καπνού σε όλους τους εξωτερικούς, υπαίθριους και </a:t>
            </a:r>
            <a:r>
              <a:rPr lang="el-GR" sz="1400" dirty="0" err="1"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εσωτ</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χώρους</a:t>
            </a:r>
          </a:p>
          <a:p>
            <a:pPr marL="742950" indent="-742950"/>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n-US"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θέατρα, στρατ. </a:t>
            </a:r>
            <a:r>
              <a:rPr lang="el-GR" sz="1400" dirty="0" err="1"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ξενοδ</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μονάδες, Δικαστήρια.</a:t>
            </a:r>
          </a:p>
          <a:p>
            <a:pPr marL="742950" indent="-742950"/>
            <a:endPar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endParaRPr>
          </a:p>
          <a:p>
            <a:pPr>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rPr>
              <a:t>       Η διαφήμιση στην τηλεόραση καθώς και η χορηγία  εκπομπών.</a:t>
            </a:r>
          </a:p>
          <a:p>
            <a:pPr marL="742950" indent="-742950">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Η δωρεάν διανομή προϊόντων καπνού.</a:t>
            </a:r>
          </a:p>
          <a:p>
            <a:pPr marL="742950" indent="-742950">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Στους χώρους πώλησης </a:t>
            </a:r>
            <a:r>
              <a:rPr lang="el-GR" sz="1400" dirty="0" err="1"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πρ</a:t>
            </a: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 καπνού αναρτάται σε εμφανές σημείο ένδειξη </a:t>
            </a:r>
          </a:p>
          <a:p>
            <a:pPr marL="742950" indent="-742950">
              <a:buFont typeface="Wingdings" pitchFamily="2" charset="2"/>
              <a:buChar char="Ø"/>
            </a:pPr>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Σχετικά με την απαγόρευση πώλησης προϊόντων καπνού σε ανηλίκους.</a:t>
            </a:r>
          </a:p>
          <a:p>
            <a:pPr marL="742950" indent="-742950">
              <a:buFont typeface="Wingdings" pitchFamily="2" charset="2"/>
              <a:buChar char="Ø"/>
            </a:pPr>
            <a:endPar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endParaRPr>
          </a:p>
          <a:p>
            <a:r>
              <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 </a:t>
            </a:r>
            <a:r>
              <a:rPr lang="fr-F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rPr>
              <a:t>     </a:t>
            </a:r>
            <a:endParaRPr lang="el-GR" sz="1400" dirty="0" smtClean="0">
              <a:ln w="13335" cmpd="sng">
                <a:noFill/>
                <a:prstDash val="solid"/>
              </a:ln>
              <a:solidFill>
                <a:schemeClr val="tx1"/>
              </a:solidFill>
              <a:effectLst>
                <a:outerShdw blurRad="38100" dist="38100" dir="2700000" algn="tl">
                  <a:srgbClr val="000000">
                    <a:alpha val="43137"/>
                  </a:srgbClr>
                </a:outerShdw>
              </a:effectLst>
              <a:latin typeface="Comic Sans MS" pitchFamily="66" charset="0"/>
              <a:cs typeface="Calibri" pitchFamily="34" charset="0"/>
            </a:endParaRPr>
          </a:p>
          <a:p>
            <a:r>
              <a:rPr lang="el-GR" sz="1400" dirty="0" smtClean="0">
                <a:ln w="13335" cmpd="sng">
                  <a:noFill/>
                  <a:prstDash val="solid"/>
                </a:ln>
                <a:solidFill>
                  <a:schemeClr val="tx1"/>
                </a:solidFill>
                <a:effectLst>
                  <a:outerShdw blurRad="38100" dist="38100" dir="2700000" algn="tl">
                    <a:srgbClr val="000000">
                      <a:alpha val="43137"/>
                    </a:srgbClr>
                  </a:outerShdw>
                </a:effectLst>
              </a:rPr>
              <a:t>      </a:t>
            </a:r>
            <a:endParaRPr lang="el-GR" sz="1400" b="1" dirty="0" smtClean="0">
              <a:ln w="13335" cmpd="sng">
                <a:noFill/>
                <a:prstDash val="solid"/>
              </a:ln>
              <a:solidFill>
                <a:schemeClr val="tx1"/>
              </a:solidFill>
              <a:effectLst>
                <a:outerShdw blurRad="38100" dist="38100" dir="2700000" algn="tl">
                  <a:srgbClr val="000000">
                    <a:alpha val="43137"/>
                  </a:srgbClr>
                </a:outerShdw>
              </a:effectLst>
            </a:endParaRPr>
          </a:p>
          <a:p>
            <a:pPr marL="742950" indent="-742950">
              <a:buFont typeface="Wingdings" pitchFamily="2" charset="2"/>
              <a:buChar char="Ø"/>
            </a:pPr>
            <a:endParaRPr lang="el-GR" sz="1400" dirty="0" smtClean="0">
              <a:ln w="13335" cmpd="sng">
                <a:noFill/>
                <a:prstDash val="solid"/>
              </a:ln>
              <a:solidFill>
                <a:schemeClr val="tx1"/>
              </a:solidFill>
              <a:effectLst>
                <a:outerShdw blurRad="38100" dist="38100" dir="2700000" algn="tl">
                  <a:srgbClr val="000000">
                    <a:alpha val="43137"/>
                  </a:srgbClr>
                </a:outerShdw>
              </a:effectLst>
            </a:endParaRPr>
          </a:p>
          <a:p>
            <a:endParaRPr lang="el-GR" sz="1400" b="1" u="sng" dirty="0">
              <a:ln w="13335" cmpd="sng">
                <a:no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linds(horizontal)">
                                      <p:cBhvr>
                                        <p:cTn id="39" dur="500"/>
                                        <p:tgtEl>
                                          <p:spTgt spid="3">
                                            <p:txEl>
                                              <p:pRg st="7" end="7"/>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linds(horizontal)">
                                      <p:cBhvr>
                                        <p:cTn id="43" dur="500"/>
                                        <p:tgtEl>
                                          <p:spTgt spid="3">
                                            <p:txEl>
                                              <p:pRg st="8" end="8"/>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linds(horizontal)">
                                      <p:cBhvr>
                                        <p:cTn id="51" dur="500"/>
                                        <p:tgtEl>
                                          <p:spTgt spid="3">
                                            <p:txEl>
                                              <p:pRg st="11" end="11"/>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linds(horizontal)">
                                      <p:cBhvr>
                                        <p:cTn id="55" dur="500"/>
                                        <p:tgtEl>
                                          <p:spTgt spid="3">
                                            <p:txEl>
                                              <p:pRg st="12" end="12"/>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Effect transition="in" filter="blinds(horizontal)">
                                      <p:cBhvr>
                                        <p:cTn id="59" dur="500"/>
                                        <p:tgtEl>
                                          <p:spTgt spid="3">
                                            <p:txEl>
                                              <p:pRg st="14" end="14"/>
                                            </p:txEl>
                                          </p:spTgt>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Effect transition="in" filter="blinds(horizontal)">
                                      <p:cBhvr>
                                        <p:cTn id="63" dur="500"/>
                                        <p:tgtEl>
                                          <p:spTgt spid="3">
                                            <p:txEl>
                                              <p:pRg st="15" end="15"/>
                                            </p:txEl>
                                          </p:spTgt>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blinds(horizontal)">
                                      <p:cBhvr>
                                        <p:cTn id="67" dur="500"/>
                                        <p:tgtEl>
                                          <p:spTgt spid="3">
                                            <p:txEl>
                                              <p:pRg st="16" end="16"/>
                                            </p:txEl>
                                          </p:spTgt>
                                        </p:tgtEl>
                                      </p:cBhvr>
                                    </p:animEffect>
                                  </p:childTnLst>
                                </p:cTn>
                              </p:par>
                            </p:childTnLst>
                          </p:cTn>
                        </p:par>
                        <p:par>
                          <p:cTn id="68" fill="hold">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Effect transition="in" filter="blinds(horizontal)">
                                      <p:cBhvr>
                                        <p:cTn id="71" dur="500"/>
                                        <p:tgtEl>
                                          <p:spTgt spid="3">
                                            <p:txEl>
                                              <p:pRg st="17" end="17"/>
                                            </p:txEl>
                                          </p:spTgt>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3">
                                            <p:txEl>
                                              <p:pRg st="19" end="19"/>
                                            </p:txEl>
                                          </p:spTgt>
                                        </p:tgtEl>
                                        <p:attrNameLst>
                                          <p:attrName>style.visibility</p:attrName>
                                        </p:attrNameLst>
                                      </p:cBhvr>
                                      <p:to>
                                        <p:strVal val="visible"/>
                                      </p:to>
                                    </p:set>
                                    <p:animEffect transition="in" filter="blinds(horizontal)">
                                      <p:cBhvr>
                                        <p:cTn id="75" dur="500"/>
                                        <p:tgtEl>
                                          <p:spTgt spid="3">
                                            <p:txEl>
                                              <p:pRg st="19" end="19"/>
                                            </p:txEl>
                                          </p:spTgt>
                                        </p:tgtEl>
                                      </p:cBhvr>
                                    </p:animEffect>
                                  </p:childTnLst>
                                </p:cTn>
                              </p:par>
                            </p:childTnLst>
                          </p:cTn>
                        </p:par>
                        <p:par>
                          <p:cTn id="76" fill="hold">
                            <p:stCondLst>
                              <p:cond delay="9000"/>
                            </p:stCondLst>
                            <p:childTnLst>
                              <p:par>
                                <p:cTn id="77" presetID="3" presetClass="entr" presetSubtype="10" fill="hold" grpId="0" nodeType="afterEffect">
                                  <p:stCondLst>
                                    <p:cond delay="0"/>
                                  </p:stCondLst>
                                  <p:childTnLst>
                                    <p:set>
                                      <p:cBhvr>
                                        <p:cTn id="78" dur="1" fill="hold">
                                          <p:stCondLst>
                                            <p:cond delay="0"/>
                                          </p:stCondLst>
                                        </p:cTn>
                                        <p:tgtEl>
                                          <p:spTgt spid="3">
                                            <p:txEl>
                                              <p:pRg st="20" end="20"/>
                                            </p:txEl>
                                          </p:spTgt>
                                        </p:tgtEl>
                                        <p:attrNameLst>
                                          <p:attrName>style.visibility</p:attrName>
                                        </p:attrNameLst>
                                      </p:cBhvr>
                                      <p:to>
                                        <p:strVal val="visible"/>
                                      </p:to>
                                    </p:set>
                                    <p:animEffect transition="in" filter="blinds(horizontal)">
                                      <p:cBhvr>
                                        <p:cTn id="79" dur="500"/>
                                        <p:tgtEl>
                                          <p:spTgt spid="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2928926" y="928670"/>
            <a:ext cx="3528000" cy="1947600"/>
          </a:xfrm>
          <a:prstGeom prst="rect">
            <a:avLst/>
          </a:prstGeom>
        </p:spPr>
      </p:pic>
      <p:sp>
        <p:nvSpPr>
          <p:cNvPr id="118" name="TextShape 1"/>
          <p:cNvSpPr txBox="1"/>
          <p:nvPr/>
        </p:nvSpPr>
        <p:spPr>
          <a:xfrm>
            <a:off x="500034" y="0"/>
            <a:ext cx="8229240" cy="1142640"/>
          </a:xfrm>
          <a:prstGeom prst="rect">
            <a:avLst/>
          </a:prstGeom>
        </p:spPr>
        <p:txBody>
          <a:bodyPr anchor="ctr"/>
          <a:lstStyle/>
          <a:p>
            <a:pPr algn="ctr">
              <a:lnSpc>
                <a:spcPct val="100000"/>
              </a:lnSpc>
            </a:pPr>
            <a:r>
              <a:rPr lang="el-GR" sz="3200" b="1" u="sng" dirty="0" smtClean="0">
                <a:latin typeface="Comic Sans MS" pitchFamily="66" charset="0"/>
              </a:rPr>
              <a:t>ΛΑΘΡΕΜΠΟΡΙΟ  ΤΣΙΓΑΡΩΝ</a:t>
            </a:r>
            <a:endParaRPr sz="3200" b="1" u="sng" dirty="0">
              <a:latin typeface="Comic Sans MS" pitchFamily="66" charset="0"/>
            </a:endParaRPr>
          </a:p>
        </p:txBody>
      </p:sp>
      <p:sp>
        <p:nvSpPr>
          <p:cNvPr id="119" name="TextShape 2"/>
          <p:cNvSpPr txBox="1"/>
          <p:nvPr/>
        </p:nvSpPr>
        <p:spPr>
          <a:xfrm>
            <a:off x="357158" y="3000372"/>
            <a:ext cx="8572560" cy="2768198"/>
          </a:xfrm>
          <a:prstGeom prst="rect">
            <a:avLst/>
          </a:prstGeom>
        </p:spPr>
        <p:txBody>
          <a:bodyPr/>
          <a:lstStyle/>
          <a:p>
            <a:pPr>
              <a:lnSpc>
                <a:spcPct val="100000"/>
              </a:lnSpc>
            </a:pPr>
            <a:r>
              <a:rPr lang="el-GR" sz="2400" dirty="0" smtClean="0">
                <a:latin typeface="Calibri"/>
              </a:rPr>
              <a:t>                    </a:t>
            </a:r>
            <a:r>
              <a:rPr lang="el-GR" sz="2000" dirty="0" smtClean="0">
                <a:latin typeface="Calibri"/>
              </a:rPr>
              <a:t> (</a:t>
            </a:r>
            <a:r>
              <a:rPr lang="el-GR" sz="2000" i="1" dirty="0">
                <a:latin typeface="Calibri"/>
              </a:rPr>
              <a:t>Λ</a:t>
            </a:r>
            <a:r>
              <a:rPr lang="el-GR" sz="2000" i="1" dirty="0" smtClean="0">
                <a:latin typeface="Calibri"/>
              </a:rPr>
              <a:t>αθραίο </a:t>
            </a:r>
            <a:r>
              <a:rPr lang="el-GR" sz="2000" i="1" dirty="0">
                <a:latin typeface="Calibri"/>
              </a:rPr>
              <a:t>- κρυφό</a:t>
            </a:r>
            <a:r>
              <a:rPr lang="el-GR" sz="2000" dirty="0">
                <a:latin typeface="Calibri"/>
              </a:rPr>
              <a:t> + </a:t>
            </a:r>
            <a:r>
              <a:rPr lang="el-GR" sz="2000" i="1" dirty="0">
                <a:latin typeface="Calibri"/>
              </a:rPr>
              <a:t>εμπόριο</a:t>
            </a:r>
            <a:r>
              <a:rPr lang="el-GR" sz="2000" dirty="0">
                <a:latin typeface="Calibri"/>
              </a:rPr>
              <a:t>) </a:t>
            </a:r>
            <a:endParaRPr lang="el-GR" sz="2000" dirty="0" smtClean="0">
              <a:latin typeface="Calibri"/>
            </a:endParaRPr>
          </a:p>
          <a:p>
            <a:pPr>
              <a:lnSpc>
                <a:spcPct val="100000"/>
              </a:lnSpc>
            </a:pPr>
            <a:r>
              <a:rPr lang="el-GR" sz="2000" dirty="0" smtClean="0">
                <a:latin typeface="Calibri"/>
              </a:rPr>
              <a:t>Στην  </a:t>
            </a:r>
            <a:r>
              <a:rPr lang="el-GR" sz="2000" dirty="0">
                <a:latin typeface="Calibri"/>
              </a:rPr>
              <a:t>πράξη αποτελεί εξαπάτηση των Αρχών ενός κράτους κατά την εισαγωγή ή εξαγωγή εμπορευμάτων</a:t>
            </a:r>
            <a:r>
              <a:rPr lang="el-GR" sz="2000" dirty="0" smtClean="0">
                <a:latin typeface="Calibri"/>
              </a:rPr>
              <a:t>.</a:t>
            </a:r>
          </a:p>
          <a:p>
            <a:pPr>
              <a:lnSpc>
                <a:spcPct val="100000"/>
              </a:lnSpc>
              <a:buFont typeface="Arial"/>
              <a:buChar char="•"/>
            </a:pPr>
            <a:endParaRPr sz="2000" dirty="0"/>
          </a:p>
          <a:p>
            <a:pPr algn="just">
              <a:lnSpc>
                <a:spcPct val="100000"/>
              </a:lnSpc>
            </a:pPr>
            <a:r>
              <a:rPr lang="el-GR" sz="2400" dirty="0" smtClean="0"/>
              <a:t>Το λαθρεμπόριο χαρακτηρίζεται στις περισσότερες νομοθεσίες του κόσμου ως ιδιώνυμο φορολογικό ποινικό αδίκημα. </a:t>
            </a:r>
          </a:p>
          <a:p>
            <a:pPr algn="just">
              <a:lnSpc>
                <a:spcPct val="100000"/>
              </a:lnSpc>
            </a:pPr>
            <a:r>
              <a:rPr lang="el-GR" sz="2400" dirty="0" smtClean="0"/>
              <a:t>Άλλες χώρες τηρούν ενιαία τελωνειακή νομοθεσία με όλα τα είδη του λαθρεμπορίου και μια ειδικότερη για τα απαγορευμένα είδη εμπορίας, προκειμένου να δύνανται να επιλαμβάνονται κατά τόπο πολλές διωκτικές Αρχές</a:t>
            </a:r>
            <a:r>
              <a:rPr lang="el-GR" sz="2400" dirty="0" smtClean="0">
                <a:solidFill>
                  <a:srgbClr val="000000"/>
                </a:solidFill>
              </a:rPr>
              <a:t>.</a:t>
            </a:r>
            <a:endParaRPr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linds(horizontal)">
                                      <p:cBhvr>
                                        <p:cTn id="7" dur="500"/>
                                        <p:tgtEl>
                                          <p:spTgt spid="118"/>
                                        </p:tgtEl>
                                      </p:cBhvr>
                                    </p:animEffect>
                                  </p:childTnLst>
                                </p:cTn>
                              </p:par>
                            </p:childTnLst>
                          </p:cTn>
                        </p:par>
                        <p:par>
                          <p:cTn id="8" fill="hold">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119"/>
                                        </p:tgtEl>
                                        <p:attrNameLst>
                                          <p:attrName>style.visibility</p:attrName>
                                        </p:attrNameLst>
                                      </p:cBhvr>
                                      <p:to>
                                        <p:strVal val="visible"/>
                                      </p:to>
                                    </p:set>
                                    <p:animEffect transition="in" filter="blinds(horizontal)">
                                      <p:cBhvr>
                                        <p:cTn id="1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457200" y="274680"/>
            <a:ext cx="8229240" cy="1142640"/>
          </a:xfrm>
          <a:prstGeom prst="rect">
            <a:avLst/>
          </a:prstGeom>
        </p:spPr>
        <p:txBody>
          <a:bodyPr anchor="ctr"/>
          <a:lstStyle/>
          <a:p>
            <a:pPr algn="ctr">
              <a:lnSpc>
                <a:spcPct val="100000"/>
              </a:lnSpc>
            </a:pPr>
            <a:r>
              <a:rPr lang="el-GR" sz="4400" b="1" dirty="0">
                <a:effectLst>
                  <a:outerShdw blurRad="38100" dist="38100" dir="2700000" algn="tl">
                    <a:srgbClr val="000000">
                      <a:alpha val="43137"/>
                    </a:srgbClr>
                  </a:outerShdw>
                </a:effectLst>
                <a:latin typeface="Calibri"/>
              </a:rPr>
              <a:t> </a:t>
            </a:r>
            <a:r>
              <a:rPr lang="el-GR" sz="4400" dirty="0">
                <a:effectLst>
                  <a:outerShdw blurRad="38100" dist="38100" dir="2700000" algn="tl">
                    <a:srgbClr val="000000">
                      <a:alpha val="43137"/>
                    </a:srgbClr>
                  </a:outerShdw>
                </a:effectLst>
                <a:latin typeface="Calibri"/>
              </a:rPr>
              <a:t>
</a:t>
            </a:r>
            <a:r>
              <a:rPr lang="el-GR" sz="4000" b="1" u="sng" dirty="0">
                <a:effectLst>
                  <a:outerShdw blurRad="38100" dist="38100" dir="2700000" algn="tl">
                    <a:srgbClr val="000000">
                      <a:alpha val="43137"/>
                    </a:srgbClr>
                  </a:outerShdw>
                </a:effectLst>
                <a:latin typeface="Calibri"/>
              </a:rPr>
              <a:t>Νομοθεσία </a:t>
            </a:r>
            <a:endParaRPr lang="el-GR" sz="4000" b="1" u="sng" dirty="0" smtClean="0">
              <a:effectLst>
                <a:outerShdw blurRad="38100" dist="38100" dir="2700000" algn="tl">
                  <a:srgbClr val="000000">
                    <a:alpha val="43137"/>
                  </a:srgbClr>
                </a:outerShdw>
              </a:effectLst>
              <a:latin typeface="Calibri"/>
            </a:endParaRPr>
          </a:p>
          <a:p>
            <a:pPr algn="ctr">
              <a:lnSpc>
                <a:spcPct val="100000"/>
              </a:lnSpc>
            </a:pPr>
            <a:r>
              <a:rPr lang="el-GR" sz="4000" b="1" u="sng" dirty="0" smtClean="0">
                <a:effectLst>
                  <a:outerShdw blurRad="38100" dist="38100" dir="2700000" algn="tl">
                    <a:srgbClr val="000000">
                      <a:alpha val="43137"/>
                    </a:srgbClr>
                  </a:outerShdw>
                </a:effectLst>
                <a:latin typeface="Calibri"/>
              </a:rPr>
              <a:t>για </a:t>
            </a:r>
            <a:r>
              <a:rPr lang="el-GR" sz="4000" b="1" u="sng" dirty="0">
                <a:effectLst>
                  <a:outerShdw blurRad="38100" dist="38100" dir="2700000" algn="tl">
                    <a:srgbClr val="000000">
                      <a:alpha val="43137"/>
                    </a:srgbClr>
                  </a:outerShdw>
                </a:effectLst>
                <a:latin typeface="Calibri"/>
              </a:rPr>
              <a:t>το Ηλεκτρονικό Τσιγάρο</a:t>
            </a:r>
            <a:r>
              <a:rPr lang="el-GR" sz="4400" b="1" dirty="0">
                <a:effectLst>
                  <a:outerShdw blurRad="38100" dist="38100" dir="2700000" algn="tl">
                    <a:srgbClr val="000000">
                      <a:alpha val="43137"/>
                    </a:srgbClr>
                  </a:outerShdw>
                </a:effectLst>
                <a:latin typeface="Calibri"/>
              </a:rPr>
              <a:t>
</a:t>
            </a:r>
            <a:endParaRPr dirty="0">
              <a:effectLst>
                <a:outerShdw blurRad="38100" dist="38100" dir="2700000" algn="tl">
                  <a:srgbClr val="000000">
                    <a:alpha val="43137"/>
                  </a:srgbClr>
                </a:outerShdw>
              </a:effectLst>
            </a:endParaRPr>
          </a:p>
        </p:txBody>
      </p:sp>
      <p:sp>
        <p:nvSpPr>
          <p:cNvPr id="128" name="TextShape 2"/>
          <p:cNvSpPr txBox="1"/>
          <p:nvPr/>
        </p:nvSpPr>
        <p:spPr>
          <a:xfrm>
            <a:off x="457200" y="1600200"/>
            <a:ext cx="8229240" cy="4525560"/>
          </a:xfrm>
          <a:prstGeom prst="rect">
            <a:avLst/>
          </a:prstGeom>
        </p:spPr>
        <p:txBody>
          <a:bodyPr/>
          <a:lstStyle/>
          <a:p>
            <a:pPr>
              <a:lnSpc>
                <a:spcPct val="100000"/>
              </a:lnSpc>
            </a:pPr>
            <a:r>
              <a:rPr lang="el-GR" sz="2800" dirty="0">
                <a:effectLst>
                  <a:outerShdw blurRad="38100" dist="38100" dir="2700000" algn="tl">
                    <a:srgbClr val="000000">
                      <a:alpha val="43137"/>
                    </a:srgbClr>
                  </a:outerShdw>
                </a:effectLst>
                <a:latin typeface="Calibri"/>
              </a:rPr>
              <a:t>Τα ηλεκτρονικά </a:t>
            </a:r>
            <a:r>
              <a:rPr lang="el-GR" sz="2800" dirty="0" smtClean="0">
                <a:effectLst>
                  <a:outerShdw blurRad="38100" dist="38100" dir="2700000" algn="tl">
                    <a:srgbClr val="000000">
                      <a:alpha val="43137"/>
                    </a:srgbClr>
                  </a:outerShdw>
                </a:effectLst>
                <a:latin typeface="Calibri"/>
              </a:rPr>
              <a:t>τσιγάρα</a:t>
            </a:r>
            <a:r>
              <a:rPr lang="en-US" sz="2800" dirty="0" smtClean="0">
                <a:effectLst>
                  <a:outerShdw blurRad="38100" dist="38100" dir="2700000" algn="tl">
                    <a:srgbClr val="000000">
                      <a:alpha val="43137"/>
                    </a:srgbClr>
                  </a:outerShdw>
                </a:effectLst>
                <a:latin typeface="Calibri"/>
              </a:rPr>
              <a:t> </a:t>
            </a:r>
            <a:r>
              <a:rPr lang="el-GR" sz="2800" dirty="0" smtClean="0">
                <a:effectLst>
                  <a:outerShdw blurRad="38100" dist="38100" dir="2700000" algn="tl">
                    <a:srgbClr val="000000">
                      <a:alpha val="43137"/>
                    </a:srgbClr>
                  </a:outerShdw>
                </a:effectLst>
                <a:latin typeface="Calibri"/>
              </a:rPr>
              <a:t>δεν </a:t>
            </a:r>
            <a:r>
              <a:rPr lang="el-GR" sz="2800" dirty="0">
                <a:effectLst>
                  <a:outerShdw blurRad="38100" dist="38100" dir="2700000" algn="tl">
                    <a:srgbClr val="000000">
                      <a:alpha val="43137"/>
                    </a:srgbClr>
                  </a:outerShdw>
                </a:effectLst>
                <a:latin typeface="Calibri"/>
              </a:rPr>
              <a:t>επιτρέπεται να </a:t>
            </a:r>
            <a:r>
              <a:rPr lang="el-GR" sz="2800" dirty="0" smtClean="0">
                <a:effectLst>
                  <a:outerShdw blurRad="38100" dist="38100" dir="2700000" algn="tl">
                    <a:srgbClr val="000000">
                      <a:alpha val="43137"/>
                    </a:srgbClr>
                  </a:outerShdw>
                </a:effectLst>
                <a:latin typeface="Calibri"/>
              </a:rPr>
              <a:t>πωλούνται</a:t>
            </a:r>
          </a:p>
          <a:p>
            <a:pPr>
              <a:lnSpc>
                <a:spcPct val="100000"/>
              </a:lnSpc>
            </a:pPr>
            <a:r>
              <a:rPr lang="el-GR" sz="2800" dirty="0" smtClean="0">
                <a:effectLst>
                  <a:outerShdw blurRad="38100" dist="38100" dir="2700000" algn="tl">
                    <a:srgbClr val="000000">
                      <a:alpha val="43137"/>
                    </a:srgbClr>
                  </a:outerShdw>
                </a:effectLst>
                <a:latin typeface="Calibri"/>
              </a:rPr>
              <a:t>ως </a:t>
            </a:r>
            <a:r>
              <a:rPr lang="el-GR" sz="2800" dirty="0">
                <a:effectLst>
                  <a:outerShdw blurRad="38100" dist="38100" dir="2700000" algn="tl">
                    <a:srgbClr val="000000">
                      <a:alpha val="43137"/>
                    </a:srgbClr>
                  </a:outerShdw>
                </a:effectLst>
                <a:latin typeface="Calibri"/>
              </a:rPr>
              <a:t>συσκευές για την διακοπή του καπνίσματος σύμφωνα με ανακοίνωση </a:t>
            </a:r>
            <a:r>
              <a:rPr lang="el-GR" sz="2800" dirty="0" smtClean="0">
                <a:effectLst>
                  <a:outerShdw blurRad="38100" dist="38100" dir="2700000" algn="tl">
                    <a:srgbClr val="000000">
                      <a:alpha val="43137"/>
                    </a:srgbClr>
                  </a:outerShdw>
                </a:effectLst>
                <a:latin typeface="Calibri"/>
              </a:rPr>
              <a:t>του Παγκόσμιου </a:t>
            </a:r>
            <a:r>
              <a:rPr lang="el-GR" sz="2800" dirty="0">
                <a:effectLst>
                  <a:outerShdw blurRad="38100" dist="38100" dir="2700000" algn="tl">
                    <a:srgbClr val="000000">
                      <a:alpha val="43137"/>
                    </a:srgbClr>
                  </a:outerShdw>
                </a:effectLst>
                <a:latin typeface="Calibri"/>
              </a:rPr>
              <a:t>Οργανισμού Υγείας (ΠΟΥ</a:t>
            </a:r>
            <a:r>
              <a:rPr lang="el-GR" sz="2800" dirty="0" smtClean="0">
                <a:effectLst>
                  <a:outerShdw blurRad="38100" dist="38100" dir="2700000" algn="tl">
                    <a:srgbClr val="000000">
                      <a:alpha val="43137"/>
                    </a:srgbClr>
                  </a:outerShdw>
                </a:effectLst>
                <a:latin typeface="Calibri"/>
              </a:rPr>
              <a:t>) και την επιφύλαξη της παραγράφου 2 του </a:t>
            </a:r>
          </a:p>
          <a:p>
            <a:pPr>
              <a:lnSpc>
                <a:spcPct val="100000"/>
              </a:lnSpc>
            </a:pPr>
            <a:r>
              <a:rPr lang="el-GR" sz="2800" dirty="0" smtClean="0">
                <a:effectLst>
                  <a:outerShdw blurRad="38100" dist="38100" dir="2700000" algn="tl">
                    <a:srgbClr val="000000">
                      <a:alpha val="43137"/>
                    </a:srgbClr>
                  </a:outerShdw>
                </a:effectLst>
                <a:latin typeface="Calibri"/>
              </a:rPr>
              <a:t>Ν. 3730/2008.</a:t>
            </a:r>
            <a:endParaRPr sz="2800" dirty="0">
              <a:effectLst>
                <a:outerShdw blurRad="38100" dist="38100" dir="2700000" algn="tl">
                  <a:srgbClr val="000000">
                    <a:alpha val="43137"/>
                  </a:srgbClr>
                </a:outerShdw>
              </a:effectLst>
            </a:endParaRPr>
          </a:p>
          <a:p>
            <a:pPr>
              <a:lnSpc>
                <a:spcPct val="100000"/>
              </a:lnSpc>
            </a:pPr>
            <a:endParaRPr dirty="0">
              <a:effectLst>
                <a:outerShdw blurRad="38100" dist="38100" dir="2700000" algn="tl">
                  <a:srgbClr val="000000">
                    <a:alpha val="43137"/>
                  </a:srgbClr>
                </a:outerShdw>
              </a:effectLst>
            </a:endParaRPr>
          </a:p>
        </p:txBody>
      </p:sp>
      <p:pic>
        <p:nvPicPr>
          <p:cNvPr id="129" name="Picture 2"/>
          <p:cNvPicPr/>
          <p:nvPr/>
        </p:nvPicPr>
        <p:blipFill>
          <a:blip r:embed="rId2" cstate="print"/>
          <a:stretch>
            <a:fillRect/>
          </a:stretch>
        </p:blipFill>
        <p:spPr>
          <a:xfrm>
            <a:off x="3563888" y="3861048"/>
            <a:ext cx="5073774" cy="2550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linds(horizontal)">
                                      <p:cBhvr>
                                        <p:cTn id="7" dur="500"/>
                                        <p:tgtEl>
                                          <p:spTgt spid="12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Effect transition="in" filter="blinds(horizontal)">
                                      <p:cBhvr>
                                        <p:cTn id="11" dur="500"/>
                                        <p:tgtEl>
                                          <p:spTgt spid="128"/>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129"/>
                                        </p:tgtEl>
                                        <p:attrNameLst>
                                          <p:attrName>style.visibility</p:attrName>
                                        </p:attrNameLst>
                                      </p:cBhvr>
                                      <p:to>
                                        <p:strVal val="visible"/>
                                      </p:to>
                                    </p:set>
                                    <p:anim to="" calcmode="lin" valueType="num">
                                      <p:cBhvr>
                                        <p:cTn id="15" dur="1" fill="hold"/>
                                        <p:tgtEl>
                                          <p:spTgt spid="1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effectLst>
                  <a:outerShdw blurRad="38100" dist="38100" dir="2700000" algn="tl">
                    <a:srgbClr val="000000">
                      <a:alpha val="43137"/>
                    </a:srgbClr>
                  </a:outerShdw>
                </a:effectLst>
              </a:rPr>
              <a:t>ΦΟΡΕΙΣ ΠΡΟΣΤΑΣΙΑΣ ΚΑΙ ΕΛΕΓΧΟΥ </a:t>
            </a:r>
            <a:br>
              <a:rPr lang="el-GR" dirty="0" smtClean="0">
                <a:effectLst>
                  <a:outerShdw blurRad="38100" dist="38100" dir="2700000" algn="tl">
                    <a:srgbClr val="000000">
                      <a:alpha val="43137"/>
                    </a:srgbClr>
                  </a:outerShdw>
                </a:effectLst>
              </a:rPr>
            </a:br>
            <a:r>
              <a:rPr lang="el-GR" dirty="0" smtClean="0">
                <a:effectLst>
                  <a:outerShdw blurRad="38100" dist="38100" dir="2700000" algn="tl">
                    <a:srgbClr val="000000">
                      <a:alpha val="43137"/>
                    </a:srgbClr>
                  </a:outerShdw>
                </a:effectLst>
              </a:rPr>
              <a:t>ΓΙΑ ΤΗ ΧΡΗΣΗ ΚΑΠΝΟΥ (και αλκοόλ)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lnSpcReduction="10000"/>
          </a:bodyPr>
          <a:lstStyle/>
          <a:p>
            <a:r>
              <a:rPr lang="el-GR" dirty="0" smtClean="0">
                <a:solidFill>
                  <a:schemeClr val="tx1"/>
                </a:solidFill>
                <a:effectLst>
                  <a:outerShdw blurRad="38100" dist="38100" dir="2700000" algn="tl">
                    <a:srgbClr val="000000">
                      <a:alpha val="43137"/>
                    </a:srgbClr>
                  </a:outerShdw>
                </a:effectLst>
              </a:rPr>
              <a:t>1. Στο Υπουργείο Υγείας και Κοινωνικής Αλληλεγγύης αρμόδια   για θέματα καπνού (και αλκοόλ) είναι η Διεύθυνση Εξαρτήσεων της Γενικής Διεύθυνσης Δημόσιας Υγείας.</a:t>
            </a:r>
          </a:p>
          <a:p>
            <a:r>
              <a:rPr lang="el-GR" dirty="0" smtClean="0">
                <a:solidFill>
                  <a:schemeClr val="tx1"/>
                </a:solidFill>
                <a:effectLst>
                  <a:outerShdw blurRad="38100" dist="38100" dir="2700000" algn="tl">
                    <a:srgbClr val="000000">
                      <a:alpha val="43137"/>
                    </a:srgbClr>
                  </a:outerShdw>
                </a:effectLst>
              </a:rPr>
              <a:t>2. «Η Διεύθυνση Εξαρτήσεων», σύμφωνα με τα προβλεπόμενα από τη Σύμβαση Πλαίσιο του Παγκόσμιου Οργανισμού Υγείας, για τον έλεγχο του καπνού (Συνεργασία με αρμόδια όργανα άλλων χωρών, με διεθνείς οργανισμούς, με ΟΚΑΝΑ και το ΚΕΘΕΑ, κλπ).</a:t>
            </a:r>
          </a:p>
          <a:p>
            <a:r>
              <a:rPr lang="el-GR" dirty="0" smtClean="0">
                <a:solidFill>
                  <a:schemeClr val="tx1"/>
                </a:solidFill>
                <a:effectLst>
                  <a:outerShdw blurRad="38100" dist="38100" dir="2700000" algn="tl">
                    <a:srgbClr val="000000">
                      <a:alpha val="43137"/>
                    </a:srgbClr>
                  </a:outerShdw>
                </a:effectLst>
              </a:rPr>
              <a:t>3. Στο Σώμα Επιθεωρητών Υπηρεσιών Υγείας και Πρόνοιας (Σ.Ε.Υ.Υ.Π), συνιστάται Τομέας Ελέγχου Καπνού (και αλκοόλ), ο οποίος είναι αρμόδιος για τον έλεγχο της εφαρμογής της κείμενης νομοθεσίας κοινοτικής και εθνικής.</a:t>
            </a:r>
            <a:endParaRPr lang="el-GR" dirty="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2"/>
          <p:cNvSpPr txBox="1"/>
          <p:nvPr/>
        </p:nvSpPr>
        <p:spPr>
          <a:xfrm>
            <a:off x="428596" y="1071546"/>
            <a:ext cx="8506800" cy="5057280"/>
          </a:xfrm>
          <a:prstGeom prst="rect">
            <a:avLst/>
          </a:prstGeom>
        </p:spPr>
        <p:txBody>
          <a:bodyPr/>
          <a:lstStyle/>
          <a:p>
            <a:pPr>
              <a:lnSpc>
                <a:spcPct val="100000"/>
              </a:lnSpc>
            </a:pPr>
            <a:r>
              <a:rPr lang="el-GR" sz="2800" dirty="0" smtClean="0">
                <a:solidFill>
                  <a:srgbClr val="FFFF00"/>
                </a:solidFill>
                <a:effectLst>
                  <a:outerShdw blurRad="38100" dist="38100" dir="2700000" algn="tl">
                    <a:srgbClr val="000000">
                      <a:alpha val="43137"/>
                    </a:srgbClr>
                  </a:outerShdw>
                </a:effectLst>
                <a:latin typeface="Calibri"/>
              </a:rPr>
              <a:t>Καταστήματα αφορολόγητων ειδών</a:t>
            </a:r>
            <a:r>
              <a:rPr lang="en-US" sz="2800" dirty="0" smtClean="0">
                <a:solidFill>
                  <a:srgbClr val="FFFF00"/>
                </a:solidFill>
                <a:effectLst>
                  <a:outerShdw blurRad="38100" dist="38100" dir="2700000" algn="tl">
                    <a:srgbClr val="000000">
                      <a:alpha val="43137"/>
                    </a:srgbClr>
                  </a:outerShdw>
                </a:effectLst>
                <a:latin typeface="Calibri"/>
              </a:rPr>
              <a:t>,</a:t>
            </a:r>
            <a:r>
              <a:rPr lang="el-GR" sz="2800" dirty="0" smtClean="0">
                <a:solidFill>
                  <a:srgbClr val="FFFF00"/>
                </a:solidFill>
                <a:effectLst>
                  <a:outerShdw blurRad="38100" dist="38100" dir="2700000" algn="tl">
                    <a:srgbClr val="000000">
                      <a:alpha val="43137"/>
                    </a:srgbClr>
                  </a:outerShdw>
                </a:effectLst>
                <a:latin typeface="Calibri"/>
              </a:rPr>
              <a:t> </a:t>
            </a:r>
          </a:p>
          <a:p>
            <a:pPr>
              <a:lnSpc>
                <a:spcPct val="100000"/>
              </a:lnSpc>
            </a:pPr>
            <a:r>
              <a:rPr lang="el-GR" sz="2800" dirty="0" smtClean="0">
                <a:solidFill>
                  <a:srgbClr val="FFFF00"/>
                </a:solidFill>
                <a:effectLst>
                  <a:outerShdw blurRad="38100" dist="38100" dir="2700000" algn="tl">
                    <a:srgbClr val="000000">
                      <a:alpha val="43137"/>
                    </a:srgbClr>
                  </a:outerShdw>
                </a:effectLst>
                <a:latin typeface="Calibri"/>
              </a:rPr>
              <a:t> Περίπτερα</a:t>
            </a:r>
            <a:r>
              <a:rPr lang="en-US" sz="2800" dirty="0" smtClean="0">
                <a:solidFill>
                  <a:srgbClr val="FFFF00"/>
                </a:solidFill>
                <a:effectLst>
                  <a:outerShdw blurRad="38100" dist="38100" dir="2700000" algn="tl">
                    <a:srgbClr val="000000">
                      <a:alpha val="43137"/>
                    </a:srgbClr>
                  </a:outerShdw>
                </a:effectLst>
                <a:latin typeface="Calibri"/>
              </a:rPr>
              <a:t>,</a:t>
            </a:r>
          </a:p>
          <a:p>
            <a:pPr>
              <a:lnSpc>
                <a:spcPct val="100000"/>
              </a:lnSpc>
            </a:pPr>
            <a:r>
              <a:rPr lang="el-GR" sz="2800" dirty="0" smtClean="0">
                <a:solidFill>
                  <a:srgbClr val="FFFF00"/>
                </a:solidFill>
                <a:effectLst>
                  <a:outerShdw blurRad="38100" dist="38100" dir="2700000" algn="tl">
                    <a:srgbClr val="000000">
                      <a:alpha val="43137"/>
                    </a:srgbClr>
                  </a:outerShdw>
                </a:effectLst>
                <a:latin typeface="Calibri"/>
              </a:rPr>
              <a:t>Καταστήματα που πωλούν αποκλειστικά είδη καπνού</a:t>
            </a:r>
          </a:p>
          <a:p>
            <a:pPr>
              <a:lnSpc>
                <a:spcPct val="100000"/>
              </a:lnSpc>
            </a:pPr>
            <a:r>
              <a:rPr lang="el-GR" sz="2800" dirty="0" smtClean="0">
                <a:effectLst>
                  <a:outerShdw blurRad="38100" dist="38100" dir="2700000" algn="tl">
                    <a:srgbClr val="000000">
                      <a:alpha val="43137"/>
                    </a:srgbClr>
                  </a:outerShdw>
                </a:effectLst>
                <a:latin typeface="Calibri"/>
              </a:rPr>
              <a:t>είναι </a:t>
            </a:r>
            <a:r>
              <a:rPr lang="el-GR" sz="2800" dirty="0">
                <a:effectLst>
                  <a:outerShdw blurRad="38100" dist="38100" dir="2700000" algn="tl">
                    <a:srgbClr val="000000">
                      <a:alpha val="43137"/>
                    </a:srgbClr>
                  </a:outerShdw>
                </a:effectLst>
                <a:latin typeface="Calibri"/>
              </a:rPr>
              <a:t>τα μόνα καταστήματα τα οποία σύμφωνα με το </a:t>
            </a:r>
            <a:r>
              <a:rPr lang="el-GR" sz="2800" dirty="0" smtClean="0">
                <a:effectLst>
                  <a:outerShdw blurRad="38100" dist="38100" dir="2700000" algn="tl">
                    <a:srgbClr val="000000">
                      <a:alpha val="43137"/>
                    </a:srgbClr>
                  </a:outerShdw>
                </a:effectLst>
                <a:latin typeface="Calibri"/>
              </a:rPr>
              <a:t>Νόμο </a:t>
            </a:r>
            <a:r>
              <a:rPr lang="el-GR" sz="2800" dirty="0">
                <a:effectLst>
                  <a:outerShdw blurRad="38100" dist="38100" dir="2700000" algn="tl">
                    <a:srgbClr val="000000">
                      <a:alpha val="43137"/>
                    </a:srgbClr>
                  </a:outerShdw>
                </a:effectLst>
                <a:latin typeface="Calibri"/>
              </a:rPr>
              <a:t>επιτρέπεται να </a:t>
            </a:r>
            <a:r>
              <a:rPr lang="el-GR" sz="2800" dirty="0" smtClean="0">
                <a:effectLst>
                  <a:outerShdw blurRad="38100" dist="38100" dir="2700000" algn="tl">
                    <a:srgbClr val="000000">
                      <a:alpha val="43137"/>
                    </a:srgbClr>
                  </a:outerShdw>
                </a:effectLst>
                <a:latin typeface="Calibri"/>
              </a:rPr>
              <a:t>πωλούνται </a:t>
            </a:r>
            <a:r>
              <a:rPr lang="el-GR" sz="2800" dirty="0">
                <a:effectLst>
                  <a:outerShdw blurRad="38100" dist="38100" dir="2700000" algn="tl">
                    <a:srgbClr val="000000">
                      <a:alpha val="43137"/>
                    </a:srgbClr>
                  </a:outerShdw>
                </a:effectLst>
                <a:latin typeface="Calibri"/>
              </a:rPr>
              <a:t>τσιγάρα</a:t>
            </a:r>
            <a:r>
              <a:rPr lang="el-GR" sz="2800" dirty="0" smtClean="0">
                <a:effectLst>
                  <a:outerShdw blurRad="38100" dist="38100" dir="2700000" algn="tl">
                    <a:srgbClr val="000000">
                      <a:alpha val="43137"/>
                    </a:srgbClr>
                  </a:outerShdw>
                </a:effectLst>
                <a:latin typeface="Calibri"/>
              </a:rPr>
              <a:t>.</a:t>
            </a:r>
          </a:p>
          <a:p>
            <a:pPr>
              <a:lnSpc>
                <a:spcPct val="100000"/>
              </a:lnSpc>
            </a:pPr>
            <a:endParaRPr lang="el-GR" sz="2800" dirty="0" smtClean="0">
              <a:effectLst>
                <a:outerShdw blurRad="38100" dist="38100" dir="2700000" algn="tl">
                  <a:srgbClr val="000000">
                    <a:alpha val="43137"/>
                  </a:srgbClr>
                </a:outerShdw>
              </a:effectLst>
              <a:latin typeface="Calibri"/>
            </a:endParaRPr>
          </a:p>
          <a:p>
            <a:pPr>
              <a:lnSpc>
                <a:spcPct val="100000"/>
              </a:lnSpc>
            </a:pPr>
            <a:endParaRPr lang="el-GR" sz="2800" dirty="0" smtClean="0">
              <a:effectLst>
                <a:outerShdw blurRad="38100" dist="38100" dir="2700000" algn="tl">
                  <a:srgbClr val="000000">
                    <a:alpha val="43137"/>
                  </a:srgbClr>
                </a:outerShdw>
              </a:effectLst>
              <a:latin typeface="Calibri"/>
            </a:endParaRPr>
          </a:p>
          <a:p>
            <a:pPr>
              <a:lnSpc>
                <a:spcPct val="100000"/>
              </a:lnSpc>
            </a:pPr>
            <a:endParaRPr lang="el-GR" sz="2800" dirty="0" smtClean="0">
              <a:effectLst>
                <a:outerShdw blurRad="38100" dist="38100" dir="2700000" algn="tl">
                  <a:srgbClr val="000000">
                    <a:alpha val="43137"/>
                  </a:srgbClr>
                </a:outerShdw>
              </a:effectLst>
              <a:latin typeface="Calibri"/>
            </a:endParaRPr>
          </a:p>
          <a:p>
            <a:pPr>
              <a:lnSpc>
                <a:spcPct val="100000"/>
              </a:lnSpc>
            </a:pPr>
            <a:endParaRPr lang="el-GR" sz="2800" dirty="0" smtClean="0">
              <a:effectLst>
                <a:outerShdw blurRad="38100" dist="38100" dir="2700000" algn="tl">
                  <a:srgbClr val="000000">
                    <a:alpha val="43137"/>
                  </a:srgbClr>
                </a:outerShdw>
              </a:effectLst>
              <a:latin typeface="Calibri"/>
            </a:endParaRPr>
          </a:p>
          <a:p>
            <a:pPr>
              <a:lnSpc>
                <a:spcPct val="100000"/>
              </a:lnSpc>
            </a:pPr>
            <a:endParaRPr lang="el-GR" sz="2800" dirty="0" smtClean="0">
              <a:effectLst>
                <a:outerShdw blurRad="38100" dist="38100" dir="2700000" algn="tl">
                  <a:srgbClr val="000000">
                    <a:alpha val="43137"/>
                  </a:srgbClr>
                </a:outerShdw>
              </a:effectLst>
              <a:latin typeface="Calibri"/>
            </a:endParaRPr>
          </a:p>
          <a:p>
            <a:pPr>
              <a:lnSpc>
                <a:spcPct val="100000"/>
              </a:lnSpc>
            </a:pPr>
            <a:r>
              <a:rPr lang="el-GR" sz="3200" dirty="0" smtClean="0">
                <a:solidFill>
                  <a:srgbClr val="000000"/>
                </a:solidFill>
                <a:effectLst>
                  <a:outerShdw blurRad="38100" dist="38100" dir="2700000" algn="tl">
                    <a:srgbClr val="000000">
                      <a:alpha val="43137"/>
                    </a:srgbClr>
                  </a:outerShdw>
                </a:effectLst>
                <a:latin typeface="Calibri"/>
              </a:rPr>
              <a:t>                                </a:t>
            </a:r>
            <a:endParaRPr dirty="0">
              <a:effectLst>
                <a:outerShdw blurRad="38100" dist="38100" dir="2700000" algn="tl">
                  <a:srgbClr val="000000">
                    <a:alpha val="43137"/>
                  </a:srgbClr>
                </a:outerShdw>
              </a:effectLst>
            </a:endParaRPr>
          </a:p>
          <a:p>
            <a:pPr>
              <a:lnSpc>
                <a:spcPct val="100000"/>
              </a:lnSpc>
            </a:pPr>
            <a:endParaRPr dirty="0">
              <a:effectLst>
                <a:outerShdw blurRad="38100" dist="38100" dir="2700000" algn="tl">
                  <a:srgbClr val="000000">
                    <a:alpha val="43137"/>
                  </a:srgbClr>
                </a:outerShdw>
              </a:effectLst>
            </a:endParaRPr>
          </a:p>
          <a:p>
            <a:pPr>
              <a:lnSpc>
                <a:spcPct val="100000"/>
              </a:lnSpc>
            </a:pPr>
            <a:endParaRPr dirty="0">
              <a:effectLst>
                <a:outerShdw blurRad="38100" dist="38100" dir="2700000" algn="tl">
                  <a:srgbClr val="000000">
                    <a:alpha val="43137"/>
                  </a:srgbClr>
                </a:outerShdw>
              </a:effectLst>
            </a:endParaRPr>
          </a:p>
          <a:p>
            <a:pPr>
              <a:lnSpc>
                <a:spcPct val="100000"/>
              </a:lnSpc>
            </a:pPr>
            <a:endParaRPr dirty="0">
              <a:effectLst>
                <a:outerShdw blurRad="38100" dist="38100" dir="2700000" algn="tl">
                  <a:srgbClr val="000000">
                    <a:alpha val="43137"/>
                  </a:srgbClr>
                </a:outerShdw>
              </a:effectLst>
            </a:endParaRPr>
          </a:p>
        </p:txBody>
      </p:sp>
      <p:pic>
        <p:nvPicPr>
          <p:cNvPr id="137" name="Picture 2"/>
          <p:cNvPicPr/>
          <p:nvPr/>
        </p:nvPicPr>
        <p:blipFill>
          <a:blip r:embed="rId2" cstate="print"/>
          <a:stretch>
            <a:fillRect/>
          </a:stretch>
        </p:blipFill>
        <p:spPr>
          <a:xfrm>
            <a:off x="2339752" y="3861048"/>
            <a:ext cx="4080600" cy="2220480"/>
          </a:xfrm>
          <a:prstGeom prst="rect">
            <a:avLst/>
          </a:prstGeom>
        </p:spPr>
      </p:pic>
      <p:sp>
        <p:nvSpPr>
          <p:cNvPr id="135" name="TextShape 1"/>
          <p:cNvSpPr txBox="1"/>
          <p:nvPr/>
        </p:nvSpPr>
        <p:spPr>
          <a:xfrm>
            <a:off x="457200" y="274680"/>
            <a:ext cx="8229240" cy="1142640"/>
          </a:xfrm>
          <a:prstGeom prst="rect">
            <a:avLst/>
          </a:prstGeom>
        </p:spPr>
        <p:txBody>
          <a:bodyPr anchor="ctr"/>
          <a:lstStyle/>
          <a:p>
            <a:pPr algn="ctr">
              <a:lnSpc>
                <a:spcPct val="100000"/>
              </a:lnSpc>
            </a:pPr>
            <a:r>
              <a:rPr lang="el-GR" sz="3200" b="1" u="sng" dirty="0">
                <a:effectLst>
                  <a:outerShdw blurRad="38100" dist="38100" dir="2700000" algn="tl">
                    <a:srgbClr val="000000">
                      <a:alpha val="43137"/>
                    </a:srgbClr>
                  </a:outerShdw>
                </a:effectLst>
                <a:latin typeface="Calibri"/>
              </a:rPr>
              <a:t>ΠΟΙΟΙ ΔΙΚΑΙΟΥΝΤΑΙ ΝΑ ΠΟΥΛΑΝΕ ΤΣΙΓΑΡΑ ;</a:t>
            </a:r>
            <a:r>
              <a:rPr lang="el-GR" sz="3200" b="1" dirty="0">
                <a:effectLst>
                  <a:outerShdw blurRad="38100" dist="38100" dir="2700000" algn="tl">
                    <a:srgbClr val="000000">
                      <a:alpha val="43137"/>
                    </a:srgbClr>
                  </a:outerShdw>
                </a:effectLst>
                <a:latin typeface="Calibri"/>
              </a:rPr>
              <a:t>
</a:t>
            </a:r>
            <a:endParaRPr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linds(horizontal)">
                                      <p:cBhvr>
                                        <p:cTn id="7" dur="500"/>
                                        <p:tgtEl>
                                          <p:spTgt spid="13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blinds(horizontal)">
                                      <p:cBhvr>
                                        <p:cTn id="11" dur="500"/>
                                        <p:tgtEl>
                                          <p:spTgt spid="136"/>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 calcmode="lin" valueType="num">
                                      <p:cBhvr>
                                        <p:cTn id="15" dur="500" fill="hold"/>
                                        <p:tgtEl>
                                          <p:spTgt spid="137"/>
                                        </p:tgtEl>
                                        <p:attrNameLst>
                                          <p:attrName>ppt_w</p:attrName>
                                        </p:attrNameLst>
                                      </p:cBhvr>
                                      <p:tavLst>
                                        <p:tav tm="0">
                                          <p:val>
                                            <p:fltVal val="0"/>
                                          </p:val>
                                        </p:tav>
                                        <p:tav tm="100000">
                                          <p:val>
                                            <p:strVal val="#ppt_w"/>
                                          </p:val>
                                        </p:tav>
                                      </p:tavLst>
                                    </p:anim>
                                    <p:anim calcmode="lin" valueType="num">
                                      <p:cBhvr>
                                        <p:cTn id="16" dur="500" fill="hold"/>
                                        <p:tgtEl>
                                          <p:spTgt spid="137"/>
                                        </p:tgtEl>
                                        <p:attrNameLst>
                                          <p:attrName>ppt_h</p:attrName>
                                        </p:attrNameLst>
                                      </p:cBhvr>
                                      <p:tavLst>
                                        <p:tav tm="0">
                                          <p:val>
                                            <p:fltVal val="0"/>
                                          </p:val>
                                        </p:tav>
                                        <p:tav tm="100000">
                                          <p:val>
                                            <p:strVal val="#ppt_h"/>
                                          </p:val>
                                        </p:tav>
                                      </p:tavLst>
                                    </p:anim>
                                    <p:anim calcmode="lin" valueType="num">
                                      <p:cBhvr>
                                        <p:cTn id="17" dur="500" fill="hold"/>
                                        <p:tgtEl>
                                          <p:spTgt spid="137"/>
                                        </p:tgtEl>
                                        <p:attrNameLst>
                                          <p:attrName>style.rotation</p:attrName>
                                        </p:attrNameLst>
                                      </p:cBhvr>
                                      <p:tavLst>
                                        <p:tav tm="0">
                                          <p:val>
                                            <p:fltVal val="360"/>
                                          </p:val>
                                        </p:tav>
                                        <p:tav tm="100000">
                                          <p:val>
                                            <p:fltVal val="0"/>
                                          </p:val>
                                        </p:tav>
                                      </p:tavLst>
                                    </p:anim>
                                    <p:animEffect transition="in" filter="fade">
                                      <p:cBhvr>
                                        <p:cTn id="1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ln w="13335" cmpd="sng">
                  <a:noFill/>
                  <a:prstDash val="solid"/>
                </a:ln>
                <a:effectLst>
                  <a:outerShdw blurRad="38100" dist="38100" dir="2700000" algn="tl">
                    <a:srgbClr val="000000">
                      <a:alpha val="43137"/>
                    </a:srgbClr>
                  </a:outerShdw>
                </a:effectLst>
              </a:rPr>
              <a:t>ΔΙΟΙΚΗΤΙΚΕΣ ΚΥΡΩΣΕΙΣ </a:t>
            </a:r>
            <a:endParaRPr lang="el-GR" dirty="0">
              <a:ln w="13335" cmpd="sng">
                <a:noFill/>
                <a:prstDash val="solid"/>
              </a:ln>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Η παράβαση των διατάξεων για την απαγόρευση του καπνίσματος από τους δημόσιους λειτουργούς, τους </a:t>
            </a:r>
            <a:r>
              <a:rPr lang="el-G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δημ</a:t>
            </a: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υπαλλήλους, τους υπαλλήλους των Ν.Π.Δ.Δ. στους χώρους όπου είναι εγκατεστημένες οι υπηρεσίες τους, αποτελεί ΠΕΙΘΑΡΧΙΚΟ  ΠΑΡΑΠΤΩΜΑ και τιμωρείται σύμφωνα με τις διατάξεις που διέπουν την πειθαρχική ευθύνη τους.</a:t>
            </a:r>
          </a:p>
          <a:p>
            <a:pPr>
              <a:buNone/>
            </a:pPr>
            <a:endPar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Σε όσους καπνίζουν ή καταναλώνουν προϊόντα καπνού κατά παράβαση του άρθρου 3 (Ν. 3730/2008) επιβάλλεται πρόστιμο 50 – 500 ευρώ.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  Σε όσους ανέχονται την παραβίαση της 1</a:t>
            </a:r>
            <a:r>
              <a:rPr lang="el-GR"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ης</a:t>
            </a: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παραγράφου επιβάλλεται πρόστιμο από 500 – 10000 ευρώ.</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4. Σε όσους παραβιάζουν τις διατάξεις για την απαγόρευση της διαφήμισης προϊόντων καπνού επιβάλλεται πρόστιμο από 500  - 10000</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ευρώ.</a:t>
            </a:r>
          </a:p>
          <a:p>
            <a:pPr>
              <a:buNone/>
            </a:pPr>
            <a:r>
              <a:rPr lang="el-G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l-G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07568"/>
          </a:xfrm>
          <a:noFill/>
          <a:ln>
            <a:noFill/>
          </a:ln>
          <a:effectLst>
            <a:outerShdw blurRad="127000" dist="38100" dir="2700000" algn="ctr">
              <a:srgbClr val="000000">
                <a:alpha val="45000"/>
              </a:srgbClr>
            </a:outerShdw>
          </a:effectLst>
        </p:spPr>
        <p:txBody>
          <a:bodyPr>
            <a:noAutofit/>
          </a:bodyPr>
          <a:lstStyle/>
          <a:p>
            <a:pPr algn="ctr">
              <a:buNone/>
            </a:pPr>
            <a:r>
              <a:rPr lang="el-GR" sz="4000" b="1" u="sng" dirty="0" smtClean="0">
                <a:solidFill>
                  <a:srgbClr val="FF0000"/>
                </a:solidFill>
                <a:latin typeface="Comic Sans MS" pitchFamily="66" charset="0"/>
              </a:rPr>
              <a:t>ΠΡΟΛΗΨΗ ΣΤΑ ΣΧΟΛΕΙΑ</a:t>
            </a:r>
          </a:p>
          <a:p>
            <a:pPr>
              <a:buNone/>
            </a:pPr>
            <a:r>
              <a:rPr lang="el-GR" b="1" dirty="0" smtClean="0">
                <a:latin typeface="Comic Sans MS" pitchFamily="66" charset="0"/>
              </a:rPr>
              <a:t>      </a:t>
            </a:r>
            <a:r>
              <a:rPr lang="el-GR" sz="3200" b="1" dirty="0" smtClean="0">
                <a:solidFill>
                  <a:srgbClr val="FF0000"/>
                </a:solidFill>
                <a:latin typeface="Comic Sans MS" pitchFamily="66" charset="0"/>
              </a:rPr>
              <a:t> </a:t>
            </a:r>
            <a:endParaRPr lang="el-GR" sz="1800" b="1" u="sng" dirty="0" smtClean="0">
              <a:solidFill>
                <a:srgbClr val="FF0000"/>
              </a:solidFill>
              <a:latin typeface="Comic Sans MS" pitchFamily="66" charset="0"/>
            </a:endParaRPr>
          </a:p>
          <a:p>
            <a:pPr marL="457200" indent="-457200">
              <a:buNone/>
            </a:pPr>
            <a:r>
              <a:rPr lang="el-GR" sz="1800" b="1" dirty="0" smtClean="0">
                <a:solidFill>
                  <a:schemeClr val="tx1"/>
                </a:solidFill>
                <a:latin typeface="Comic Sans MS" pitchFamily="66" charset="0"/>
              </a:rPr>
              <a:t>1.    Γίνεται στο πλαίσιο του Προγράμματος «Αγωγής Υγείας» .</a:t>
            </a:r>
          </a:p>
          <a:p>
            <a:pPr marL="457200" indent="-457200">
              <a:buAutoNum type="arabicPeriod"/>
            </a:pPr>
            <a:endParaRPr lang="el-GR" sz="1800" b="1" dirty="0" smtClean="0">
              <a:solidFill>
                <a:schemeClr val="tx1"/>
              </a:solidFill>
              <a:latin typeface="Comic Sans MS" pitchFamily="66" charset="0"/>
            </a:endParaRPr>
          </a:p>
          <a:p>
            <a:pPr marL="0" indent="0">
              <a:buNone/>
            </a:pPr>
            <a:r>
              <a:rPr lang="el-GR" sz="1800" b="1" dirty="0" smtClean="0">
                <a:solidFill>
                  <a:schemeClr val="tx1"/>
                </a:solidFill>
                <a:latin typeface="Comic Sans MS" pitchFamily="66" charset="0"/>
              </a:rPr>
              <a:t>2.    Σε 801 Ολοήμερα  Δημοτικά Σχολεία  έχει διατεθεί     </a:t>
            </a:r>
          </a:p>
          <a:p>
            <a:pPr marL="0" indent="0">
              <a:buNone/>
            </a:pPr>
            <a:r>
              <a:rPr lang="el-GR" sz="1800" b="1" dirty="0" smtClean="0">
                <a:solidFill>
                  <a:schemeClr val="tx1"/>
                </a:solidFill>
                <a:latin typeface="Comic Sans MS" pitchFamily="66" charset="0"/>
              </a:rPr>
              <a:t>     υποχρεωτικά  μία διδακτική ώρα για θέματα Αγωγής                               </a:t>
            </a:r>
          </a:p>
          <a:p>
            <a:pPr marL="0" indent="0">
              <a:buNone/>
            </a:pPr>
            <a:r>
              <a:rPr lang="el-GR" sz="1800" b="1" dirty="0" smtClean="0">
                <a:solidFill>
                  <a:schemeClr val="tx1"/>
                </a:solidFill>
                <a:latin typeface="Comic Sans MS" pitchFamily="66" charset="0"/>
              </a:rPr>
              <a:t>     Υγείας από το </a:t>
            </a:r>
            <a:r>
              <a:rPr lang="el-GR" sz="1800" b="1" dirty="0" err="1" smtClean="0">
                <a:solidFill>
                  <a:schemeClr val="tx1"/>
                </a:solidFill>
                <a:latin typeface="Comic Sans MS" pitchFamily="66" charset="0"/>
              </a:rPr>
              <a:t>Σχολ</a:t>
            </a:r>
            <a:r>
              <a:rPr lang="el-GR" sz="1800" b="1" dirty="0" smtClean="0">
                <a:solidFill>
                  <a:schemeClr val="tx1"/>
                </a:solidFill>
                <a:latin typeface="Comic Sans MS" pitchFamily="66" charset="0"/>
              </a:rPr>
              <a:t>. Έτος 2010-11.</a:t>
            </a:r>
            <a:endParaRPr lang="en-US" sz="1800" b="1" dirty="0" smtClean="0">
              <a:solidFill>
                <a:schemeClr val="tx1"/>
              </a:solidFill>
              <a:latin typeface="Comic Sans MS" pitchFamily="66" charset="0"/>
            </a:endParaRPr>
          </a:p>
          <a:p>
            <a:pPr marL="0" indent="0">
              <a:buNone/>
            </a:pPr>
            <a:endParaRPr lang="el-GR" sz="1800" b="1" dirty="0" smtClean="0">
              <a:solidFill>
                <a:schemeClr val="tx1"/>
              </a:solidFill>
            </a:endParaRPr>
          </a:p>
          <a:p>
            <a:pPr marL="450850" indent="-450850" algn="just">
              <a:buNone/>
            </a:pPr>
            <a:r>
              <a:rPr lang="el-GR" sz="1800" b="1" dirty="0" smtClean="0">
                <a:solidFill>
                  <a:schemeClr val="tx1"/>
                </a:solidFill>
                <a:latin typeface="Comic Sans MS" pitchFamily="66" charset="0"/>
              </a:rPr>
              <a:t>3. Στις 19/3/2010 υπογράφηκε Μνημόνιο Συνεργασίας μεταξύ Υπουργείων Υγείας και Παιδείας, της Σχολής Δημόσιας Υγείας του Παν/ου του </a:t>
            </a:r>
            <a:r>
              <a:rPr lang="en-US" sz="1800" b="1" dirty="0" smtClean="0">
                <a:solidFill>
                  <a:schemeClr val="tx1"/>
                </a:solidFill>
                <a:latin typeface="Comic Sans MS" pitchFamily="66" charset="0"/>
              </a:rPr>
              <a:t>Harvard </a:t>
            </a:r>
            <a:r>
              <a:rPr lang="el-GR" sz="1800" b="1" dirty="0" smtClean="0">
                <a:solidFill>
                  <a:schemeClr val="tx1"/>
                </a:solidFill>
                <a:latin typeface="Comic Sans MS" pitchFamily="66" charset="0"/>
              </a:rPr>
              <a:t>και την Ελληνική Αντικαρκινική Εταιρεία με στόχο την διαμόρφωση στρατηγικού σχεδιασμού για τον έλεγχο του καπνίσματος, την επιμόρφωση των εποπτών  δημόσιας υγείας, τη συνεργασία με παγκόσμιους οργανισμούς και φορείς, την διοργάνωση συνεδρίων και την ανάληψη πρωτοβουλιών και δράσεων στα σχολεία για την διαμόρφωση αντικαπνιστικής συνείδησης.  </a:t>
            </a:r>
            <a:endParaRPr lang="en-US" sz="1800" b="1" dirty="0" smtClean="0">
              <a:solidFill>
                <a:schemeClr val="tx1"/>
              </a:solidFill>
              <a:latin typeface="Comic Sans MS" pitchFamily="66" charset="0"/>
            </a:endParaRPr>
          </a:p>
          <a:p>
            <a:pPr marL="457200" indent="-457200">
              <a:buAutoNum type="arabicPeriod" startAt="3"/>
            </a:pPr>
            <a:endParaRPr lang="en-US" sz="1800" b="1" u="sng" dirty="0" smtClean="0">
              <a:solidFill>
                <a:schemeClr val="tx1"/>
              </a:solidFill>
            </a:endParaRPr>
          </a:p>
          <a:p>
            <a:pPr marL="457200" indent="-457200">
              <a:buAutoNum type="arabicPeriod" startAt="3"/>
            </a:pPr>
            <a:endParaRPr lang="en-US" sz="1800" b="1" u="sng" dirty="0" smtClean="0">
              <a:solidFill>
                <a:schemeClr val="tx1"/>
              </a:solidFill>
            </a:endParaRPr>
          </a:p>
          <a:p>
            <a:pPr marL="457200" indent="-457200">
              <a:buAutoNum type="arabicPeriod" startAt="3"/>
            </a:pPr>
            <a:endParaRPr lang="en-US" sz="1800" b="1" u="sng" dirty="0" smtClean="0">
              <a:solidFill>
                <a:schemeClr val="tx1"/>
              </a:solidFill>
            </a:endParaRPr>
          </a:p>
          <a:p>
            <a:pPr>
              <a:buNone/>
            </a:pPr>
            <a:endParaRPr lang="el-GR" sz="1800" dirty="0" smtClean="0">
              <a:solidFill>
                <a:schemeClr val="tx1"/>
              </a:solidFill>
              <a:latin typeface="Calibri" pitchFamily="34" charset="0"/>
              <a:cs typeface="Calibri" pitchFamily="34" charset="0"/>
            </a:endParaRPr>
          </a:p>
          <a:p>
            <a:pPr marL="0" indent="0">
              <a:buNone/>
            </a:pPr>
            <a:r>
              <a:rPr lang="el-GR" sz="1800" dirty="0" smtClean="0">
                <a:solidFill>
                  <a:schemeClr val="tx1"/>
                </a:solidFill>
              </a:rPr>
              <a:t>          </a:t>
            </a:r>
          </a:p>
          <a:p>
            <a:pPr marL="0" indent="0">
              <a:buNone/>
            </a:pPr>
            <a:endParaRPr lang="el-GR" sz="1800" dirty="0" smtClean="0">
              <a:solidFill>
                <a:schemeClr val="tx1"/>
              </a:solidFill>
              <a:latin typeface="Calibri" pitchFamily="34" charset="0"/>
              <a:cs typeface="Calibri" pitchFamily="34" charset="0"/>
            </a:endParaRPr>
          </a:p>
          <a:p>
            <a:pPr>
              <a:buNone/>
            </a:pPr>
            <a:endParaRPr lang="el-GR" sz="1800" b="1" u="sng"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2" end="2"/>
                                            </p:txEl>
                                          </p:spTgt>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7" dur="500"/>
                                        <p:tgtEl>
                                          <p:spTgt spid="3">
                                            <p:txEl>
                                              <p:pRg st="4" end="4"/>
                                            </p:txEl>
                                          </p:spTgt>
                                        </p:tgtEl>
                                      </p:cBhvr>
                                    </p:animEffect>
                                  </p:childTnLst>
                                </p:cTn>
                              </p:par>
                            </p:childTnLst>
                          </p:cTn>
                        </p:par>
                        <p:par>
                          <p:cTn id="28" fill="hold">
                            <p:stCondLst>
                              <p:cond delay="2000"/>
                            </p:stCondLst>
                            <p:childTnLst>
                              <p:par>
                                <p:cTn id="29" presetID="50" presetClass="entr" presetSubtype="0" decel="10000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2" dur="5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3" dur="500"/>
                                        <p:tgtEl>
                                          <p:spTgt spid="3">
                                            <p:txEl>
                                              <p:pRg st="5" end="5"/>
                                            </p:txEl>
                                          </p:spTgt>
                                        </p:tgtEl>
                                      </p:cBhvr>
                                    </p:animEffect>
                                  </p:childTnLst>
                                </p:cTn>
                              </p:par>
                            </p:childTnLst>
                          </p:cTn>
                        </p:par>
                        <p:par>
                          <p:cTn id="34" fill="hold">
                            <p:stCondLst>
                              <p:cond delay="2500"/>
                            </p:stCondLst>
                            <p:childTnLst>
                              <p:par>
                                <p:cTn id="35" presetID="50" presetClass="entr" presetSubtype="0" decel="100000"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8" dur="5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500"/>
                                        <p:tgtEl>
                                          <p:spTgt spid="3">
                                            <p:txEl>
                                              <p:pRg st="6" end="6"/>
                                            </p:txEl>
                                          </p:spTgt>
                                        </p:tgtEl>
                                      </p:cBhvr>
                                    </p:animEffect>
                                  </p:childTnLst>
                                </p:cTn>
                              </p:par>
                            </p:childTnLst>
                          </p:cTn>
                        </p:par>
                        <p:par>
                          <p:cTn id="40" fill="hold">
                            <p:stCondLst>
                              <p:cond delay="3000"/>
                            </p:stCondLst>
                            <p:childTnLst>
                              <p:par>
                                <p:cTn id="41" presetID="50" presetClass="entr" presetSubtype="0" decel="10000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5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44" dur="5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5" dur="500"/>
                                        <p:tgtEl>
                                          <p:spTgt spid="3">
                                            <p:txEl>
                                              <p:pRg st="8" end="8"/>
                                            </p:txEl>
                                          </p:spTgt>
                                        </p:tgtEl>
                                      </p:cBhvr>
                                    </p:animEffect>
                                  </p:childTnLst>
                                </p:cTn>
                              </p:par>
                            </p:childTnLst>
                          </p:cTn>
                        </p:par>
                        <p:par>
                          <p:cTn id="46" fill="hold">
                            <p:stCondLst>
                              <p:cond delay="3500"/>
                            </p:stCondLst>
                            <p:childTnLst>
                              <p:par>
                                <p:cTn id="47" presetID="50" presetClass="entr" presetSubtype="0" decel="100000" fill="hold" grpId="0" nodeType="after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p:cTn id="49" dur="500" fill="hold"/>
                                        <p:tgtEl>
                                          <p:spTgt spid="3">
                                            <p:txEl>
                                              <p:pRg st="13" end="13"/>
                                            </p:txEl>
                                          </p:spTgt>
                                        </p:tgtEl>
                                        <p:attrNameLst>
                                          <p:attrName>ppt_w</p:attrName>
                                        </p:attrNameLst>
                                      </p:cBhvr>
                                      <p:tavLst>
                                        <p:tav tm="0">
                                          <p:val>
                                            <p:strVal val="#ppt_w+.3"/>
                                          </p:val>
                                        </p:tav>
                                        <p:tav tm="100000">
                                          <p:val>
                                            <p:strVal val="#ppt_w"/>
                                          </p:val>
                                        </p:tav>
                                      </p:tavLst>
                                    </p:anim>
                                    <p:anim calcmode="lin" valueType="num">
                                      <p:cBhvr>
                                        <p:cTn id="50" dur="5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25470"/>
          </a:xfrm>
        </p:spPr>
        <p:txBody>
          <a:bodyPr/>
          <a:lstStyle/>
          <a:p>
            <a:pPr algn="ctr"/>
            <a:r>
              <a:rPr lang="en-US" u="sng" dirty="0" smtClean="0">
                <a:solidFill>
                  <a:srgbClr val="FF0000"/>
                </a:solidFill>
                <a:latin typeface="Calibri" pitchFamily="34" charset="0"/>
                <a:cs typeface="Calibri" pitchFamily="34" charset="0"/>
              </a:rPr>
              <a:t>A</a:t>
            </a:r>
            <a:r>
              <a:rPr lang="el-GR" u="sng" dirty="0" smtClean="0">
                <a:solidFill>
                  <a:srgbClr val="FF0000"/>
                </a:solidFill>
                <a:latin typeface="Calibri" pitchFamily="34" charset="0"/>
                <a:cs typeface="Calibri" pitchFamily="34" charset="0"/>
              </a:rPr>
              <a:t>ΝΤΙΜΕΤΩΠΙΣΗ ΣΤΑ ΣΧΟΛΕΙΑ</a:t>
            </a:r>
            <a:endParaRPr lang="el-GR" dirty="0"/>
          </a:p>
        </p:txBody>
      </p:sp>
      <p:sp>
        <p:nvSpPr>
          <p:cNvPr id="3" name="2 - Θέση περιεχομένου"/>
          <p:cNvSpPr>
            <a:spLocks noGrp="1"/>
          </p:cNvSpPr>
          <p:nvPr>
            <p:ph idx="1"/>
          </p:nvPr>
        </p:nvSpPr>
        <p:spPr>
          <a:xfrm>
            <a:off x="457200" y="1071546"/>
            <a:ext cx="8229600" cy="5054617"/>
          </a:xfrm>
        </p:spPr>
        <p:txBody>
          <a:bodyPr>
            <a:normAutofit fontScale="25000" lnSpcReduction="20000"/>
          </a:bodyPr>
          <a:lstStyle/>
          <a:p>
            <a:pPr lvl="0" algn="ctr">
              <a:buNone/>
            </a:pPr>
            <a:r>
              <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Αντικαπνιστικός Νόμος (Ν.3730/2008,</a:t>
            </a:r>
          </a:p>
          <a:p>
            <a:pPr lvl="0"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όπως τροποποιήθηκε από τον Ν. 3868/2010 </a:t>
            </a:r>
          </a:p>
          <a:p>
            <a:pPr lvl="0"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Προστασία των Ανηλίκων από την χρήση προϊόντων καπνού και την κατανάλωση αλκοόλ» )  ο οποίος  απαγορεύει:     </a:t>
            </a:r>
          </a:p>
          <a:p>
            <a:pPr lvl="0"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lvl="0">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1. Την χρήση προϊόντων καπνού από ανηλίκους .</a:t>
            </a:r>
          </a:p>
          <a:p>
            <a:pPr algn="ctr">
              <a:buNone/>
            </a:pPr>
            <a:endPar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 </a:t>
            </a:r>
            <a:r>
              <a:rPr lang="el-GR" sz="8000" dirty="0" smtClean="0">
                <a:ln w="18415" cmpd="sng">
                  <a:solidFill>
                    <a:srgbClr val="FFFFFF"/>
                  </a:solidFill>
                  <a:prstDash val="solid"/>
                </a:ln>
                <a:solidFill>
                  <a:schemeClr val="tx1"/>
                </a:solidFill>
              </a:rPr>
              <a:t>Την χρήση </a:t>
            </a: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σε όλους τους χώρους που παρέχεται  εκπαίδευση.   </a:t>
            </a:r>
          </a:p>
          <a:p>
            <a:pPr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sz="8000" dirty="0" smtClean="0">
                <a:ln w="18415" cmpd="sng">
                  <a:solidFill>
                    <a:srgbClr val="FFFFFF"/>
                  </a:solidFill>
                  <a:prstDash val="solid"/>
                </a:ln>
                <a:solidFill>
                  <a:schemeClr val="tx1"/>
                </a:solidFill>
              </a:rPr>
              <a:t>Βρεφονηπιακούς   σταθμούς,</a:t>
            </a:r>
          </a:p>
          <a:p>
            <a:pPr algn="ctr">
              <a:buNone/>
            </a:pPr>
            <a:r>
              <a:rPr lang="el-GR" sz="8000" dirty="0" smtClean="0">
                <a:ln w="18415" cmpd="sng">
                  <a:solidFill>
                    <a:srgbClr val="FFFFFF"/>
                  </a:solidFill>
                  <a:prstDash val="solid"/>
                </a:ln>
                <a:solidFill>
                  <a:schemeClr val="tx1"/>
                </a:solidFill>
              </a:rPr>
              <a:t>            Παιδικούς σταθμούς,  </a:t>
            </a:r>
          </a:p>
          <a:p>
            <a:pPr algn="ctr">
              <a:buNone/>
            </a:pPr>
            <a:r>
              <a:rPr lang="el-GR" sz="8000" dirty="0" smtClean="0">
                <a:ln w="18415" cmpd="sng">
                  <a:solidFill>
                    <a:srgbClr val="FFFFFF"/>
                  </a:solidFill>
                  <a:prstDash val="solid"/>
                </a:ln>
                <a:solidFill>
                  <a:schemeClr val="tx1"/>
                </a:solidFill>
              </a:rPr>
              <a:t>            Νηπιαγωγεία, </a:t>
            </a:r>
          </a:p>
          <a:p>
            <a:pPr algn="ctr">
              <a:buNone/>
            </a:pPr>
            <a:r>
              <a:rPr lang="el-GR" sz="8000" dirty="0" smtClean="0">
                <a:ln w="18415" cmpd="sng">
                  <a:solidFill>
                    <a:srgbClr val="FFFFFF"/>
                  </a:solidFill>
                  <a:prstDash val="solid"/>
                </a:ln>
                <a:solidFill>
                  <a:schemeClr val="tx1"/>
                </a:solidFill>
              </a:rPr>
              <a:t>            Σχολεία Α΄, Β΄/</a:t>
            </a:r>
            <a:r>
              <a:rPr lang="el-GR" sz="8000" dirty="0" err="1" smtClean="0">
                <a:ln w="18415" cmpd="sng">
                  <a:solidFill>
                    <a:srgbClr val="FFFFFF"/>
                  </a:solidFill>
                  <a:prstDash val="solid"/>
                </a:ln>
                <a:solidFill>
                  <a:schemeClr val="tx1"/>
                </a:solidFill>
              </a:rPr>
              <a:t>θμιας </a:t>
            </a:r>
            <a:r>
              <a:rPr lang="el-GR" sz="8000" dirty="0" smtClean="0">
                <a:ln w="18415" cmpd="sng">
                  <a:solidFill>
                    <a:srgbClr val="FFFFFF"/>
                  </a:solidFill>
                  <a:prstDash val="solid"/>
                </a:ln>
                <a:solidFill>
                  <a:schemeClr val="tx1"/>
                </a:solidFill>
              </a:rPr>
              <a:t>εκπαίδευσης (Δημόσια-</a:t>
            </a:r>
            <a:r>
              <a:rPr lang="el-GR" sz="8000" dirty="0" err="1" smtClean="0">
                <a:ln w="18415" cmpd="sng">
                  <a:solidFill>
                    <a:srgbClr val="FFFFFF"/>
                  </a:solidFill>
                  <a:prstDash val="solid"/>
                </a:ln>
                <a:solidFill>
                  <a:schemeClr val="tx1"/>
                </a:solidFill>
              </a:rPr>
              <a:t>Ιδιωτικά</a:t>
            </a:r>
            <a:r>
              <a:rPr lang="el-GR" sz="8000" dirty="0" smtClean="0">
                <a:ln w="18415" cmpd="sng">
                  <a:solidFill>
                    <a:srgbClr val="FFFFFF"/>
                  </a:solidFill>
                  <a:prstDash val="solid"/>
                </a:ln>
                <a:solidFill>
                  <a:schemeClr val="tx1"/>
                </a:solidFill>
              </a:rPr>
              <a:t>)</a:t>
            </a:r>
          </a:p>
          <a:p>
            <a:pPr algn="ctr">
              <a:buNone/>
            </a:pPr>
            <a:r>
              <a:rPr lang="el-GR" sz="8000" dirty="0" smtClean="0">
                <a:ln w="18415" cmpd="sng">
                  <a:solidFill>
                    <a:srgbClr val="FFFFFF"/>
                  </a:solidFill>
                  <a:prstDash val="solid"/>
                </a:ln>
                <a:solidFill>
                  <a:schemeClr val="tx1"/>
                </a:solidFill>
              </a:rPr>
              <a:t>            Παν/α, Τεχνολογικά Ιδρύματα, Φροντιστήρια</a:t>
            </a: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3.Την διαφήμιση και πώληση προϊόντων καπνού σε χώρους     </a:t>
            </a:r>
          </a:p>
          <a:p>
            <a:pPr algn="just">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Εκπαιδευτικών Ιδρυμάτων όλων των βαθμίδων </a:t>
            </a:r>
            <a:r>
              <a:rPr lang="el-GR" sz="8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Δημ</a:t>
            </a: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και Ιδ. Δικαίου,      </a:t>
            </a:r>
          </a:p>
          <a:p>
            <a:pPr algn="just">
              <a:buNone/>
            </a:pPr>
            <a:r>
              <a:rPr lang="el-GR"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καθώς και στα κυλικεία των Ιδρυμάτων και των Υπηρεσιών αυτών.</a:t>
            </a:r>
          </a:p>
          <a:p>
            <a:pPr>
              <a:buNone/>
            </a:pPr>
            <a:endPar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buNone/>
            </a:pPr>
            <a:endPar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r>
              <a:rPr lang="el-G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l-GR"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linds(horizontal)">
                                      <p:cBhvr>
                                        <p:cTn id="35" dur="500"/>
                                        <p:tgtEl>
                                          <p:spTgt spid="3">
                                            <p:txEl>
                                              <p:pRg st="7" end="7"/>
                                            </p:txEl>
                                          </p:spTgt>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linds(horizontal)">
                                      <p:cBhvr>
                                        <p:cTn id="43" dur="500"/>
                                        <p:tgtEl>
                                          <p:spTgt spid="3">
                                            <p:txEl>
                                              <p:pRg st="9" end="9"/>
                                            </p:txEl>
                                          </p:spTgt>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blinds(horizontal)">
                                      <p:cBhvr>
                                        <p:cTn id="51" dur="500"/>
                                        <p:tgtEl>
                                          <p:spTgt spid="3">
                                            <p:txEl>
                                              <p:pRg st="11" end="11"/>
                                            </p:txEl>
                                          </p:spTgt>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blinds(horizontal)">
                                      <p:cBhvr>
                                        <p:cTn id="55" dur="500"/>
                                        <p:tgtEl>
                                          <p:spTgt spid="3">
                                            <p:txEl>
                                              <p:pRg st="12" end="12"/>
                                            </p:txEl>
                                          </p:spTgt>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blinds(horizontal)">
                                      <p:cBhvr>
                                        <p:cTn id="59" dur="500"/>
                                        <p:tgtEl>
                                          <p:spTgt spid="3">
                                            <p:txEl>
                                              <p:pRg st="13" end="13"/>
                                            </p:txEl>
                                          </p:spTgt>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blinds(horizontal)">
                                      <p:cBhvr>
                                        <p:cTn id="63" dur="500"/>
                                        <p:tgtEl>
                                          <p:spTgt spid="3">
                                            <p:txEl>
                                              <p:pRg st="14" end="14"/>
                                            </p:txEl>
                                          </p:spTgt>
                                        </p:tgtEl>
                                      </p:cBhvr>
                                    </p:animEffect>
                                  </p:childTnLst>
                                </p:cTn>
                              </p:par>
                            </p:childTnLst>
                          </p:cTn>
                        </p:par>
                        <p:par>
                          <p:cTn id="64" fill="hold">
                            <p:stCondLst>
                              <p:cond delay="7500"/>
                            </p:stCondLst>
                            <p:childTnLst>
                              <p:par>
                                <p:cTn id="65" presetID="3" presetClass="entr" presetSubtype="10" fill="hold" grpId="0" nodeType="after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Effect transition="in" filter="blinds(horizontal)">
                                      <p:cBhvr>
                                        <p:cTn id="67" dur="500"/>
                                        <p:tgtEl>
                                          <p:spTgt spid="3">
                                            <p:txEl>
                                              <p:pRg st="15" end="15"/>
                                            </p:txEl>
                                          </p:spTgt>
                                        </p:tgtEl>
                                      </p:cBhvr>
                                    </p:animEffect>
                                  </p:childTnLst>
                                </p:cTn>
                              </p:par>
                            </p:childTnLst>
                          </p:cTn>
                        </p:par>
                        <p:par>
                          <p:cTn id="68" fill="hold">
                            <p:stCondLst>
                              <p:cond delay="8000"/>
                            </p:stCondLst>
                            <p:childTnLst>
                              <p:par>
                                <p:cTn id="69" presetID="3" presetClass="entr" presetSubtype="10" fill="hold" grpId="0" nodeType="after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blinds(horizontal)">
                                      <p:cBhvr>
                                        <p:cTn id="71" dur="500"/>
                                        <p:tgtEl>
                                          <p:spTgt spid="3">
                                            <p:txEl>
                                              <p:pRg st="16" end="16"/>
                                            </p:txEl>
                                          </p:spTgt>
                                        </p:tgtEl>
                                      </p:cBhvr>
                                    </p:animEffect>
                                  </p:childTnLst>
                                </p:cTn>
                              </p:par>
                            </p:childTnLst>
                          </p:cTn>
                        </p:par>
                        <p:par>
                          <p:cTn id="72" fill="hold">
                            <p:stCondLst>
                              <p:cond delay="8500"/>
                            </p:stCondLst>
                            <p:childTnLst>
                              <p:par>
                                <p:cTn id="73" presetID="3" presetClass="entr" presetSubtype="10" fill="hold" grpId="0" nodeType="after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blinds(horizontal)">
                                      <p:cBhvr>
                                        <p:cTn id="75" dur="500"/>
                                        <p:tgtEl>
                                          <p:spTgt spid="3">
                                            <p:txEl>
                                              <p:pRg st="18" end="18"/>
                                            </p:txEl>
                                          </p:spTgt>
                                        </p:tgtEl>
                                      </p:cBhvr>
                                    </p:animEffect>
                                  </p:childTnLst>
                                </p:cTn>
                              </p:par>
                            </p:childTnLst>
                          </p:cTn>
                        </p:par>
                        <p:par>
                          <p:cTn id="76" fill="hold">
                            <p:stCondLst>
                              <p:cond delay="9000"/>
                            </p:stCondLst>
                            <p:childTnLst>
                              <p:par>
                                <p:cTn id="77" presetID="3" presetClass="entr" presetSubtype="10" fill="hold" grpId="0" nodeType="afterEffect">
                                  <p:stCondLst>
                                    <p:cond delay="0"/>
                                  </p:stCondLst>
                                  <p:childTnLst>
                                    <p:set>
                                      <p:cBhvr>
                                        <p:cTn id="78" dur="1" fill="hold">
                                          <p:stCondLst>
                                            <p:cond delay="0"/>
                                          </p:stCondLst>
                                        </p:cTn>
                                        <p:tgtEl>
                                          <p:spTgt spid="3">
                                            <p:txEl>
                                              <p:pRg st="21" end="21"/>
                                            </p:txEl>
                                          </p:spTgt>
                                        </p:tgtEl>
                                        <p:attrNameLst>
                                          <p:attrName>style.visibility</p:attrName>
                                        </p:attrNameLst>
                                      </p:cBhvr>
                                      <p:to>
                                        <p:strVal val="visible"/>
                                      </p:to>
                                    </p:set>
                                    <p:animEffect transition="in" filter="blinds(horizontal)">
                                      <p:cBhvr>
                                        <p:cTn id="79" dur="500"/>
                                        <p:tgtEl>
                                          <p:spTgt spid="3">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Ορθογώνιο"/>
          <p:cNvSpPr/>
          <p:nvPr/>
        </p:nvSpPr>
        <p:spPr>
          <a:xfrm>
            <a:off x="4000657" y="3244334"/>
            <a:ext cx="237566" cy="369332"/>
          </a:xfrm>
          <a:prstGeom prst="rect">
            <a:avLst/>
          </a:prstGeom>
        </p:spPr>
        <p:txBody>
          <a:bodyPr wrap="none">
            <a:spAutoFit/>
          </a:bodyPr>
          <a:lstStyle/>
          <a:p>
            <a:r>
              <a:rPr lang="el-GR" dirty="0" smtClean="0"/>
              <a:t> </a:t>
            </a:r>
            <a:endParaRPr lang="el-GR" dirty="0"/>
          </a:p>
        </p:txBody>
      </p:sp>
      <p:graphicFrame>
        <p:nvGraphicFramePr>
          <p:cNvPr id="17" name="Diagram 16"/>
          <p:cNvGraphicFramePr/>
          <p:nvPr/>
        </p:nvGraphicFramePr>
        <p:xfrm>
          <a:off x="214282" y="214290"/>
          <a:ext cx="8715436"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algn="just"/>
            <a:r>
              <a:rPr lang="el-GR" sz="3200" dirty="0" smtClean="0">
                <a:solidFill>
                  <a:schemeClr val="tx1"/>
                </a:solidFill>
                <a:effectLst>
                  <a:outerShdw blurRad="38100" dist="38100" dir="2700000" algn="tl">
                    <a:srgbClr val="000000">
                      <a:alpha val="43137"/>
                    </a:srgbClr>
                  </a:outerShdw>
                </a:effectLst>
                <a:latin typeface="Comic Sans MS" pitchFamily="66" charset="0"/>
              </a:rPr>
              <a:t>Σε όσους </a:t>
            </a:r>
            <a:r>
              <a:rPr lang="el-GR" sz="3200" u="sng" dirty="0" smtClean="0">
                <a:solidFill>
                  <a:schemeClr val="tx1"/>
                </a:solidFill>
                <a:effectLst>
                  <a:outerShdw blurRad="38100" dist="38100" dir="2700000" algn="tl">
                    <a:srgbClr val="000000">
                      <a:alpha val="43137"/>
                    </a:srgbClr>
                  </a:outerShdw>
                </a:effectLst>
                <a:latin typeface="Comic Sans MS" pitchFamily="66" charset="0"/>
              </a:rPr>
              <a:t>πωλούν</a:t>
            </a:r>
            <a:r>
              <a:rPr lang="el-GR" sz="3200" dirty="0" smtClean="0">
                <a:solidFill>
                  <a:schemeClr val="tx1"/>
                </a:solidFill>
                <a:effectLst>
                  <a:outerShdw blurRad="38100" dist="38100" dir="2700000" algn="tl">
                    <a:srgbClr val="000000">
                      <a:alpha val="43137"/>
                    </a:srgbClr>
                  </a:outerShdw>
                </a:effectLst>
                <a:latin typeface="Comic Sans MS" pitchFamily="66" charset="0"/>
              </a:rPr>
              <a:t> προϊόντα καπνού (και αλκοόλ) </a:t>
            </a:r>
            <a:r>
              <a:rPr lang="el-GR" sz="3200" u="sng" dirty="0" smtClean="0">
                <a:solidFill>
                  <a:schemeClr val="tx1"/>
                </a:solidFill>
                <a:effectLst>
                  <a:outerShdw blurRad="38100" dist="38100" dir="2700000" algn="tl">
                    <a:srgbClr val="000000">
                      <a:alpha val="43137"/>
                    </a:srgbClr>
                  </a:outerShdw>
                </a:effectLst>
                <a:latin typeface="Comic Sans MS" pitchFamily="66" charset="0"/>
              </a:rPr>
              <a:t>σε ανηλίκους </a:t>
            </a:r>
            <a:r>
              <a:rPr lang="el-GR" sz="3200" dirty="0" smtClean="0">
                <a:solidFill>
                  <a:schemeClr val="tx1"/>
                </a:solidFill>
                <a:effectLst>
                  <a:outerShdw blurRad="38100" dist="38100" dir="2700000" algn="tl">
                    <a:srgbClr val="000000">
                      <a:alpha val="43137"/>
                    </a:srgbClr>
                  </a:outerShdw>
                </a:effectLst>
                <a:latin typeface="Comic Sans MS" pitchFamily="66" charset="0"/>
              </a:rPr>
              <a:t>κατά παράβαση των άρθρων 2 και 4 του Ν. 3730/2008 ή ανέχονται παραβίαση της σχετικής διάταξης επιβάλλεται πρόστιμο από 500 έως 10000 ευρώ για κάθε παράβαση.</a:t>
            </a:r>
            <a:endParaRPr lang="el-GR" sz="3200" dirty="0">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15416"/>
            <a:ext cx="8229600" cy="1143000"/>
          </a:xfrm>
        </p:spPr>
        <p:txBody>
          <a:bodyPr/>
          <a:lstStyle/>
          <a:p>
            <a:pPr algn="ctr"/>
            <a:r>
              <a:rPr lang="el-GR" dirty="0" smtClean="0">
                <a:solidFill>
                  <a:srgbClr val="FF0000"/>
                </a:solidFill>
              </a:rPr>
              <a:t>ΣΥΛΛΟΓΙΣΜΟΙ  ΚΑΙ  ΠΡΟΤΑΣΕΙΣ</a:t>
            </a:r>
            <a:r>
              <a:rPr lang="el-GR" dirty="0" smtClean="0"/>
              <a:t> </a:t>
            </a:r>
            <a:endParaRPr lang="el-GR" dirty="0"/>
          </a:p>
        </p:txBody>
      </p:sp>
      <p:sp>
        <p:nvSpPr>
          <p:cNvPr id="3" name="2 - Θέση περιεχομένου"/>
          <p:cNvSpPr>
            <a:spLocks noGrp="1"/>
          </p:cNvSpPr>
          <p:nvPr>
            <p:ph idx="1"/>
          </p:nvPr>
        </p:nvSpPr>
        <p:spPr>
          <a:xfrm>
            <a:off x="251520" y="692696"/>
            <a:ext cx="8712968" cy="4525963"/>
          </a:xfrm>
        </p:spPr>
        <p:txBody>
          <a:bodyPr>
            <a:noAutofit/>
          </a:bodyPr>
          <a:lstStyle/>
          <a:p>
            <a:pPr algn="just">
              <a:buFont typeface="Wingdings" pitchFamily="2" charset="2"/>
              <a:buChar char="Ø"/>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Θεωρούμε ότι ο  «Αντικαπνιστικός» Νόμος  δεν  δύναται να μειώσει  το κάπνισμα στα Σχολεία.</a:t>
            </a:r>
          </a:p>
          <a:p>
            <a:pPr algn="just">
              <a:buFont typeface="Wingdings" pitchFamily="2" charset="2"/>
              <a:buChar char="Ø"/>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Διότι οι μαθητές καπνίζουν στο προαύλιο αυτών  (εφόσον αποτελεί ανοικτό χώρο) χωρίς  να τους τιμωρεί ο Νόμος.  </a:t>
            </a:r>
          </a:p>
          <a:p>
            <a:pPr algn="just">
              <a:buFont typeface="Wingdings" pitchFamily="2" charset="2"/>
              <a:buChar char="Ø"/>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Έχοντας στόχο την παιδαγωγική αντιμετώπιση  </a:t>
            </a:r>
            <a:r>
              <a:rPr lang="el-GR"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παραβατικών</a:t>
            </a: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συμπεριφορών  προτείνουμε:</a:t>
            </a:r>
          </a:p>
          <a:p>
            <a:pPr marL="1082675" indent="-1082675" algn="just">
              <a:buNone/>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1. Την διδασκαλία  της «Αγωγής Υγείας» ως βιωματικό μάθημα μέσα στο σχολικό  ωρολόγιο πρόγραμμα σε εβδομαδιαία  βάση σε όλους τους μαθητές όλων των τύπων σχολείων.</a:t>
            </a:r>
          </a:p>
          <a:p>
            <a:pPr marL="1082675" indent="-1082675" algn="just">
              <a:buNone/>
            </a:pPr>
            <a:r>
              <a:rPr lang="el-GR" sz="1800" b="1" dirty="0" smtClean="0">
                <a:ln w="18415" cmpd="sng">
                  <a:solidFill>
                    <a:srgbClr val="FFFFFF"/>
                  </a:solidFill>
                  <a:prstDash val="solid"/>
                </a:ln>
                <a:solidFill>
                  <a:schemeClr val="tx1"/>
                </a:solidFill>
                <a:effectLst>
                  <a:outerShdw blurRad="63500" dir="3600000" algn="tl" rotWithShape="0">
                    <a:srgbClr val="000000">
                      <a:alpha val="70000"/>
                    </a:srgbClr>
                  </a:outerShdw>
                </a:effectLst>
                <a:latin typeface="Comic Sans MS" pitchFamily="66" charset="0"/>
              </a:rPr>
              <a:t>        2.Την προσωπική στάση  του εκπαιδευτικού ως προτύπου  συμπεριφοράς. </a:t>
            </a:r>
          </a:p>
          <a:p>
            <a:pPr marL="1082675" indent="-900113" algn="just">
              <a:buNone/>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3. Τη συζήτηση στην Τάξη για όλα όσα προάγουν την προσωπικότητα των μαθητών.</a:t>
            </a:r>
          </a:p>
          <a:p>
            <a:pPr marL="984250" indent="-717550">
              <a:buNone/>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4. Την συμπαράσταση στις δυσκολίες και τα προβλήματα που αντιμετωπίζουν   οι μαθητές  στην εφηβική τους ηλικία .</a:t>
            </a:r>
          </a:p>
          <a:p>
            <a:pPr marL="984250" indent="-717550" algn="just">
              <a:buNone/>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5.Την δημοκρατική λειτουργία του σχολείου με γνώμονα την τήρηση των κανόνων και την αποφυγή  </a:t>
            </a:r>
            <a:r>
              <a:rPr lang="el-GR" sz="1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παραβατικών</a:t>
            </a: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συμπεριφορών μέσα από  την αμοιβαία  συνεργασία και συμφωνία  δασκάλων-γονέων-μαθητών .</a:t>
            </a:r>
          </a:p>
          <a:p>
            <a:pPr algn="just">
              <a:buNone/>
            </a:pPr>
            <a:r>
              <a:rPr lang="el-G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ΜΕ ΣΤΟΧΟ  την  ΑΝΑΠΤΥΞΗ  της ΣΥΝΕΙΔΗΤΗΣ  ΠΕΙΘΑΡΧΙΑΣ   που αποβλέπει στην  ΠΝΕΥΜΑΤΙΚΗ, ΨΥΧΙΚΗ  και  ΣΩΜΑΤΙΚΗ  τους ΥΓΕΙΑ.</a:t>
            </a:r>
            <a:endParaRPr lang="el-GR"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500"/>
                                        <p:tgtEl>
                                          <p:spTgt spid="3">
                                            <p:txEl>
                                              <p:pRg st="1" end="1"/>
                                            </p:txEl>
                                          </p:spTgt>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par>
                          <p:cTn id="21" fill="hold">
                            <p:stCondLst>
                              <p:cond delay="2000"/>
                            </p:stCondLst>
                            <p:childTnLst>
                              <p:par>
                                <p:cTn id="22" presetID="3" presetClass="entr" presetSubtype="1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childTnLst>
                          </p:cTn>
                        </p:par>
                        <p:par>
                          <p:cTn id="29" fill="hold">
                            <p:stCondLst>
                              <p:cond delay="3000"/>
                            </p:stCondLst>
                            <p:childTnLst>
                              <p:par>
                                <p:cTn id="30" presetID="3" presetClass="entr" presetSubtype="1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par>
                          <p:cTn id="37" fill="hold">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linds(horizontal)">
                                      <p:cBhvr>
                                        <p:cTn id="40" dur="500"/>
                                        <p:tgtEl>
                                          <p:spTgt spid="3">
                                            <p:txEl>
                                              <p:pRg st="7" end="7"/>
                                            </p:txEl>
                                          </p:spTgt>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linds(horizontal)">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u="sng" dirty="0" smtClean="0"/>
              <a:t>Στατιστική</a:t>
            </a:r>
            <a:endParaRPr lang="el-GR" u="sng" dirty="0"/>
          </a:p>
        </p:txBody>
      </p:sp>
      <p:sp>
        <p:nvSpPr>
          <p:cNvPr id="3" name="Content Placeholder 2"/>
          <p:cNvSpPr>
            <a:spLocks noGrp="1"/>
          </p:cNvSpPr>
          <p:nvPr>
            <p:ph idx="1"/>
          </p:nvPr>
        </p:nvSpPr>
        <p:spPr/>
        <p:txBody>
          <a:bodyPr/>
          <a:lstStyle/>
          <a:p>
            <a:pPr>
              <a:buNone/>
            </a:pPr>
            <a:r>
              <a:rPr lang="en-US" dirty="0" smtClean="0"/>
              <a:t>    </a:t>
            </a:r>
            <a:r>
              <a:rPr lang="el-GR" dirty="0" smtClean="0"/>
              <a:t>Έπειτα από έρευνα που πραγματοποιήθηκε σε σύνολο </a:t>
            </a:r>
            <a:r>
              <a:rPr lang="en-US" smtClean="0"/>
              <a:t>95</a:t>
            </a:r>
            <a:r>
              <a:rPr lang="el-GR" smtClean="0"/>
              <a:t> </a:t>
            </a:r>
            <a:r>
              <a:rPr lang="el-GR" dirty="0" smtClean="0"/>
              <a:t>μαθητών της Β’ Τάξης Λυκείου σας παρουσιάζουμε τα αποτελέσματα</a:t>
            </a:r>
            <a:r>
              <a:rPr lang="en-US" dirty="0" smtClean="0"/>
              <a:t>:</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7168"/>
            <a:ext cx="4258816" cy="1570186"/>
          </a:xfrm>
        </p:spPr>
        <p:txBody>
          <a:bodyPr>
            <a:normAutofit fontScale="90000"/>
          </a:bodyPr>
          <a:lstStyle/>
          <a:p>
            <a:pPr algn="just"/>
            <a:r>
              <a:rPr lang="el-GR" sz="2800" dirty="0" smtClean="0"/>
              <a:t>Το τσιγάρο συμβολίζει για τον έφηβο την αρρενωπότητα, τον ανδρισμό και τον δυναμισμό</a:t>
            </a:r>
            <a:r>
              <a:rPr lang="en-US" sz="2800" dirty="0" smtClean="0"/>
              <a:t>;</a:t>
            </a:r>
            <a:r>
              <a:rPr lang="el-GR" sz="2800" dirty="0" smtClean="0"/>
              <a:t/>
            </a:r>
            <a:br>
              <a:rPr lang="el-GR" sz="2800" dirty="0" smtClean="0"/>
            </a:br>
            <a:endParaRPr lang="el-GR" sz="2800" dirty="0"/>
          </a:p>
        </p:txBody>
      </p:sp>
      <p:graphicFrame>
        <p:nvGraphicFramePr>
          <p:cNvPr id="4" name="Content Placeholder 3"/>
          <p:cNvGraphicFramePr>
            <a:graphicFrameLocks noGrp="1"/>
          </p:cNvGraphicFramePr>
          <p:nvPr>
            <p:ph idx="1"/>
          </p:nvPr>
        </p:nvGraphicFramePr>
        <p:xfrm>
          <a:off x="467544" y="2636912"/>
          <a:ext cx="345638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6"/>
          <p:cNvSpPr txBox="1">
            <a:spLocks/>
          </p:cNvSpPr>
          <p:nvPr/>
        </p:nvSpPr>
        <p:spPr>
          <a:xfrm>
            <a:off x="5004048" y="188640"/>
            <a:ext cx="4355976" cy="2160240"/>
          </a:xfrm>
          <a:prstGeom prst="rect">
            <a:avLst/>
          </a:prstGeom>
        </p:spPr>
        <p:txBody>
          <a:bodyPr vert="horz" lIns="91440" tIns="45720" rIns="91440" bIns="45720" rtlCol="0">
            <a:normAutofit/>
          </a:bodyPr>
          <a:lstStyle/>
          <a:p>
            <a:pPr indent="14288">
              <a:spcBef>
                <a:spcPct val="20000"/>
              </a:spcBef>
              <a:buFont typeface="Arial" pitchFamily="34" charset="0"/>
              <a:buNone/>
            </a:pPr>
            <a:r>
              <a:rPr lang="el-GR" sz="2400" dirty="0" smtClean="0">
                <a:solidFill>
                  <a:prstClr val="black"/>
                </a:solidFill>
                <a:latin typeface="Comic Sans MS" pitchFamily="66" charset="0"/>
              </a:rPr>
              <a:t>Το τσιγάρο συμβολίζει για την έφηβη την ομορφιά και την ωριμότητα</a:t>
            </a:r>
            <a:r>
              <a:rPr lang="en-US" sz="2400" dirty="0" smtClean="0">
                <a:solidFill>
                  <a:prstClr val="black"/>
                </a:solidFill>
                <a:latin typeface="Comic Sans MS" pitchFamily="66" charset="0"/>
              </a:rPr>
              <a:t>;</a:t>
            </a:r>
            <a:endParaRPr lang="el-GR" sz="2400" dirty="0" smtClean="0">
              <a:solidFill>
                <a:prstClr val="black"/>
              </a:solidFill>
              <a:latin typeface="Comic Sans MS" pitchFamily="66" charset="0"/>
            </a:endParaRPr>
          </a:p>
          <a:p>
            <a:pPr marL="342900" indent="-342900">
              <a:spcBef>
                <a:spcPct val="20000"/>
              </a:spcBef>
            </a:pPr>
            <a:endParaRPr lang="el-GR" sz="2400" dirty="0">
              <a:solidFill>
                <a:prstClr val="black"/>
              </a:solidFill>
            </a:endParaRPr>
          </a:p>
        </p:txBody>
      </p:sp>
      <p:graphicFrame>
        <p:nvGraphicFramePr>
          <p:cNvPr id="6" name="Chart 8"/>
          <p:cNvGraphicFramePr/>
          <p:nvPr/>
        </p:nvGraphicFramePr>
        <p:xfrm>
          <a:off x="4860032" y="2420888"/>
          <a:ext cx="3840088" cy="33281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4038600" cy="5649491"/>
          </a:xfrm>
        </p:spPr>
        <p:txBody>
          <a:bodyPr/>
          <a:lstStyle/>
          <a:p>
            <a:pPr marL="0" indent="0" algn="just">
              <a:buNone/>
            </a:pPr>
            <a:r>
              <a:rPr lang="en-US" sz="2400" dirty="0" smtClean="0">
                <a:latin typeface="Comic Sans MS" pitchFamily="66" charset="0"/>
              </a:rPr>
              <a:t> </a:t>
            </a:r>
            <a:r>
              <a:rPr lang="el-GR" sz="2400" dirty="0" smtClean="0">
                <a:latin typeface="Comic Sans MS" pitchFamily="66" charset="0"/>
              </a:rPr>
              <a:t>Στη σύγχρονη εποχή το τσιγάρο συνδέεται με την εκτόνωση από το άγχος και την πίεση</a:t>
            </a:r>
            <a:r>
              <a:rPr lang="en-US" sz="2400" dirty="0" smtClean="0">
                <a:latin typeface="Comic Sans MS" pitchFamily="66" charset="0"/>
              </a:rPr>
              <a:t>;</a:t>
            </a:r>
            <a:endParaRPr lang="el-GR" sz="2400" dirty="0" smtClean="0">
              <a:latin typeface="Comic Sans MS" pitchFamily="66" charset="0"/>
            </a:endParaRPr>
          </a:p>
          <a:p>
            <a:pPr>
              <a:buNone/>
            </a:pPr>
            <a:endParaRPr lang="el-GR" dirty="0"/>
          </a:p>
        </p:txBody>
      </p:sp>
      <p:graphicFrame>
        <p:nvGraphicFramePr>
          <p:cNvPr id="5" name="Chart 4"/>
          <p:cNvGraphicFramePr/>
          <p:nvPr/>
        </p:nvGraphicFramePr>
        <p:xfrm>
          <a:off x="467544" y="2420888"/>
          <a:ext cx="4176464" cy="34563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4823520" y="2276872"/>
          <a:ext cx="4320480"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2"/>
          </p:nvPr>
        </p:nvSpPr>
        <p:spPr>
          <a:xfrm>
            <a:off x="4648200" y="476672"/>
            <a:ext cx="4038600" cy="5649491"/>
          </a:xfrm>
        </p:spPr>
        <p:txBody>
          <a:bodyPr>
            <a:normAutofit/>
          </a:bodyPr>
          <a:lstStyle/>
          <a:p>
            <a:pPr marL="0" indent="0" algn="just">
              <a:buNone/>
            </a:pPr>
            <a:r>
              <a:rPr lang="en-US" sz="2400" dirty="0" smtClean="0"/>
              <a:t> </a:t>
            </a:r>
            <a:r>
              <a:rPr lang="el-GR" sz="2400" dirty="0" smtClean="0">
                <a:latin typeface="Comic Sans MS" pitchFamily="66" charset="0"/>
              </a:rPr>
              <a:t>Στη σύγχρονη εποχή το τσιγάρο συνδέεται με την διασκέδαση</a:t>
            </a:r>
            <a:r>
              <a:rPr lang="en-US" sz="2400" dirty="0" smtClean="0">
                <a:latin typeface="Comic Sans MS" pitchFamily="66" charset="0"/>
              </a:rPr>
              <a:t>;</a:t>
            </a:r>
            <a:endParaRPr lang="el-GR" sz="2400" dirty="0">
              <a:latin typeface="Comic Sans MS" pitchFamily="66" charset="0"/>
            </a:endParaRPr>
          </a:p>
        </p:txBody>
      </p:sp>
      <p:graphicFrame>
        <p:nvGraphicFramePr>
          <p:cNvPr id="9" name="Chart 9"/>
          <p:cNvGraphicFramePr/>
          <p:nvPr/>
        </p:nvGraphicFramePr>
        <p:xfrm>
          <a:off x="4644008" y="2204864"/>
          <a:ext cx="4211960" cy="42484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4038600" cy="5577483"/>
          </a:xfrm>
        </p:spPr>
        <p:txBody>
          <a:bodyPr>
            <a:normAutofit/>
          </a:bodyPr>
          <a:lstStyle/>
          <a:p>
            <a:pPr algn="just">
              <a:buNone/>
            </a:pPr>
            <a:r>
              <a:rPr lang="en-US" sz="2400" dirty="0" smtClean="0"/>
              <a:t>     </a:t>
            </a:r>
            <a:r>
              <a:rPr lang="el-GR" sz="2000" dirty="0" smtClean="0">
                <a:latin typeface="Comic Sans MS" pitchFamily="66" charset="0"/>
              </a:rPr>
              <a:t>Η νομοθεσία του κράτους πρέπει να επιτρέπει την διαφήμιση των τσιγάρων</a:t>
            </a:r>
            <a:r>
              <a:rPr lang="en-US" sz="2000" dirty="0" smtClean="0">
                <a:latin typeface="Comic Sans MS" pitchFamily="66" charset="0"/>
              </a:rPr>
              <a:t>;</a:t>
            </a:r>
            <a:endParaRPr lang="el-GR" sz="2000" dirty="0" smtClean="0">
              <a:latin typeface="Comic Sans MS" pitchFamily="66" charset="0"/>
            </a:endParaRPr>
          </a:p>
          <a:p>
            <a:endParaRPr lang="el-GR" sz="2400" dirty="0"/>
          </a:p>
          <a:p>
            <a:pPr>
              <a:buNone/>
            </a:pPr>
            <a:endParaRPr lang="el-GR" sz="2400" dirty="0"/>
          </a:p>
        </p:txBody>
      </p:sp>
      <p:sp>
        <p:nvSpPr>
          <p:cNvPr id="4" name="Content Placeholder 3"/>
          <p:cNvSpPr>
            <a:spLocks noGrp="1"/>
          </p:cNvSpPr>
          <p:nvPr>
            <p:ph sz="half" idx="2"/>
          </p:nvPr>
        </p:nvSpPr>
        <p:spPr>
          <a:xfrm>
            <a:off x="4648200" y="548680"/>
            <a:ext cx="4038600" cy="5577483"/>
          </a:xfrm>
        </p:spPr>
        <p:txBody>
          <a:bodyPr>
            <a:normAutofit/>
          </a:bodyPr>
          <a:lstStyle/>
          <a:p>
            <a:pPr algn="just">
              <a:buNone/>
            </a:pPr>
            <a:r>
              <a:rPr lang="en-US" sz="2400" dirty="0" smtClean="0"/>
              <a:t>     </a:t>
            </a:r>
            <a:r>
              <a:rPr lang="el-GR" sz="2000" dirty="0" smtClean="0">
                <a:latin typeface="Comic Sans MS" pitchFamily="66" charset="0"/>
              </a:rPr>
              <a:t>Η υπάρχουσα νομοθεσία είναι επαρκής για την διακοπή του καπνίσματος</a:t>
            </a:r>
            <a:r>
              <a:rPr lang="en-US" sz="2000" dirty="0" smtClean="0">
                <a:latin typeface="Comic Sans MS" pitchFamily="66" charset="0"/>
              </a:rPr>
              <a:t>;</a:t>
            </a:r>
            <a:endParaRPr lang="el-GR" sz="2000" dirty="0">
              <a:latin typeface="Comic Sans MS" pitchFamily="66" charset="0"/>
            </a:endParaRPr>
          </a:p>
        </p:txBody>
      </p:sp>
      <p:graphicFrame>
        <p:nvGraphicFramePr>
          <p:cNvPr id="5" name="Chart 4"/>
          <p:cNvGraphicFramePr/>
          <p:nvPr/>
        </p:nvGraphicFramePr>
        <p:xfrm>
          <a:off x="323528" y="2636912"/>
          <a:ext cx="4392488"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5148064" y="2204864"/>
          <a:ext cx="3995936" cy="33843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240" cy="1145160"/>
          </a:xfrm>
        </p:spPr>
        <p:txBody>
          <a:bodyPr>
            <a:normAutofit fontScale="90000"/>
          </a:bodyPr>
          <a:lstStyle/>
          <a:p>
            <a: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Το κάπνισμα → πολύπλοκη συγκινησιακή πράξη, </a:t>
            </a: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που διέπεται από βιομηχανικούς,</a:t>
            </a:r>
            <a:b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l-GR" b="0"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κ΄</a:t>
            </a:r>
            <a: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φυσιολογικούς μηχανισμούς.</a:t>
            </a:r>
            <a:br>
              <a:rPr lang="el-GR"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el-GR"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5" name="4 - Διάγραμμα"/>
          <p:cNvGraphicFramePr/>
          <p:nvPr/>
        </p:nvGraphicFramePr>
        <p:xfrm>
          <a:off x="611560" y="2636912"/>
          <a:ext cx="8229240" cy="215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smoking.jpg"/>
          <p:cNvPicPr>
            <a:picLocks noChangeAspect="1"/>
          </p:cNvPicPr>
          <p:nvPr/>
        </p:nvPicPr>
        <p:blipFill>
          <a:blip r:embed="rId7" cstate="print"/>
          <a:stretch>
            <a:fillRect/>
          </a:stretch>
        </p:blipFill>
        <p:spPr>
          <a:xfrm>
            <a:off x="3203848" y="5091860"/>
            <a:ext cx="2654036" cy="1766140"/>
          </a:xfrm>
          <a:prstGeom prst="rect">
            <a:avLst/>
          </a:prstGeom>
        </p:spPr>
      </p:pic>
      <p:sp>
        <p:nvSpPr>
          <p:cNvPr id="6" name="5 - TextBox"/>
          <p:cNvSpPr txBox="1"/>
          <p:nvPr/>
        </p:nvSpPr>
        <p:spPr>
          <a:xfrm>
            <a:off x="755576" y="2204864"/>
            <a:ext cx="7056784" cy="369332"/>
          </a:xfrm>
          <a:prstGeom prst="rect">
            <a:avLst/>
          </a:prstGeom>
          <a:noFill/>
        </p:spPr>
        <p:txBody>
          <a:bodyPr wrap="square" rtlCol="0">
            <a:spAutoFit/>
          </a:bodyPr>
          <a:lstStyle/>
          <a:p>
            <a:pPr lvl="0"/>
            <a:r>
              <a:rPr lang="el-GR" b="1" dirty="0" smtClean="0"/>
              <a:t>Η κίνηση του χεριού με το τσιγάρο συμβολίζει:</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54" presetClass="entr" presetSubtype="0" accel="100000"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strVal val="#ppt_w*0.05"/>
                                          </p:val>
                                        </p:tav>
                                        <p:tav tm="100000">
                                          <p:val>
                                            <p:strVal val="#ppt_w"/>
                                          </p:val>
                                        </p:tav>
                                      </p:tavLst>
                                    </p:anim>
                                    <p:anim calcmode="lin" valueType="num">
                                      <p:cBhvr>
                                        <p:cTn id="16" dur="500" fill="hold"/>
                                        <p:tgtEl>
                                          <p:spTgt spid="5"/>
                                        </p:tgtEl>
                                        <p:attrNameLst>
                                          <p:attrName>ppt_h</p:attrName>
                                        </p:attrNameLst>
                                      </p:cBhvr>
                                      <p:tavLst>
                                        <p:tav tm="0">
                                          <p:val>
                                            <p:strVal val="#ppt_h"/>
                                          </p:val>
                                        </p:tav>
                                        <p:tav tm="100000">
                                          <p:val>
                                            <p:strVal val="#ppt_h"/>
                                          </p:val>
                                        </p:tav>
                                      </p:tavLst>
                                    </p:anim>
                                    <p:anim calcmode="lin" valueType="num">
                                      <p:cBhvr>
                                        <p:cTn id="17" dur="500" fill="hold"/>
                                        <p:tgtEl>
                                          <p:spTgt spid="5"/>
                                        </p:tgtEl>
                                        <p:attrNameLst>
                                          <p:attrName>ppt_x</p:attrName>
                                        </p:attrNameLst>
                                      </p:cBhvr>
                                      <p:tavLst>
                                        <p:tav tm="0">
                                          <p:val>
                                            <p:strVal val="#ppt_x-.2"/>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Effect transition="in" filter="fade">
                                      <p:cBhvr>
                                        <p:cTn id="19" dur="500"/>
                                        <p:tgtEl>
                                          <p:spTgt spid="5"/>
                                        </p:tgtEl>
                                      </p:cBhvr>
                                    </p:animEffect>
                                  </p:childTnLst>
                                </p:cTn>
                              </p:par>
                            </p:childTnLst>
                          </p:cTn>
                        </p:par>
                        <p:par>
                          <p:cTn id="20" fill="hold">
                            <p:stCondLst>
                              <p:cond delay="10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Graphic spid="5"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ΚΟΙΝΩΝΙΚΕΣ ΑΝΑΠΑΡΑΣΤΑΣΕΙΣ ΤΣΙΓΑΡΟΥ</a:t>
            </a:r>
            <a:endParaRPr lang="el-GR" dirty="0"/>
          </a:p>
        </p:txBody>
      </p:sp>
      <p:graphicFrame>
        <p:nvGraphicFramePr>
          <p:cNvPr id="4" name="3 - Διάγραμμα"/>
          <p:cNvGraphicFramePr/>
          <p:nvPr/>
        </p:nvGraphicFramePr>
        <p:xfrm>
          <a:off x="467544" y="476672"/>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par>
                          <p:cTn id="12" fill="hold">
                            <p:stCondLst>
                              <p:cond delay="500"/>
                            </p:stCondLst>
                            <p:childTnLst>
                              <p:par>
                                <p:cTn id="13" presetID="54" presetClass="entr" presetSubtype="0" accel="10000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0.05"/>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anim calcmode="lin" valueType="num">
                                      <p:cBhvr>
                                        <p:cTn id="17" dur="500" fill="hold"/>
                                        <p:tgtEl>
                                          <p:spTgt spid="2"/>
                                        </p:tgtEl>
                                        <p:attrNameLst>
                                          <p:attrName>ppt_x</p:attrName>
                                        </p:attrNameLst>
                                      </p:cBhvr>
                                      <p:tavLst>
                                        <p:tav tm="0">
                                          <p:val>
                                            <p:strVal val="#ppt_x-.2"/>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240" cy="1145160"/>
          </a:xfrm>
        </p:spPr>
        <p:txBody>
          <a:bodyPr/>
          <a:lstStyle/>
          <a:p>
            <a:r>
              <a:rPr lang="el-GR" dirty="0" smtClean="0"/>
              <a:t>ΚΟΙΝΩΝΙΚΕΣ ΑΝΑΠΑΡΑΣΤΑΣΕΙΣ ΤΣΙΓΑΡΟΥ</a:t>
            </a:r>
            <a:endParaRPr lang="el-GR" dirty="0"/>
          </a:p>
        </p:txBody>
      </p:sp>
      <p:sp>
        <p:nvSpPr>
          <p:cNvPr id="3" name="2 - Υπότιτλος"/>
          <p:cNvSpPr>
            <a:spLocks noGrp="1"/>
          </p:cNvSpPr>
          <p:nvPr>
            <p:ph type="subTitle"/>
          </p:nvPr>
        </p:nvSpPr>
        <p:spPr>
          <a:xfrm>
            <a:off x="357158" y="2928934"/>
            <a:ext cx="9001188" cy="1145160"/>
          </a:xfrm>
          <a:noFill/>
          <a:ln>
            <a:noFill/>
          </a:ln>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lgn="just"/>
            <a:r>
              <a:rPr lang="el-GR" sz="9600" spc="0" dirty="0" smtClean="0">
                <a:ln w="24500" cmpd="dbl">
                  <a:noFill/>
                  <a:prstDash val="solid"/>
                  <a:miter lim="800000"/>
                </a:ln>
                <a:solidFill>
                  <a:schemeClr val="tx1"/>
                </a:solidFill>
                <a:effectLst>
                  <a:outerShdw blurRad="38100" dist="38100" dir="2700000" algn="tl">
                    <a:srgbClr val="000000">
                      <a:alpha val="43137"/>
                    </a:srgbClr>
                  </a:outerShdw>
                </a:effectLst>
              </a:rPr>
              <a:t>1</a:t>
            </a: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Το άτομο ταυτίζεται με την εικόνα ενός σημαντικού, κατ’ αυτό,</a:t>
            </a:r>
          </a:p>
          <a:p>
            <a:pPr>
              <a:buNone/>
            </a:pP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προσώπου που καπνίζει  (Κοινωνική Αναπαράσταση)</a:t>
            </a:r>
          </a:p>
          <a:p>
            <a:pPr>
              <a:buNone/>
            </a:pP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και  λειτουργεί μηχανιστικά.</a:t>
            </a: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buNone/>
            </a:pP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buNone/>
            </a:pP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buNone/>
            </a:pPr>
            <a:endPar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buNone/>
            </a:pPr>
            <a:endPar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2.   </a:t>
            </a:r>
            <a:r>
              <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a:t>
            </a: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Η επιλεγμένη μάρκα του «ταυτίζεται» με τα χαρακτηριστικά  </a:t>
            </a:r>
          </a:p>
          <a:p>
            <a:pPr algn="just"/>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της προσωπικότητας που θέλει </a:t>
            </a:r>
            <a:r>
              <a:rPr lang="el-GR" sz="8000" spc="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να προβάλει </a:t>
            </a: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τα χαρακτηριστικά</a:t>
            </a: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lgn="just"/>
            <a:r>
              <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a:t>
            </a: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μπορεί  να δηλώνουν: δυναμισμό, ευαισθησία, κ.ά.</a:t>
            </a: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lgn="just"/>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lgn="just"/>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lgn="just"/>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pPr algn="just"/>
            <a:endPar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3.   Το άτομο μέσω του τσιγάρου συνδέεται με «κοινωνικά </a:t>
            </a:r>
            <a:endPar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a:p>
            <a:r>
              <a:rPr lang="en-US"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a:t>
            </a: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στερεότυπα» που προωθεί η διαφήμιση και η κοινωνία.</a:t>
            </a:r>
          </a:p>
          <a:p>
            <a:pPr>
              <a:buNone/>
            </a:pPr>
            <a:r>
              <a:rPr lang="el-GR" sz="8000" spc="0" dirty="0" smtClean="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rPr>
              <a:t> </a:t>
            </a:r>
            <a:endParaRPr lang="el-GR" sz="8000" spc="0" dirty="0">
              <a:ln w="24500" cmpd="dbl">
                <a:noFill/>
                <a:prstDash val="solid"/>
                <a:miter lim="800000"/>
              </a:ln>
              <a:solidFill>
                <a:schemeClr val="tx1"/>
              </a:solidFill>
              <a:effectLst>
                <a:outerShdw blurRad="38100" dist="38100" dir="2700000" algn="tl">
                  <a:srgbClr val="000000">
                    <a:alpha val="43137"/>
                  </a:srgbClr>
                </a:outerShdw>
              </a:effectLst>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 calcmode="lin" valueType="num">
                                      <p:cBhvr additive="base">
                                        <p:cTn id="42"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 calcmode="lin" valueType="num">
                                      <p:cBhvr additive="base">
                                        <p:cTn id="4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6" end="16"/>
                                            </p:txEl>
                                          </p:spTgt>
                                        </p:tgtEl>
                                        <p:attrNameLst>
                                          <p:attrName>style.visibility</p:attrName>
                                        </p:attrNameLst>
                                      </p:cBhvr>
                                      <p:to>
                                        <p:strVal val="visible"/>
                                      </p:to>
                                    </p:set>
                                    <p:anim calcmode="lin" valueType="num">
                                      <p:cBhvr additive="base">
                                        <p:cTn id="52"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428604"/>
            <a:ext cx="8229240" cy="1145160"/>
          </a:xfrm>
        </p:spPr>
        <p:txBody>
          <a:bodyPr/>
          <a:lstStyle/>
          <a:p>
            <a:r>
              <a:rPr lang="el-GR" dirty="0" smtClean="0"/>
              <a:t>Το κάπνισμα είναι συνδεδεμένο με:</a:t>
            </a:r>
            <a:endParaRPr lang="el-GR" dirty="0"/>
          </a:p>
        </p:txBody>
      </p:sp>
      <p:sp>
        <p:nvSpPr>
          <p:cNvPr id="3" name="2 - Υπότιτλος"/>
          <p:cNvSpPr>
            <a:spLocks noGrp="1"/>
          </p:cNvSpPr>
          <p:nvPr>
            <p:ph type="subTitle"/>
          </p:nvPr>
        </p:nvSpPr>
        <p:spPr>
          <a:xfrm>
            <a:off x="1071538" y="1571612"/>
            <a:ext cx="7643866" cy="3929090"/>
          </a:xfrm>
        </p:spPr>
        <p:txBody>
          <a:bodyPr>
            <a:noAutofit/>
          </a:bodyPr>
          <a:lstStyle/>
          <a:p>
            <a:pPr>
              <a:buNone/>
            </a:pPr>
            <a:endParaRPr lang="el-GR" sz="2000" dirty="0" smtClean="0">
              <a:ln w="13335" cmpd="sng">
                <a:noFill/>
                <a:prstDash val="solid"/>
              </a:ln>
              <a:effectLst>
                <a:outerShdw blurRad="38100" dist="38100" dir="2700000" algn="tl">
                  <a:srgbClr val="000000">
                    <a:alpha val="43137"/>
                  </a:srgbClr>
                </a:outerShdw>
              </a:effectLst>
            </a:endParaRPr>
          </a:p>
          <a:p>
            <a:pPr marL="457200" indent="-457200">
              <a:buAutoNum type="arabicPeriod"/>
            </a:pPr>
            <a:r>
              <a:rPr lang="el-GR" sz="2000" dirty="0" smtClean="0">
                <a:ln w="13335" cmpd="sng">
                  <a:noFill/>
                  <a:prstDash val="solid"/>
                </a:ln>
                <a:effectLst>
                  <a:outerShdw blurRad="38100" dist="38100" dir="2700000" algn="tl">
                    <a:srgbClr val="000000">
                      <a:alpha val="43137"/>
                    </a:srgbClr>
                  </a:outerShdw>
                </a:effectLst>
              </a:rPr>
              <a:t>Όλες τις δραστηριότητες του ατόμου.</a:t>
            </a:r>
            <a:endParaRPr lang="en-US" sz="2000" dirty="0" smtClean="0">
              <a:ln w="13335" cmpd="sng">
                <a:noFill/>
                <a:prstDash val="solid"/>
              </a:ln>
              <a:effectLst>
                <a:outerShdw blurRad="38100" dist="38100" dir="2700000" algn="tl">
                  <a:srgbClr val="000000">
                    <a:alpha val="43137"/>
                  </a:srgbClr>
                </a:outerShdw>
              </a:effectLst>
            </a:endParaRPr>
          </a:p>
          <a:p>
            <a:pPr>
              <a:buFont typeface="Wingdings" pitchFamily="2" charset="2"/>
              <a:buChar char="Ø"/>
            </a:pPr>
            <a:r>
              <a:rPr lang="en-US" sz="2000" dirty="0" smtClean="0">
                <a:ln w="13335" cmpd="sng">
                  <a:noFill/>
                  <a:prstDash val="solid"/>
                </a:ln>
                <a:effectLst>
                  <a:outerShdw blurRad="38100" dist="38100" dir="2700000" algn="tl">
                    <a:srgbClr val="000000">
                      <a:alpha val="43137"/>
                    </a:srgbClr>
                  </a:outerShdw>
                </a:effectLst>
              </a:rPr>
              <a:t>    </a:t>
            </a:r>
            <a:r>
              <a:rPr lang="el-GR" sz="2000" dirty="0" smtClean="0">
                <a:ln w="13335" cmpd="sng">
                  <a:noFill/>
                  <a:prstDash val="solid"/>
                </a:ln>
                <a:effectLst>
                  <a:outerShdw blurRad="38100" dist="38100" dir="2700000" algn="tl">
                    <a:srgbClr val="000000">
                      <a:alpha val="43137"/>
                    </a:srgbClr>
                  </a:outerShdw>
                </a:effectLst>
              </a:rPr>
              <a:t>Εργασία</a:t>
            </a:r>
          </a:p>
          <a:p>
            <a:pPr>
              <a:buFont typeface="Wingdings" pitchFamily="2" charset="2"/>
              <a:buChar char="Ø"/>
            </a:pPr>
            <a:r>
              <a:rPr lang="el-GR" sz="2000" dirty="0" smtClean="0">
                <a:ln w="13335" cmpd="sng">
                  <a:noFill/>
                  <a:prstDash val="solid"/>
                </a:ln>
                <a:effectLst>
                  <a:outerShdw blurRad="38100" dist="38100" dir="2700000" algn="tl">
                    <a:srgbClr val="000000">
                      <a:alpha val="43137"/>
                    </a:srgbClr>
                  </a:outerShdw>
                </a:effectLst>
              </a:rPr>
              <a:t>     Οδήγηση</a:t>
            </a:r>
            <a:endParaRPr lang="en-US" sz="2000" dirty="0" smtClean="0">
              <a:ln w="13335" cmpd="sng">
                <a:noFill/>
                <a:prstDash val="solid"/>
              </a:ln>
              <a:effectLst>
                <a:outerShdw blurRad="38100" dist="38100" dir="2700000" algn="tl">
                  <a:srgbClr val="000000">
                    <a:alpha val="43137"/>
                  </a:srgbClr>
                </a:outerShdw>
              </a:effectLst>
            </a:endParaRPr>
          </a:p>
          <a:p>
            <a:pPr>
              <a:buFont typeface="Wingdings" pitchFamily="2" charset="2"/>
              <a:buChar char="Ø"/>
            </a:pPr>
            <a:r>
              <a:rPr lang="en-US" sz="2000" dirty="0" smtClean="0">
                <a:ln w="13335" cmpd="sng">
                  <a:noFill/>
                  <a:prstDash val="solid"/>
                </a:ln>
                <a:effectLst>
                  <a:outerShdw blurRad="38100" dist="38100" dir="2700000" algn="tl">
                    <a:srgbClr val="000000">
                      <a:alpha val="43137"/>
                    </a:srgbClr>
                  </a:outerShdw>
                </a:effectLst>
              </a:rPr>
              <a:t>    </a:t>
            </a:r>
            <a:r>
              <a:rPr lang="el-GR" sz="2000" dirty="0" smtClean="0">
                <a:ln w="13335" cmpd="sng">
                  <a:noFill/>
                  <a:prstDash val="solid"/>
                </a:ln>
                <a:effectLst>
                  <a:outerShdw blurRad="38100" dist="38100" dir="2700000" algn="tl">
                    <a:srgbClr val="000000">
                      <a:alpha val="43137"/>
                    </a:srgbClr>
                  </a:outerShdw>
                </a:effectLst>
              </a:rPr>
              <a:t>Διασκέδαση (Εστιατόριο-καφετέρια-χορός-παρέα-συζήτηση)</a:t>
            </a:r>
          </a:p>
          <a:p>
            <a:pPr>
              <a:buFont typeface="Wingdings" pitchFamily="2" charset="2"/>
              <a:buChar char="Ø"/>
            </a:pPr>
            <a:r>
              <a:rPr lang="el-GR" sz="2000" dirty="0" smtClean="0">
                <a:ln w="13335" cmpd="sng">
                  <a:noFill/>
                  <a:prstDash val="solid"/>
                </a:ln>
                <a:effectLst>
                  <a:outerShdw blurRad="38100" dist="38100" dir="2700000" algn="tl">
                    <a:srgbClr val="000000">
                      <a:alpha val="43137"/>
                    </a:srgbClr>
                  </a:outerShdw>
                </a:effectLst>
              </a:rPr>
              <a:t>     Τηλεόραση</a:t>
            </a:r>
          </a:p>
          <a:p>
            <a:pPr>
              <a:buFont typeface="Wingdings" pitchFamily="2" charset="2"/>
              <a:buChar char="Ø"/>
            </a:pPr>
            <a:r>
              <a:rPr lang="el-GR" sz="2000" dirty="0" smtClean="0">
                <a:ln w="13335" cmpd="sng">
                  <a:noFill/>
                  <a:prstDash val="solid"/>
                </a:ln>
                <a:effectLst>
                  <a:outerShdw blurRad="38100" dist="38100" dir="2700000" algn="tl">
                    <a:srgbClr val="000000">
                      <a:alpha val="43137"/>
                    </a:srgbClr>
                  </a:outerShdw>
                </a:effectLst>
              </a:rPr>
              <a:t>     Κινηματογράφο – Θέατρο</a:t>
            </a:r>
          </a:p>
          <a:p>
            <a:pPr marL="457200" indent="-457200"/>
            <a:endParaRPr lang="el-GR" sz="2000" dirty="0" smtClean="0">
              <a:ln w="13335" cmpd="sng">
                <a:noFill/>
                <a:prstDash val="solid"/>
              </a:ln>
              <a:effectLst>
                <a:outerShdw blurRad="38100" dist="38100" dir="2700000" algn="tl">
                  <a:srgbClr val="000000">
                    <a:alpha val="43137"/>
                  </a:srgbClr>
                </a:outerShdw>
              </a:effectLst>
            </a:endParaRPr>
          </a:p>
          <a:p>
            <a:pPr>
              <a:buNone/>
            </a:pPr>
            <a:r>
              <a:rPr lang="el-GR" sz="2000" dirty="0" smtClean="0">
                <a:ln w="13335" cmpd="sng">
                  <a:noFill/>
                  <a:prstDash val="solid"/>
                </a:ln>
                <a:effectLst>
                  <a:outerShdw blurRad="38100" dist="38100" dir="2700000" algn="tl">
                    <a:srgbClr val="000000">
                      <a:alpha val="43137"/>
                    </a:srgbClr>
                  </a:outerShdw>
                </a:effectLst>
              </a:rPr>
              <a:t>2.     Τις ψυχολογικές του διακυμάνσεις.</a:t>
            </a:r>
          </a:p>
          <a:p>
            <a:pPr>
              <a:buFont typeface="Wingdings" pitchFamily="2" charset="2"/>
              <a:buChar char="Ø"/>
            </a:pPr>
            <a:r>
              <a:rPr lang="en-US" sz="2000" dirty="0" smtClean="0">
                <a:ln w="13335" cmpd="sng">
                  <a:noFill/>
                  <a:prstDash val="solid"/>
                </a:ln>
                <a:effectLst>
                  <a:outerShdw blurRad="38100" dist="38100" dir="2700000" algn="tl">
                    <a:srgbClr val="000000">
                      <a:alpha val="43137"/>
                    </a:srgbClr>
                  </a:outerShdw>
                </a:effectLst>
              </a:rPr>
              <a:t>    </a:t>
            </a:r>
            <a:r>
              <a:rPr lang="el-GR" sz="2000" dirty="0" smtClean="0">
                <a:ln w="13335" cmpd="sng">
                  <a:noFill/>
                  <a:prstDash val="solid"/>
                </a:ln>
                <a:effectLst>
                  <a:outerShdw blurRad="38100" dist="38100" dir="2700000" algn="tl">
                    <a:srgbClr val="000000">
                      <a:alpha val="43137"/>
                    </a:srgbClr>
                  </a:outerShdw>
                </a:effectLst>
              </a:rPr>
              <a:t>Χαρά</a:t>
            </a:r>
          </a:p>
          <a:p>
            <a:pPr>
              <a:buFont typeface="Wingdings" pitchFamily="2" charset="2"/>
              <a:buChar char="Ø"/>
            </a:pPr>
            <a:r>
              <a:rPr lang="el-GR" sz="2000" dirty="0" smtClean="0">
                <a:ln w="13335" cmpd="sng">
                  <a:noFill/>
                  <a:prstDash val="solid"/>
                </a:ln>
                <a:effectLst>
                  <a:outerShdw blurRad="38100" dist="38100" dir="2700000" algn="tl">
                    <a:srgbClr val="000000">
                      <a:alpha val="43137"/>
                    </a:srgbClr>
                  </a:outerShdw>
                </a:effectLst>
              </a:rPr>
              <a:t>     Ευχάριστη χαλάρωση</a:t>
            </a:r>
          </a:p>
          <a:p>
            <a:pPr>
              <a:buFont typeface="Wingdings" pitchFamily="2" charset="2"/>
              <a:buChar char="Ø"/>
            </a:pPr>
            <a:r>
              <a:rPr lang="el-GR" sz="2000" dirty="0" smtClean="0">
                <a:ln w="13335" cmpd="sng">
                  <a:noFill/>
                  <a:prstDash val="solid"/>
                </a:ln>
                <a:effectLst>
                  <a:outerShdw blurRad="38100" dist="38100" dir="2700000" algn="tl">
                    <a:srgbClr val="000000">
                      <a:alpha val="43137"/>
                    </a:srgbClr>
                  </a:outerShdw>
                </a:effectLst>
              </a:rPr>
              <a:t>     Πίεση, άγχος, δυσαρέσκεια, λύπη</a:t>
            </a:r>
          </a:p>
          <a:p>
            <a:pPr>
              <a:buNone/>
            </a:pPr>
            <a:endParaRPr lang="el-GR" sz="2000" dirty="0">
              <a:ln w="13335" cmpd="sng">
                <a:noFill/>
                <a:prstDash val="solid"/>
              </a:ln>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additive="base">
                                        <p:cTn id="4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240" cy="1145160"/>
          </a:xfrm>
        </p:spPr>
        <p:txBody>
          <a:bodyPr/>
          <a:lstStyle/>
          <a:p>
            <a:pPr algn="ctr"/>
            <a:r>
              <a:rPr lang="el-GR" dirty="0" smtClean="0">
                <a:ln w="13335" cmpd="sng">
                  <a:noFill/>
                  <a:prstDash val="solid"/>
                </a:ln>
                <a:effectLst>
                  <a:outerShdw blurRad="38100" dist="38100" dir="2700000" algn="tl">
                    <a:srgbClr val="000000">
                      <a:alpha val="43137"/>
                    </a:srgbClr>
                  </a:outerShdw>
                </a:effectLst>
              </a:rPr>
              <a:t>Με τι συνδέεται το κάπνισμα στη </a:t>
            </a:r>
            <a:br>
              <a:rPr lang="el-GR" dirty="0" smtClean="0">
                <a:ln w="13335" cmpd="sng">
                  <a:noFill/>
                  <a:prstDash val="solid"/>
                </a:ln>
                <a:effectLst>
                  <a:outerShdw blurRad="38100" dist="38100" dir="2700000" algn="tl">
                    <a:srgbClr val="000000">
                      <a:alpha val="43137"/>
                    </a:srgbClr>
                  </a:outerShdw>
                </a:effectLst>
              </a:rPr>
            </a:br>
            <a:r>
              <a:rPr lang="el-GR" dirty="0" smtClean="0">
                <a:ln w="13335" cmpd="sng">
                  <a:noFill/>
                  <a:prstDash val="solid"/>
                </a:ln>
                <a:effectLst>
                  <a:outerShdw blurRad="38100" dist="38100" dir="2700000" algn="tl">
                    <a:srgbClr val="000000">
                      <a:alpha val="43137"/>
                    </a:srgbClr>
                  </a:outerShdw>
                </a:effectLst>
              </a:rPr>
              <a:t>σύγχρονη εποχή</a:t>
            </a:r>
            <a:r>
              <a:rPr lang="en-US" dirty="0" smtClean="0">
                <a:ln w="13335" cmpd="sng">
                  <a:noFill/>
                  <a:prstDash val="solid"/>
                </a:ln>
                <a:effectLst>
                  <a:outerShdw blurRad="38100" dist="38100" dir="2700000" algn="tl">
                    <a:srgbClr val="000000">
                      <a:alpha val="43137"/>
                    </a:srgbClr>
                  </a:outerShdw>
                </a:effectLst>
              </a:rPr>
              <a:t>;</a:t>
            </a:r>
            <a:endParaRPr lang="el-GR" dirty="0">
              <a:ln w="1333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p:nvPr>
        </p:nvSpPr>
        <p:spPr>
          <a:xfrm>
            <a:off x="357158" y="2071678"/>
            <a:ext cx="8229240" cy="3978000"/>
          </a:xfrm>
        </p:spPr>
        <p:txBody>
          <a:bodyPr>
            <a:normAutofit lnSpcReduction="10000"/>
          </a:bodyPr>
          <a:lstStyle/>
          <a:p>
            <a:pPr>
              <a:buNone/>
            </a:pPr>
            <a:r>
              <a:rPr lang="el-GR" sz="3000" dirty="0" smtClean="0">
                <a:ln w="13335" cmpd="sng">
                  <a:noFill/>
                  <a:prstDash val="solid"/>
                </a:ln>
                <a:effectLst>
                  <a:outerShdw blurRad="38100" dist="38100" dir="2700000" algn="tl">
                    <a:srgbClr val="000000">
                      <a:alpha val="43137"/>
                    </a:srgbClr>
                  </a:outerShdw>
                </a:effectLst>
              </a:rPr>
              <a:t>Παρατήρηση μέσα από διαφημίσεις:</a:t>
            </a:r>
            <a:endParaRPr lang="en-US" sz="3000" dirty="0" smtClean="0">
              <a:ln w="13335" cmpd="sng">
                <a:noFill/>
                <a:prstDash val="solid"/>
              </a:ln>
              <a:effectLst>
                <a:outerShdw blurRad="38100" dist="38100" dir="2700000" algn="tl">
                  <a:srgbClr val="000000">
                    <a:alpha val="43137"/>
                  </a:srgbClr>
                </a:outerShdw>
              </a:effectLst>
            </a:endParaRPr>
          </a:p>
          <a:p>
            <a:pPr marL="84138" indent="-84138">
              <a:buNone/>
              <a:tabLst/>
            </a:pPr>
            <a:r>
              <a:rPr lang="el-GR" sz="3000" b="1" dirty="0" smtClean="0">
                <a:ln w="13335" cmpd="sng">
                  <a:noFill/>
                  <a:prstDash val="solid"/>
                </a:ln>
                <a:effectLst>
                  <a:outerShdw blurRad="38100" dist="38100" dir="2700000" algn="tl">
                    <a:srgbClr val="000000">
                      <a:alpha val="43137"/>
                    </a:srgbClr>
                  </a:outerShdw>
                </a:effectLst>
              </a:rPr>
              <a:t>Τα Τσιγάρα μάρκας  </a:t>
            </a:r>
            <a:r>
              <a:rPr lang="en-US" sz="3000" b="1" dirty="0" smtClean="0">
                <a:ln w="13335" cmpd="sng">
                  <a:noFill/>
                  <a:prstDash val="solid"/>
                </a:ln>
                <a:effectLst>
                  <a:outerShdw blurRad="38100" dist="38100" dir="2700000" algn="tl">
                    <a:srgbClr val="000000">
                      <a:alpha val="43137"/>
                    </a:srgbClr>
                  </a:outerShdw>
                </a:effectLst>
              </a:rPr>
              <a:t>Marlboro </a:t>
            </a:r>
            <a:r>
              <a:rPr lang="el-GR" sz="3000" b="1" dirty="0" smtClean="0">
                <a:ln w="13335" cmpd="sng">
                  <a:noFill/>
                  <a:prstDash val="solid"/>
                </a:ln>
                <a:effectLst>
                  <a:outerShdw blurRad="38100" dist="38100" dir="2700000" algn="tl">
                    <a:srgbClr val="000000">
                      <a:alpha val="43137"/>
                    </a:srgbClr>
                  </a:outerShdw>
                </a:effectLst>
              </a:rPr>
              <a:t>δ</a:t>
            </a:r>
            <a:r>
              <a:rPr lang="el-GR" sz="3000" dirty="0" smtClean="0">
                <a:ln w="13335" cmpd="sng">
                  <a:noFill/>
                  <a:prstDash val="solid"/>
                </a:ln>
                <a:effectLst>
                  <a:outerShdw blurRad="38100" dist="38100" dir="2700000" algn="tl">
                    <a:srgbClr val="000000">
                      <a:alpha val="43137"/>
                    </a:srgbClr>
                  </a:outerShdw>
                </a:effectLst>
              </a:rPr>
              <a:t>ηλούν </a:t>
            </a:r>
          </a:p>
          <a:p>
            <a:pPr marL="84138" indent="-84138">
              <a:buNone/>
              <a:tabLst/>
            </a:pPr>
            <a:r>
              <a:rPr lang="el-GR" sz="3000" dirty="0" smtClean="0">
                <a:ln w="13335" cmpd="sng">
                  <a:noFill/>
                  <a:prstDash val="solid"/>
                </a:ln>
                <a:effectLst>
                  <a:outerShdw blurRad="38100" dist="38100" dir="2700000" algn="tl">
                    <a:srgbClr val="000000">
                      <a:alpha val="43137"/>
                    </a:srgbClr>
                  </a:outerShdw>
                </a:effectLst>
              </a:rPr>
              <a:t>την έννοια του </a:t>
            </a:r>
            <a:r>
              <a:rPr lang="en-US" sz="3000" dirty="0" smtClean="0">
                <a:ln w="13335" cmpd="sng">
                  <a:noFill/>
                  <a:prstDash val="solid"/>
                </a:ln>
                <a:effectLst>
                  <a:outerShdw blurRad="38100" dist="38100" dir="2700000" algn="tl">
                    <a:srgbClr val="000000">
                      <a:alpha val="43137"/>
                    </a:srgbClr>
                  </a:outerShdw>
                </a:effectLst>
              </a:rPr>
              <a:t>cow-boy</a:t>
            </a:r>
            <a:r>
              <a:rPr lang="el-GR" sz="3000" dirty="0" smtClean="0">
                <a:ln w="13335" cmpd="sng">
                  <a:noFill/>
                  <a:prstDash val="solid"/>
                </a:ln>
                <a:effectLst>
                  <a:outerShdw blurRad="38100" dist="38100" dir="2700000" algn="tl">
                    <a:srgbClr val="000000">
                      <a:alpha val="43137"/>
                    </a:srgbClr>
                  </a:outerShdw>
                </a:effectLst>
              </a:rPr>
              <a:t> και </a:t>
            </a:r>
            <a:r>
              <a:rPr lang="el-GR" sz="3000" dirty="0" err="1" smtClean="0">
                <a:ln w="13335" cmpd="sng">
                  <a:noFill/>
                  <a:prstDash val="solid"/>
                </a:ln>
                <a:effectLst>
                  <a:outerShdw blurRad="38100" dist="38100" dir="2700000" algn="tl">
                    <a:srgbClr val="000000">
                      <a:alpha val="43137"/>
                    </a:srgbClr>
                  </a:outerShdw>
                </a:effectLst>
              </a:rPr>
              <a:t>ό,τι</a:t>
            </a:r>
            <a:r>
              <a:rPr lang="el-GR" sz="3000" dirty="0" smtClean="0">
                <a:ln w="13335" cmpd="sng">
                  <a:noFill/>
                  <a:prstDash val="solid"/>
                </a:ln>
                <a:effectLst>
                  <a:outerShdw blurRad="38100" dist="38100" dir="2700000" algn="tl">
                    <a:srgbClr val="000000">
                      <a:alpha val="43137"/>
                    </a:srgbClr>
                  </a:outerShdw>
                </a:effectLst>
              </a:rPr>
              <a:t> αυτή υποδηλώνει</a:t>
            </a:r>
            <a:r>
              <a:rPr lang="en-US" sz="3000" dirty="0" smtClean="0">
                <a:ln w="13335" cmpd="sng">
                  <a:noFill/>
                  <a:prstDash val="solid"/>
                </a:ln>
                <a:effectLst>
                  <a:outerShdw blurRad="38100" dist="38100" dir="2700000" algn="tl">
                    <a:srgbClr val="000000">
                      <a:alpha val="43137"/>
                    </a:srgbClr>
                  </a:outerShdw>
                </a:effectLst>
              </a:rPr>
              <a:t>:</a:t>
            </a:r>
            <a:r>
              <a:rPr lang="el-GR" sz="3000" dirty="0" smtClean="0">
                <a:ln w="13335" cmpd="sng">
                  <a:noFill/>
                  <a:prstDash val="solid"/>
                </a:ln>
                <a:effectLst>
                  <a:outerShdw blurRad="38100" dist="38100" dir="2700000" algn="tl">
                    <a:srgbClr val="000000">
                      <a:alpha val="43137"/>
                    </a:srgbClr>
                  </a:outerShdw>
                </a:effectLst>
              </a:rPr>
              <a:t> </a:t>
            </a:r>
          </a:p>
          <a:p>
            <a:pPr>
              <a:buNone/>
            </a:pPr>
            <a:endParaRPr lang="el-GR" dirty="0" smtClean="0">
              <a:ln w="13335" cmpd="sng">
                <a:noFill/>
                <a:prstDash val="solid"/>
              </a:ln>
              <a:effectLst>
                <a:outerShdw blurRad="38100" dist="38100" dir="2700000" algn="tl">
                  <a:srgbClr val="000000">
                    <a:alpha val="43137"/>
                  </a:srgbClr>
                </a:outerShdw>
              </a:effectLst>
            </a:endParaRPr>
          </a:p>
          <a:p>
            <a:pPr>
              <a:buFont typeface="Wingdings" pitchFamily="2" charset="2"/>
              <a:buChar char="Ø"/>
            </a:pPr>
            <a:r>
              <a:rPr lang="el-GR" dirty="0" smtClean="0">
                <a:ln w="13335" cmpd="sng">
                  <a:noFill/>
                  <a:prstDash val="solid"/>
                </a:ln>
                <a:effectLst>
                  <a:outerShdw blurRad="38100" dist="38100" dir="2700000" algn="tl">
                    <a:srgbClr val="000000">
                      <a:alpha val="43137"/>
                    </a:srgbClr>
                  </a:outerShdw>
                </a:effectLst>
              </a:rPr>
              <a:t>Αρρενωπότητα</a:t>
            </a:r>
          </a:p>
          <a:p>
            <a:pPr>
              <a:buFont typeface="Wingdings" pitchFamily="2" charset="2"/>
              <a:buChar char="Ø"/>
            </a:pPr>
            <a:r>
              <a:rPr lang="el-GR" dirty="0" smtClean="0">
                <a:ln w="13335" cmpd="sng">
                  <a:noFill/>
                  <a:prstDash val="solid"/>
                </a:ln>
                <a:effectLst>
                  <a:outerShdw blurRad="38100" dist="38100" dir="2700000" algn="tl">
                    <a:srgbClr val="000000">
                      <a:alpha val="43137"/>
                    </a:srgbClr>
                  </a:outerShdw>
                </a:effectLst>
              </a:rPr>
              <a:t>Αγωνιστικότητα</a:t>
            </a:r>
          </a:p>
          <a:p>
            <a:pPr>
              <a:buFont typeface="Wingdings" pitchFamily="2" charset="2"/>
              <a:buChar char="Ø"/>
            </a:pPr>
            <a:r>
              <a:rPr lang="el-GR" dirty="0" smtClean="0">
                <a:ln w="13335" cmpd="sng">
                  <a:noFill/>
                  <a:prstDash val="solid"/>
                </a:ln>
                <a:effectLst>
                  <a:outerShdw blurRad="38100" dist="38100" dir="2700000" algn="tl">
                    <a:srgbClr val="000000">
                      <a:alpha val="43137"/>
                    </a:srgbClr>
                  </a:outerShdw>
                </a:effectLst>
              </a:rPr>
              <a:t>Φυσική ζωή  και</a:t>
            </a:r>
          </a:p>
          <a:p>
            <a:pPr>
              <a:buFont typeface="Wingdings" pitchFamily="2" charset="2"/>
              <a:buChar char="Ø"/>
            </a:pPr>
            <a:r>
              <a:rPr lang="el-GR" dirty="0" smtClean="0">
                <a:ln w="13335" cmpd="sng">
                  <a:noFill/>
                  <a:prstDash val="solid"/>
                </a:ln>
                <a:effectLst>
                  <a:outerShdw blurRad="38100" dist="38100" dir="2700000" algn="tl">
                    <a:srgbClr val="000000">
                      <a:alpha val="43137"/>
                    </a:srgbClr>
                  </a:outerShdw>
                </a:effectLst>
              </a:rPr>
              <a:t>Δύναμη</a:t>
            </a:r>
          </a:p>
        </p:txBody>
      </p:sp>
      <p:pic>
        <p:nvPicPr>
          <p:cNvPr id="4" name="Picture 3" descr="marlboro.jpg"/>
          <p:cNvPicPr>
            <a:picLocks noChangeAspect="1"/>
          </p:cNvPicPr>
          <p:nvPr/>
        </p:nvPicPr>
        <p:blipFill>
          <a:blip r:embed="rId2" cstate="print"/>
          <a:stretch>
            <a:fillRect/>
          </a:stretch>
        </p:blipFill>
        <p:spPr>
          <a:xfrm>
            <a:off x="5076056" y="3645024"/>
            <a:ext cx="3314263" cy="29523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6000"/>
                            </p:stCondLst>
                            <p:childTnLst>
                              <p:par>
                                <p:cTn id="47" presetID="1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7000"/>
                            </p:stCondLst>
                            <p:childTnLst>
                              <p:par>
                                <p:cTn id="54" presetID="15"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8000"/>
                            </p:stCondLst>
                            <p:childTnLst>
                              <p:par>
                                <p:cTn id="61" presetID="53"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Effect transition="in" filter="fade">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457200" y="548680"/>
            <a:ext cx="8507288" cy="5832648"/>
          </a:xfrm>
          <a:effectLst>
            <a:outerShdw blurRad="50800" dist="38100" dir="16200000" rotWithShape="0">
              <a:prstClr val="black">
                <a:alpha val="40000"/>
              </a:prstClr>
            </a:outerShdw>
          </a:effectLst>
        </p:spPr>
        <p:txBody>
          <a:bodyPr wrap="square">
            <a:noAutofit/>
          </a:bodyPr>
          <a:lstStyle/>
          <a:p>
            <a:pPr>
              <a:buNone/>
            </a:pPr>
            <a:endParaRPr lang="el-GR" b="1" u="sng" dirty="0" smtClean="0">
              <a:ln w="13335" cmpd="sng">
                <a:noFill/>
                <a:prstDash val="solid"/>
              </a:ln>
            </a:endParaRPr>
          </a:p>
          <a:p>
            <a:pPr>
              <a:buNone/>
            </a:pPr>
            <a:endParaRPr lang="el-GR" u="sng" dirty="0" smtClean="0">
              <a:ln w="13335" cmpd="sng">
                <a:noFill/>
                <a:prstDash val="solid"/>
              </a:ln>
            </a:endParaRPr>
          </a:p>
          <a:p>
            <a:pPr algn="ctr"/>
            <a:r>
              <a:rPr lang="en-US" u="sng" dirty="0" smtClean="0">
                <a:ln w="13335" cmpd="sng">
                  <a:noFill/>
                  <a:prstDash val="solid"/>
                </a:ln>
              </a:rPr>
              <a:t>Silk Cut</a:t>
            </a:r>
            <a:endParaRPr lang="el-GR" u="sng" dirty="0" smtClean="0">
              <a:ln w="13335" cmpd="sng">
                <a:noFill/>
                <a:prstDash val="solid"/>
              </a:ln>
            </a:endParaRPr>
          </a:p>
          <a:p>
            <a:pPr>
              <a:buNone/>
            </a:pPr>
            <a:endParaRPr lang="el-GR" u="sng" dirty="0" smtClean="0">
              <a:ln w="13335" cmpd="sng">
                <a:noFill/>
                <a:prstDash val="solid"/>
              </a:ln>
            </a:endParaRPr>
          </a:p>
          <a:p>
            <a:r>
              <a:rPr lang="el-GR" sz="2800" dirty="0" smtClean="0">
                <a:ln w="13335" cmpd="sng">
                  <a:noFill/>
                  <a:prstDash val="solid"/>
                </a:ln>
              </a:rPr>
              <a:t>Η σουρεαλιστική διαφημιστική</a:t>
            </a:r>
          </a:p>
          <a:p>
            <a:r>
              <a:rPr lang="el-GR" sz="2800" dirty="0" smtClean="0">
                <a:ln w="13335" cmpd="sng">
                  <a:noFill/>
                  <a:prstDash val="solid"/>
                </a:ln>
              </a:rPr>
              <a:t> εικόνα</a:t>
            </a:r>
            <a:r>
              <a:rPr lang="el-GR" sz="2800" b="1" dirty="0" smtClean="0">
                <a:ln w="13335" cmpd="sng">
                  <a:noFill/>
                  <a:prstDash val="solid"/>
                </a:ln>
              </a:rPr>
              <a:t> συνώνυμο του:</a:t>
            </a:r>
          </a:p>
          <a:p>
            <a:endParaRPr lang="el-GR" sz="2800" b="1" dirty="0" smtClean="0">
              <a:ln w="13335" cmpd="sng">
                <a:noFill/>
                <a:prstDash val="solid"/>
              </a:ln>
            </a:endParaRPr>
          </a:p>
          <a:p>
            <a:pPr>
              <a:buNone/>
            </a:pPr>
            <a:r>
              <a:rPr lang="el-GR" b="1" dirty="0" smtClean="0">
                <a:ln w="13335" cmpd="sng">
                  <a:noFill/>
                  <a:prstDash val="solid"/>
                </a:ln>
              </a:rPr>
              <a:t> </a:t>
            </a:r>
            <a:r>
              <a:rPr lang="el-GR" b="1" dirty="0" err="1" smtClean="0">
                <a:ln w="13335" cmpd="sng">
                  <a:noFill/>
                  <a:prstDash val="solid"/>
                </a:ln>
                <a:sym typeface="Webdings"/>
              </a:rPr>
              <a:t></a:t>
            </a:r>
            <a:r>
              <a:rPr lang="el-GR" b="1" dirty="0" err="1" smtClean="0">
                <a:ln w="13335" cmpd="sng">
                  <a:noFill/>
                  <a:prstDash val="solid"/>
                </a:ln>
              </a:rPr>
              <a:t>αισθησιασμού</a:t>
            </a:r>
            <a:endParaRPr lang="el-GR" b="1" dirty="0" smtClean="0">
              <a:ln w="13335" cmpd="sng">
                <a:noFill/>
                <a:prstDash val="solid"/>
              </a:ln>
            </a:endParaRPr>
          </a:p>
          <a:p>
            <a:r>
              <a:rPr lang="el-GR" b="1" dirty="0" smtClean="0">
                <a:ln w="13335" cmpd="sng">
                  <a:noFill/>
                  <a:prstDash val="solid"/>
                </a:ln>
              </a:rPr>
              <a:t> </a:t>
            </a:r>
            <a:r>
              <a:rPr lang="el-GR" dirty="0" err="1" smtClean="0">
                <a:ln w="13335" cmpd="sng">
                  <a:noFill/>
                  <a:prstDash val="solid"/>
                </a:ln>
                <a:sym typeface="Webdings"/>
              </a:rPr>
              <a:t></a:t>
            </a:r>
            <a:r>
              <a:rPr lang="el-GR" b="1" dirty="0" err="1" smtClean="0">
                <a:ln w="13335" cmpd="sng">
                  <a:noFill/>
                  <a:prstDash val="solid"/>
                </a:ln>
              </a:rPr>
              <a:t>του</a:t>
            </a:r>
            <a:r>
              <a:rPr lang="el-GR" b="1" dirty="0" smtClean="0">
                <a:ln w="13335" cmpd="sng">
                  <a:noFill/>
                  <a:prstDash val="solid"/>
                </a:ln>
              </a:rPr>
              <a:t> ελιτισμού</a:t>
            </a:r>
            <a:endParaRPr lang="en-US" b="1" dirty="0" smtClean="0">
              <a:ln w="13335" cmpd="sng">
                <a:noFill/>
                <a:prstDash val="solid"/>
              </a:ln>
            </a:endParaRPr>
          </a:p>
          <a:p>
            <a:r>
              <a:rPr lang="el-GR" b="1" dirty="0" smtClean="0">
                <a:ln w="13335" cmpd="sng">
                  <a:noFill/>
                  <a:prstDash val="solid"/>
                </a:ln>
              </a:rPr>
              <a:t> </a:t>
            </a:r>
            <a:r>
              <a:rPr lang="el-GR" dirty="0" smtClean="0">
                <a:ln w="13335" cmpd="sng">
                  <a:noFill/>
                  <a:prstDash val="solid"/>
                </a:ln>
                <a:sym typeface="Webdings"/>
              </a:rPr>
              <a:t></a:t>
            </a:r>
            <a:r>
              <a:rPr lang="el-GR" b="1" dirty="0" smtClean="0">
                <a:ln w="13335" cmpd="sng">
                  <a:noFill/>
                  <a:prstDash val="solid"/>
                </a:ln>
              </a:rPr>
              <a:t> της αριστοκρατικότητας</a:t>
            </a:r>
            <a:endParaRPr lang="en-US" b="1" dirty="0" smtClean="0">
              <a:ln w="13335" cmpd="sng">
                <a:noFill/>
                <a:prstDash val="solid"/>
              </a:ln>
            </a:endParaRPr>
          </a:p>
          <a:p>
            <a:r>
              <a:rPr lang="el-GR" b="1" dirty="0" smtClean="0">
                <a:ln w="13335" cmpd="sng">
                  <a:noFill/>
                  <a:prstDash val="solid"/>
                </a:ln>
              </a:rPr>
              <a:t> </a:t>
            </a:r>
            <a:r>
              <a:rPr lang="el-GR" dirty="0" smtClean="0">
                <a:ln w="13335" cmpd="sng">
                  <a:noFill/>
                  <a:prstDash val="solid"/>
                </a:ln>
                <a:sym typeface="Webdings"/>
              </a:rPr>
              <a:t></a:t>
            </a:r>
            <a:r>
              <a:rPr lang="el-GR" b="1" dirty="0" smtClean="0">
                <a:ln w="13335" cmpd="sng">
                  <a:noFill/>
                  <a:prstDash val="solid"/>
                </a:ln>
              </a:rPr>
              <a:t> του ισχυρού πνευματικού </a:t>
            </a:r>
            <a:r>
              <a:rPr lang="el-GR" b="1" dirty="0" err="1" smtClean="0">
                <a:ln w="13335" cmpd="sng">
                  <a:noFill/>
                  <a:prstDash val="solid"/>
                </a:ln>
              </a:rPr>
              <a:t>status</a:t>
            </a:r>
            <a:endParaRPr lang="en-US" dirty="0" smtClean="0">
              <a:ln w="13335" cmpd="sng">
                <a:noFill/>
                <a:prstDash val="solid"/>
              </a:ln>
            </a:endParaRPr>
          </a:p>
          <a:p>
            <a:endParaRPr lang="el-GR" dirty="0" smtClean="0">
              <a:ln w="13335" cmpd="sng">
                <a:noFill/>
                <a:prstDash val="solid"/>
              </a:ln>
            </a:endParaRPr>
          </a:p>
          <a:p>
            <a:pPr>
              <a:buNone/>
            </a:pPr>
            <a:endParaRPr lang="en-US" dirty="0" smtClean="0">
              <a:ln w="13335" cmpd="sng">
                <a:noFill/>
                <a:prstDash val="solid"/>
              </a:ln>
            </a:endParaRPr>
          </a:p>
          <a:p>
            <a:endParaRPr lang="el-GR" dirty="0">
              <a:ln w="13335" cmpd="sng">
                <a:noFill/>
                <a:prstDash val="solid"/>
              </a:ln>
            </a:endParaRPr>
          </a:p>
        </p:txBody>
      </p:sp>
      <p:pic>
        <p:nvPicPr>
          <p:cNvPr id="4" name="Picture 3" descr="silk cut.jpg"/>
          <p:cNvPicPr>
            <a:picLocks noChangeAspect="1"/>
          </p:cNvPicPr>
          <p:nvPr/>
        </p:nvPicPr>
        <p:blipFill>
          <a:blip r:embed="rId3" cstate="print"/>
          <a:stretch>
            <a:fillRect/>
          </a:stretch>
        </p:blipFill>
        <p:spPr>
          <a:xfrm>
            <a:off x="5724128" y="0"/>
            <a:ext cx="3419872" cy="32849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blinds(horizontal)">
                                      <p:cBhvr>
                                        <p:cTn id="14" dur="500"/>
                                        <p:tgtEl>
                                          <p:spTgt spid="3">
                                            <p:txEl>
                                              <p:pRg st="2" end="2"/>
                                            </p:txEl>
                                          </p:spTgt>
                                        </p:tgtEl>
                                      </p:cBhvr>
                                    </p:animEffect>
                                  </p:childTnLst>
                                </p:cTn>
                              </p:par>
                            </p:childTnLst>
                          </p:cTn>
                        </p:par>
                        <p:par>
                          <p:cTn id="15" fill="hold">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par>
                          <p:cTn id="23" fill="hold">
                            <p:stCondLst>
                              <p:cond delay="2000"/>
                            </p:stCondLst>
                            <p:childTnLst>
                              <p:par>
                                <p:cTn id="24" presetID="3" presetClass="entr" presetSubtype="10" fill="hold" grpId="0"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par>
                          <p:cTn id="31" fill="hold">
                            <p:stCondLst>
                              <p:cond delay="3000"/>
                            </p:stCondLst>
                            <p:childTnLst>
                              <p:par>
                                <p:cTn id="32" presetID="3" presetClass="entr" presetSubtype="10" fill="hold" grpId="0" nodeType="after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blinds(horizontal)">
                                      <p:cBhvr>
                                        <p:cTn id="34" dur="500"/>
                                        <p:tgtEl>
                                          <p:spTgt spid="3">
                                            <p:txEl>
                                              <p:pRg st="9" end="9"/>
                                            </p:txEl>
                                          </p:spTgt>
                                        </p:tgtEl>
                                      </p:cBhvr>
                                    </p:animEffect>
                                  </p:childTnLst>
                                </p:cTn>
                              </p:par>
                            </p:childTnLst>
                          </p:cTn>
                        </p:par>
                        <p:par>
                          <p:cTn id="35" fill="hold">
                            <p:stCondLst>
                              <p:cond delay="3500"/>
                            </p:stCondLst>
                            <p:childTnLst>
                              <p:par>
                                <p:cTn id="36" presetID="3" presetClass="entr" presetSubtype="10" fill="hold" grpId="0" nodeType="after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blinds(horizontal)">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240" cy="1145160"/>
          </a:xfrm>
        </p:spPr>
        <p:txBody>
          <a:bodyPr>
            <a:normAutofit/>
          </a:bodyPr>
          <a:lstStyle/>
          <a:p>
            <a:pPr algn="ctr"/>
            <a:r>
              <a:rPr lang="el-GR" sz="3200" u="sng" dirty="0" smtClean="0">
                <a:ln w="13335" cmpd="sng">
                  <a:noFill/>
                  <a:prstDash val="solid"/>
                </a:ln>
                <a:effectLst>
                  <a:outerShdw blurRad="38100" dist="38100" dir="2700000" algn="tl">
                    <a:srgbClr val="000000">
                      <a:alpha val="43137"/>
                    </a:srgbClr>
                  </a:outerShdw>
                </a:effectLst>
                <a:latin typeface="Comic Sans MS" pitchFamily="66" charset="0"/>
              </a:rPr>
              <a:t>ΚΑΠΝΙΣΜΑ ΚΑΙ ΠΟΛΙΤΙΣΜΟΣ </a:t>
            </a:r>
            <a:r>
              <a:rPr lang="el-GR" sz="3200" u="sng" dirty="0" smtClean="0">
                <a:latin typeface="Comic Sans MS" pitchFamily="66" charset="0"/>
              </a:rPr>
              <a:t/>
            </a:r>
            <a:br>
              <a:rPr lang="el-GR" sz="3200" u="sng" dirty="0" smtClean="0">
                <a:latin typeface="Comic Sans MS" pitchFamily="66" charset="0"/>
              </a:rPr>
            </a:br>
            <a:r>
              <a:rPr lang="el-GR" sz="3200" u="sng" dirty="0" smtClean="0">
                <a:latin typeface="Comic Sans MS" pitchFamily="66" charset="0"/>
              </a:rPr>
              <a:t>ΤΑΙΝΙΕΣ </a:t>
            </a:r>
            <a:endParaRPr lang="el-GR" sz="3200" u="sng" dirty="0">
              <a:latin typeface="Comic Sans MS" pitchFamily="66" charset="0"/>
            </a:endParaRPr>
          </a:p>
        </p:txBody>
      </p:sp>
      <p:graphicFrame>
        <p:nvGraphicFramePr>
          <p:cNvPr id="4" name="3 - Διάγραμμα"/>
          <p:cNvGraphicFramePr/>
          <p:nvPr/>
        </p:nvGraphicFramePr>
        <p:xfrm>
          <a:off x="467544" y="2060848"/>
          <a:ext cx="8229240" cy="397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theme/theme1.xml><?xml version="1.0" encoding="utf-8"?>
<a:theme xmlns:a="http://schemas.openxmlformats.org/drawingml/2006/main" name="Πλεκτό">
  <a:themeElements>
    <a:clrScheme name="Πλεκτό">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Διάμεσος">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Πλεκτό">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1434</TotalTime>
  <Words>1441</Words>
  <Application>Microsoft Office PowerPoint</Application>
  <PresentationFormat>Προβολή στην οθόνη (4:3)</PresentationFormat>
  <Paragraphs>245</Paragraphs>
  <Slides>25</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Πλεκτό</vt:lpstr>
      <vt:lpstr>Office Theme</vt:lpstr>
      <vt:lpstr>ΕΠΙΜΕΛΕΙΑ  ΓΑΒΡΟΓΟΣ ΓΕΩΡΓΙΟΣ ΔΗΜΟΠΟΥΛΟΣ ΑΘΑΝΑΣΙΟΣ ΚΟΥΤΡΟΜΠΙΛΑΣ ΕΥΣΤΡΑΤΙΟΣ ΚΩΣΤΟΠΟΥΛΟΣ ΑΝΤΩΝΙΟΣ ΞΟΥΡΑΦΗΣ ΚΩΣΤ/ΝΟΣ                       </vt:lpstr>
      <vt:lpstr>Διαφάνεια 2</vt:lpstr>
      <vt:lpstr>  Το κάπνισμα → πολύπλοκη συγκινησιακή πράξη,                         που διέπεται από βιομηχανικούς,                            κ΄ φυσιολογικούς μηχανισμούς. </vt:lpstr>
      <vt:lpstr>ΚΟΙΝΩΝΙΚΕΣ ΑΝΑΠΑΡΑΣΤΑΣΕΙΣ ΤΣΙΓΑΡΟΥ</vt:lpstr>
      <vt:lpstr>ΚΟΙΝΩΝΙΚΕΣ ΑΝΑΠΑΡΑΣΤΑΣΕΙΣ ΤΣΙΓΑΡΟΥ</vt:lpstr>
      <vt:lpstr>Το κάπνισμα είναι συνδεδεμένο με:</vt:lpstr>
      <vt:lpstr>Με τι συνδέεται το κάπνισμα στη  σύγχρονη εποχή;</vt:lpstr>
      <vt:lpstr>Διαφάνεια 8</vt:lpstr>
      <vt:lpstr>ΚΑΠΝΙΣΜΑ ΚΑΙ ΠΟΛΙΤΙΣΜΟΣ  ΤΑΙΝΙΕΣ </vt:lpstr>
      <vt:lpstr>Διαφάνεια 10</vt:lpstr>
      <vt:lpstr>                        ΚΑΠΝΙΣΜΑ ΚΑΙ ΚΡΑΤΟΣ Ν.3730/2008    όπως τροποποιήθηκε από τον Ν. 3868/2010.                   </vt:lpstr>
      <vt:lpstr>Νομοθεσία για το κάπνισμα  Ν. 3730/2008 (άρθρο 2)</vt:lpstr>
      <vt:lpstr>Διαφάνεια 13</vt:lpstr>
      <vt:lpstr>Διαφάνεια 14</vt:lpstr>
      <vt:lpstr>ΦΟΡΕΙΣ ΠΡΟΣΤΑΣΙΑΣ ΚΑΙ ΕΛΕΓΧΟΥ  ΓΙΑ ΤΗ ΧΡΗΣΗ ΚΑΠΝΟΥ (και αλκοόλ) </vt:lpstr>
      <vt:lpstr>Διαφάνεια 16</vt:lpstr>
      <vt:lpstr>ΔΙΟΙΚΗΤΙΚΕΣ ΚΥΡΩΣΕΙΣ </vt:lpstr>
      <vt:lpstr>Διαφάνεια 18</vt:lpstr>
      <vt:lpstr>AΝΤΙΜΕΤΩΠΙΣΗ ΣΤΑ ΣΧΟΛΕΙΑ</vt:lpstr>
      <vt:lpstr>Διαφάνεια 20</vt:lpstr>
      <vt:lpstr>ΣΥΛΛΟΓΙΣΜΟΙ  ΚΑΙ  ΠΡΟΤΑΣΕΙΣ </vt:lpstr>
      <vt:lpstr>Στατιστική</vt:lpstr>
      <vt:lpstr>Το τσιγάρο συμβολίζει για τον έφηβο την αρρενωπότητα, τον ανδρισμό και τον δυναμισμό; </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8 Γ΄ Εργαστήριο Ψυχικού</dc:creator>
  <cp:lastModifiedBy>stratis voltis</cp:lastModifiedBy>
  <cp:revision>181</cp:revision>
  <dcterms:modified xsi:type="dcterms:W3CDTF">2012-06-17T12:18:38Z</dcterms:modified>
</cp:coreProperties>
</file>