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56" r:id="rId2"/>
    <p:sldId id="264" r:id="rId3"/>
    <p:sldId id="272" r:id="rId4"/>
    <p:sldId id="273" r:id="rId5"/>
    <p:sldId id="257" r:id="rId6"/>
    <p:sldId id="269" r:id="rId7"/>
    <p:sldId id="259" r:id="rId8"/>
    <p:sldId id="275" r:id="rId9"/>
    <p:sldId id="261" r:id="rId10"/>
    <p:sldId id="274" r:id="rId11"/>
    <p:sldId id="260" r:id="rId12"/>
    <p:sldId id="262" r:id="rId13"/>
    <p:sldId id="265" r:id="rId14"/>
    <p:sldId id="266" r:id="rId15"/>
    <p:sldId id="270" r:id="rId16"/>
    <p:sldId id="276" r:id="rId17"/>
    <p:sldId id="280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137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3" autoAdjust="0"/>
    <p:restoredTop sz="68912" autoAdjust="0"/>
  </p:normalViewPr>
  <p:slideViewPr>
    <p:cSldViewPr>
      <p:cViewPr varScale="1">
        <p:scale>
          <a:sx n="72" d="100"/>
          <a:sy n="72" d="100"/>
        </p:scale>
        <p:origin x="-10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&#922;&#913;&#928;&#925;&#921;&#931;&#924;&#913;%20&#927;&#924;&#913;&#916;&#913;%20&#913;+&#914;%20&#916;&#921;&#913;&#915;&#929;&#913;&#924;&#924;&#913;&#932;&#91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&#922;&#913;&#928;&#925;&#921;&#931;&#924;&#913;%20&#927;&#924;&#913;&#916;&#913;%20&#913;+&#914;%20&#916;&#921;&#913;&#915;&#929;&#913;&#924;&#924;&#913;&#932;&#913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&#922;&#913;&#928;&#925;&#921;&#931;&#924;&#913;%20&#927;&#924;&#913;&#916;&#913;%20&#913;+&#914;%20&#916;&#921;&#913;&#915;&#929;&#913;&#924;&#924;&#913;&#932;&#913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&#922;&#913;&#928;&#925;&#921;&#931;&#924;&#913;%20&#927;&#924;&#913;&#916;&#913;%20&#913;+&#914;%20&#916;&#921;&#913;&#915;&#929;&#913;&#924;&#924;&#913;&#932;&#913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&#922;&#913;&#928;&#925;&#921;&#931;&#924;&#913;%20&#927;&#924;&#913;&#916;&#913;%20&#913;+&#914;%20&#916;&#921;&#913;&#915;&#929;&#913;&#924;&#924;&#913;&#932;&#913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&#922;&#913;&#928;&#925;&#921;&#931;&#924;&#913;%20&#927;&#924;&#913;&#916;&#913;%20&#913;+&#914;%20&#916;&#921;&#913;&#915;&#929;&#913;&#924;&#924;&#913;&#932;&#91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lang="el-GR" sz="2000"/>
            </a:pPr>
            <a:r>
              <a:rPr lang="el-GR" sz="2000" u="sng" dirty="0" smtClean="0">
                <a:latin typeface="Comic Sans MS" pitchFamily="66" charset="0"/>
              </a:rPr>
              <a:t>Κατεύθυνση </a:t>
            </a:r>
            <a:r>
              <a:rPr lang="el-GR" sz="2000" u="sng" dirty="0">
                <a:latin typeface="Comic Sans MS" pitchFamily="66" charset="0"/>
              </a:rPr>
              <a:t>υποπροϊόντων</a:t>
            </a:r>
            <a:r>
              <a:rPr lang="el-GR" sz="2000" u="sng" baseline="0" dirty="0">
                <a:latin typeface="Comic Sans MS" pitchFamily="66" charset="0"/>
              </a:rPr>
              <a:t> προϊόντων καπνού</a:t>
            </a:r>
            <a:endParaRPr lang="el-GR" sz="2000" u="sng" dirty="0">
              <a:latin typeface="Comic Sans MS" pitchFamily="66" charset="0"/>
            </a:endParaRPr>
          </a:p>
        </c:rich>
      </c:tx>
      <c:layout>
        <c:manualLayout>
          <c:xMode val="edge"/>
          <c:yMode val="edge"/>
          <c:x val="0.18286112149155145"/>
          <c:y val="0.1833051574413408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0101907868822801E-3"/>
          <c:y val="0.36711525952388818"/>
          <c:w val="0.82015471372778115"/>
          <c:h val="0.50588576400918062"/>
        </c:manualLayout>
      </c:layout>
      <c:pie3D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/>
                      <a:t>26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dLbl>
              <c:idx val="1"/>
              <c:spPr/>
              <c:txPr>
                <a:bodyPr/>
                <a:lstStyle/>
                <a:p>
                  <a:pPr>
                    <a:defRPr lang="el-GR" sz="1400"/>
                  </a:pPr>
                  <a:endParaRPr lang="el-GR"/>
                </a:p>
              </c:txPr>
            </c:dLbl>
            <c:dLbl>
              <c:idx val="2"/>
              <c:layout>
                <c:manualLayout>
                  <c:x val="0.10736578511478523"/>
                  <c:y val="2.6268513212860539E-2"/>
                </c:manualLayout>
              </c:layout>
              <c:spPr/>
              <c:txPr>
                <a:bodyPr/>
                <a:lstStyle/>
                <a:p>
                  <a:pPr>
                    <a:defRPr lang="el-GR" sz="1400"/>
                  </a:pPr>
                  <a:endParaRPr lang="el-GR"/>
                </a:p>
              </c:txPr>
              <c:showPercent val="1"/>
            </c:dLbl>
            <c:txPr>
              <a:bodyPr/>
              <a:lstStyle/>
              <a:p>
                <a:pPr>
                  <a:defRPr lang="el-GR"/>
                </a:pPr>
                <a:endParaRPr lang="el-GR"/>
              </a:p>
            </c:txPr>
            <c:showPercent val="1"/>
            <c:showLeaderLines val="1"/>
          </c:dLbls>
          <c:cat>
            <c:strRef>
              <c:f>Φύλλο1!$A$1:$C$1</c:f>
              <c:strCache>
                <c:ptCount val="3"/>
                <c:pt idx="0">
                  <c:v>Στο τσιγάρο (φίλτρο)</c:v>
                </c:pt>
                <c:pt idx="1">
                  <c:v>Εκπέονται από τον καπνιστή</c:v>
                </c:pt>
                <c:pt idx="2">
                  <c:v>Σκορπίζονται στον αέρα</c:v>
                </c:pt>
              </c:strCache>
            </c:strRef>
          </c:cat>
          <c:val>
            <c:numRef>
              <c:f>Φύλλο1!$A$2:$C$2</c:f>
              <c:numCache>
                <c:formatCode>General</c:formatCode>
                <c:ptCount val="3"/>
                <c:pt idx="0">
                  <c:v>26</c:v>
                </c:pt>
                <c:pt idx="1">
                  <c:v>28</c:v>
                </c:pt>
                <c:pt idx="2">
                  <c:v>46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58041530739008751"/>
          <c:y val="0.75559013557880683"/>
          <c:w val="0.41527608043550718"/>
          <c:h val="0.24290656729918131"/>
        </c:manualLayout>
      </c:layout>
      <c:txPr>
        <a:bodyPr/>
        <a:lstStyle/>
        <a:p>
          <a:pPr>
            <a:defRPr lang="el-GR" sz="1800">
              <a:latin typeface="Comic Sans MS" pitchFamily="66" charset="0"/>
            </a:defRPr>
          </a:pPr>
          <a:endParaRPr lang="el-GR"/>
        </a:p>
      </c:txPr>
    </c:legend>
    <c:plotVisOnly val="1"/>
    <c:dispBlanksAs val="zero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/>
          <a:lstStyle/>
          <a:p>
            <a:pPr>
              <a:defRPr lang="el-GR"/>
            </a:pPr>
            <a:r>
              <a:rPr lang="el-GR"/>
              <a:t>Πιστεύετε ότι το κάπνισμα ηρεμεί τα νεύρα και χαλαρώνει</a:t>
            </a:r>
            <a:r>
              <a:rPr lang="en-US"/>
              <a:t>;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Φύλλο1!$A$15</c:f>
              <c:strCache>
                <c:ptCount val="1"/>
                <c:pt idx="0">
                  <c:v>9</c:v>
                </c:pt>
              </c:strCache>
            </c:strRef>
          </c:tx>
          <c:dLbls>
            <c:dLbl>
              <c:idx val="1"/>
              <c:layout>
                <c:manualLayout>
                  <c:x val="0.13772583114610709"/>
                  <c:y val="5.8566272965879303E-2"/>
                </c:manualLayout>
              </c:layout>
              <c:showPercent val="1"/>
            </c:dLbl>
            <c:txPr>
              <a:bodyPr/>
              <a:lstStyle/>
              <a:p>
                <a:pPr>
                  <a:defRPr lang="el-GR" sz="1600" b="1"/>
                </a:pPr>
                <a:endParaRPr lang="el-GR"/>
              </a:p>
            </c:txPr>
            <c:showPercent val="1"/>
          </c:dLbls>
          <c:cat>
            <c:strRef>
              <c:f>Φύλλο1!$B$11:$C$11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Φύλλο1!$B$15:$C$15</c:f>
              <c:numCache>
                <c:formatCode>General</c:formatCode>
                <c:ptCount val="2"/>
                <c:pt idx="0">
                  <c:v>48</c:v>
                </c:pt>
                <c:pt idx="1">
                  <c:v>43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lang="el-GR" sz="1600"/>
          </a:pPr>
          <a:endParaRPr lang="el-GR"/>
        </a:p>
      </c:txPr>
    </c:legend>
    <c:plotVisOnly val="1"/>
    <c:dispBlanksAs val="zero"/>
  </c:chart>
  <c:txPr>
    <a:bodyPr/>
    <a:lstStyle/>
    <a:p>
      <a:pPr>
        <a:defRPr>
          <a:latin typeface="Comic Sans MS" pitchFamily="66" charset="0"/>
        </a:defRPr>
      </a:pPr>
      <a:endParaRPr lang="el-G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/>
          <a:lstStyle/>
          <a:p>
            <a:pPr algn="ctr">
              <a:defRPr lang="el-GR" u="none">
                <a:latin typeface="Comic Sans MS" pitchFamily="66" charset="0"/>
              </a:defRPr>
            </a:pPr>
            <a:r>
              <a:rPr lang="el-GR" u="none" dirty="0" smtClean="0">
                <a:latin typeface="Comic Sans MS" pitchFamily="66" charset="0"/>
              </a:rPr>
              <a:t>Φύλο</a:t>
            </a:r>
            <a:r>
              <a:rPr lang="el-GR" u="none" baseline="0" dirty="0" smtClean="0">
                <a:latin typeface="Comic Sans MS" pitchFamily="66" charset="0"/>
              </a:rPr>
              <a:t> καπνιστών</a:t>
            </a:r>
            <a:endParaRPr lang="el-GR" u="none" dirty="0">
              <a:latin typeface="Comic Sans MS" pitchFamily="66" charset="0"/>
            </a:endParaRPr>
          </a:p>
        </c:rich>
      </c:tx>
      <c:layout>
        <c:manualLayout>
          <c:xMode val="edge"/>
          <c:yMode val="edge"/>
          <c:x val="0.21118660426619271"/>
          <c:y val="2.5794008999000109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0291796281894587"/>
          <c:y val="0.25301832782468703"/>
          <c:w val="0.7941640743621079"/>
          <c:h val="0.6119380832685275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5938730119311382"/>
                  <c:y val="-9.0273506195788514E-2"/>
                </c:manualLayout>
              </c:layout>
              <c:spPr/>
              <c:txPr>
                <a:bodyPr/>
                <a:lstStyle/>
                <a:p>
                  <a:pPr>
                    <a:defRPr lang="el-GR" sz="1100" b="1">
                      <a:solidFill>
                        <a:schemeClr val="bg1"/>
                      </a:solidFill>
                      <a:latin typeface="Comic Sans MS" pitchFamily="66" charset="0"/>
                    </a:defRPr>
                  </a:pPr>
                  <a:endParaRPr lang="el-GR"/>
                </a:p>
              </c:txPr>
              <c:showCatName val="1"/>
              <c:showPercent val="1"/>
            </c:dLbl>
            <c:dLbl>
              <c:idx val="1"/>
              <c:layout>
                <c:manualLayout>
                  <c:x val="0.21474819791265057"/>
                  <c:y val="2.1727599372427398E-2"/>
                </c:manualLayout>
              </c:layout>
              <c:showCatName val="1"/>
              <c:showPercent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lang="el-GR" sz="1100" b="1">
                    <a:latin typeface="Comic Sans MS" pitchFamily="66" charset="0"/>
                  </a:defRPr>
                </a:pPr>
                <a:endParaRPr lang="el-GR"/>
              </a:p>
            </c:txPr>
            <c:showCatName val="1"/>
            <c:showPercent val="1"/>
            <c:showLeaderLines val="1"/>
          </c:dLbls>
          <c:cat>
            <c:strRef>
              <c:f>Φύλλο1!$A$1:$A$3</c:f>
              <c:strCache>
                <c:ptCount val="2"/>
                <c:pt idx="0">
                  <c:v>Άνδρες Καπνιστές</c:v>
                </c:pt>
                <c:pt idx="1">
                  <c:v>Γυναίκες Καπνιστές</c:v>
                </c:pt>
              </c:strCache>
            </c:strRef>
          </c:cat>
          <c:val>
            <c:numRef>
              <c:f>Φύλλο1!$B$1:$B$3</c:f>
              <c:numCache>
                <c:formatCode>General</c:formatCode>
                <c:ptCount val="3"/>
                <c:pt idx="0">
                  <c:v>47.4</c:v>
                </c:pt>
                <c:pt idx="1">
                  <c:v>39.6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lang="el-GR"/>
            </a:pPr>
            <a:r>
              <a:rPr lang="el-GR" u="none" dirty="0">
                <a:latin typeface="Comic Sans MS" pitchFamily="66" charset="0"/>
              </a:rPr>
              <a:t>Ποσοστό</a:t>
            </a:r>
            <a:r>
              <a:rPr lang="el-GR" u="none" baseline="0" dirty="0">
                <a:latin typeface="Comic Sans MS" pitchFamily="66" charset="0"/>
              </a:rPr>
              <a:t> μαθητών άνω των 14 που έχουν δοκιμάσει το τσιγάρο</a:t>
            </a:r>
            <a:endParaRPr lang="el-GR" u="none" dirty="0">
              <a:latin typeface="Comic Sans MS" pitchFamily="66" charset="0"/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5833333333333524E-2"/>
          <c:y val="0.5227489792942549"/>
          <c:w val="0.90694444444444566"/>
          <c:h val="0.4772510207057451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7314497735545722"/>
                  <c:y val="-4.2272039217864682E-2"/>
                </c:manualLayout>
              </c:layout>
              <c:showPercent val="1"/>
            </c:dLbl>
            <c:dLbl>
              <c:idx val="1"/>
              <c:layout>
                <c:manualLayout>
                  <c:x val="0.17439085608135044"/>
                  <c:y val="-5.7704352294189486E-2"/>
                </c:manualLayout>
              </c:layout>
              <c:showPercent val="1"/>
            </c:dLbl>
            <c:txPr>
              <a:bodyPr/>
              <a:lstStyle/>
              <a:p>
                <a:pPr>
                  <a:defRPr lang="el-GR" sz="1600" b="1">
                    <a:latin typeface="Comic Sans MS" pitchFamily="66" charset="0"/>
                  </a:defRPr>
                </a:pPr>
                <a:endParaRPr lang="el-GR"/>
              </a:p>
            </c:txPr>
            <c:showPercent val="1"/>
            <c:showLeaderLines val="1"/>
          </c:dLbls>
          <c:cat>
            <c:strRef>
              <c:f>Φύλλο1!$A$1:$B$1</c:f>
              <c:strCache>
                <c:ptCount val="2"/>
                <c:pt idx="0">
                  <c:v>Έφηβοι που έχουν δοκιμάσει τσιγάρο</c:v>
                </c:pt>
                <c:pt idx="1">
                  <c:v>Έφηβοι που δεν έχουν δοκιμάσει το τσιγάρο</c:v>
                </c:pt>
              </c:strCache>
            </c:strRef>
          </c:cat>
          <c:val>
            <c:numRef>
              <c:f>Φύλλο1!$A$2:$B$2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lang="el-GR" sz="1400" b="1">
              <a:latin typeface="Comic Sans MS" pitchFamily="66" charset="0"/>
            </a:defRPr>
          </a:pPr>
          <a:endParaRPr lang="el-GR"/>
        </a:p>
      </c:txPr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/>
          <a:lstStyle/>
          <a:p>
            <a:pPr>
              <a:defRPr lang="el-GR" u="none">
                <a:latin typeface="Comic Sans MS" pitchFamily="66" charset="0"/>
              </a:defRPr>
            </a:pPr>
            <a:r>
              <a:rPr lang="el-GR" u="none" dirty="0">
                <a:latin typeface="Comic Sans MS" pitchFamily="66" charset="0"/>
              </a:rPr>
              <a:t>Ποσοστό</a:t>
            </a:r>
            <a:r>
              <a:rPr lang="el-GR" u="none" baseline="0" dirty="0">
                <a:latin typeface="Comic Sans MS" pitchFamily="66" charset="0"/>
              </a:rPr>
              <a:t> καπνιστών στην Ελλάδα </a:t>
            </a:r>
            <a:endParaRPr lang="el-GR" u="none" dirty="0">
              <a:latin typeface="Comic Sans MS" pitchFamily="66" charset="0"/>
            </a:endParaRPr>
          </a:p>
        </c:rich>
      </c:tx>
      <c:layout>
        <c:manualLayout>
          <c:xMode val="edge"/>
          <c:yMode val="edge"/>
          <c:x val="0.11586498558983642"/>
          <c:y val="2.6051780820419215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9473988184319412E-2"/>
          <c:y val="0.29724671651833329"/>
          <c:w val="0.82110938290807323"/>
          <c:h val="0.61962973381208453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1703787405974501"/>
                  <c:y val="4.2863042847999834E-2"/>
                </c:manualLayout>
              </c:layout>
              <c:tx>
                <c:rich>
                  <a:bodyPr/>
                  <a:lstStyle/>
                  <a:p>
                    <a:pPr>
                      <a:defRPr lang="el-GR" sz="1400" b="1">
                        <a:latin typeface="Comic Sans MS" pitchFamily="66" charset="0"/>
                      </a:defRPr>
                    </a:pPr>
                    <a:r>
                      <a:rPr lang="en-US" sz="1400" b="1" dirty="0" smtClean="0">
                        <a:latin typeface="Comic Sans MS" pitchFamily="66" charset="0"/>
                      </a:rPr>
                      <a:t>4</a:t>
                    </a:r>
                    <a:r>
                      <a:rPr lang="el-GR" sz="1400" b="1" dirty="0" smtClean="0">
                        <a:latin typeface="Comic Sans MS" pitchFamily="66" charset="0"/>
                      </a:rPr>
                      <a:t>0</a:t>
                    </a:r>
                    <a:r>
                      <a:rPr lang="en-US" sz="1400" b="1" dirty="0" smtClean="0">
                        <a:latin typeface="Comic Sans MS" pitchFamily="66" charset="0"/>
                      </a:rPr>
                      <a:t>%</a:t>
                    </a:r>
                    <a:endParaRPr lang="en-US" sz="1400" b="1" dirty="0">
                      <a:latin typeface="Comic Sans MS" pitchFamily="66" charset="0"/>
                    </a:endParaRPr>
                  </a:p>
                </c:rich>
              </c:tx>
              <c:spPr/>
              <c:showPercent val="1"/>
            </c:dLbl>
            <c:dLbl>
              <c:idx val="1"/>
              <c:layout>
                <c:manualLayout>
                  <c:x val="0.15165267584647471"/>
                  <c:y val="-8.6749353150009242E-2"/>
                </c:manualLayout>
              </c:layout>
              <c:tx>
                <c:rich>
                  <a:bodyPr/>
                  <a:lstStyle/>
                  <a:p>
                    <a:pPr>
                      <a:defRPr lang="el-GR" sz="1400" b="1">
                        <a:latin typeface="Comic Sans MS" pitchFamily="66" charset="0"/>
                      </a:defRPr>
                    </a:pPr>
                    <a:r>
                      <a:rPr lang="el-GR" sz="1400" b="1" dirty="0" smtClean="0">
                        <a:latin typeface="Comic Sans MS" pitchFamily="66" charset="0"/>
                      </a:rPr>
                      <a:t>60</a:t>
                    </a:r>
                    <a:r>
                      <a:rPr lang="en-US" sz="1400" b="1" dirty="0" smtClean="0">
                        <a:latin typeface="Comic Sans MS" pitchFamily="66" charset="0"/>
                      </a:rPr>
                      <a:t>%</a:t>
                    </a:r>
                    <a:endParaRPr lang="en-US" sz="1400" b="1" dirty="0">
                      <a:latin typeface="Comic Sans MS" pitchFamily="66" charset="0"/>
                    </a:endParaRPr>
                  </a:p>
                </c:rich>
              </c:tx>
              <c:spPr/>
              <c:showPercent val="1"/>
            </c:dLbl>
            <c:txPr>
              <a:bodyPr/>
              <a:lstStyle/>
              <a:p>
                <a:pPr>
                  <a:defRPr lang="el-GR"/>
                </a:pPr>
                <a:endParaRPr lang="el-GR"/>
              </a:p>
            </c:txPr>
            <c:showPercent val="1"/>
            <c:showLeaderLines val="1"/>
          </c:dLbls>
          <c:cat>
            <c:strRef>
              <c:f>Φύλλο1!$A$4:$B$4</c:f>
              <c:strCache>
                <c:ptCount val="2"/>
                <c:pt idx="0">
                  <c:v>Καπνιστές </c:v>
                </c:pt>
                <c:pt idx="1">
                  <c:v>Μη καπνιστές</c:v>
                </c:pt>
              </c:strCache>
            </c:strRef>
          </c:cat>
          <c:val>
            <c:numRef>
              <c:f>Φύλλο1!$A$5:$B$5</c:f>
              <c:numCache>
                <c:formatCode>General</c:formatCode>
                <c:ptCount val="2"/>
                <c:pt idx="0">
                  <c:v>42</c:v>
                </c:pt>
                <c:pt idx="1">
                  <c:v>48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lang="el-GR" sz="1400" b="1">
              <a:latin typeface="Comic Sans MS" pitchFamily="66" charset="0"/>
            </a:defRPr>
          </a:pPr>
          <a:endParaRPr lang="el-GR"/>
        </a:p>
      </c:txPr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/>
          <a:lstStyle/>
          <a:p>
            <a:pPr>
              <a:defRPr lang="el-GR"/>
            </a:pPr>
            <a:r>
              <a:rPr lang="el-GR"/>
              <a:t>Καπνίζει κανείς από την οικογένειά σας</a:t>
            </a:r>
            <a:r>
              <a:rPr lang="en-US"/>
              <a:t>;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Φύλλο1!$A$14</c:f>
              <c:strCache>
                <c:ptCount val="1"/>
                <c:pt idx="0">
                  <c:v>7</c:v>
                </c:pt>
              </c:strCache>
            </c:strRef>
          </c:tx>
          <c:dLbls>
            <c:txPr>
              <a:bodyPr/>
              <a:lstStyle/>
              <a:p>
                <a:pPr>
                  <a:defRPr lang="el-GR" sz="1600" b="1"/>
                </a:pPr>
                <a:endParaRPr lang="el-GR"/>
              </a:p>
            </c:txPr>
            <c:showPercent val="1"/>
          </c:dLbls>
          <c:cat>
            <c:strRef>
              <c:f>Φύλλο1!$B$11:$C$11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Φύλλο1!$B$14:$C$14</c:f>
              <c:numCache>
                <c:formatCode>General</c:formatCode>
                <c:ptCount val="2"/>
                <c:pt idx="0">
                  <c:v>60</c:v>
                </c:pt>
                <c:pt idx="1">
                  <c:v>31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lang="el-GR" sz="1400"/>
          </a:pPr>
          <a:endParaRPr lang="el-GR"/>
        </a:p>
      </c:txPr>
    </c:legend>
    <c:plotVisOnly val="1"/>
    <c:dispBlanksAs val="zero"/>
  </c:chart>
  <c:txPr>
    <a:bodyPr/>
    <a:lstStyle/>
    <a:p>
      <a:pPr>
        <a:defRPr>
          <a:latin typeface="Comic Sans MS" pitchFamily="66" charset="0"/>
        </a:defRPr>
      </a:pPr>
      <a:endParaRPr lang="el-G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18"/>
  <c:chart>
    <c:title>
      <c:tx>
        <c:rich>
          <a:bodyPr/>
          <a:lstStyle/>
          <a:p>
            <a:pPr>
              <a:defRPr lang="el-GR" sz="1600">
                <a:latin typeface="Comic Sans MS" pitchFamily="66" charset="0"/>
              </a:defRPr>
            </a:pPr>
            <a:r>
              <a:rPr lang="el-GR" sz="1600" dirty="0">
                <a:latin typeface="Comic Sans MS" pitchFamily="66" charset="0"/>
              </a:rPr>
              <a:t>Γνωρίζατε</a:t>
            </a:r>
            <a:r>
              <a:rPr lang="el-GR" sz="1600" baseline="0" dirty="0">
                <a:latin typeface="Comic Sans MS" pitchFamily="66" charset="0"/>
              </a:rPr>
              <a:t> ότι το κάπνισμα προκαλεί καρκίνο του πνεύμονα;</a:t>
            </a:r>
            <a:endParaRPr lang="en-US" sz="1600" dirty="0">
              <a:latin typeface="Comic Sans MS" pitchFamily="66" charset="0"/>
            </a:endParaRPr>
          </a:p>
        </c:rich>
      </c:tx>
      <c:layout>
        <c:manualLayout>
          <c:xMode val="edge"/>
          <c:yMode val="edge"/>
          <c:x val="0.26213187196887477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1388888888888887E-2"/>
          <c:y val="0.34591827063283875"/>
          <c:w val="0.88194444444444464"/>
          <c:h val="0.59998250218722438"/>
        </c:manualLayout>
      </c:layout>
      <c:pie3DChart>
        <c:varyColors val="1"/>
        <c:ser>
          <c:idx val="0"/>
          <c:order val="0"/>
          <c:tx>
            <c:strRef>
              <c:f>Φύλλο1!$A$12</c:f>
              <c:strCache>
                <c:ptCount val="1"/>
                <c:pt idx="0">
                  <c:v>3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lang="el-GR" sz="1600" b="1">
                      <a:solidFill>
                        <a:schemeClr val="bg1"/>
                      </a:solidFill>
                      <a:latin typeface="Comic Sans MS" pitchFamily="66" charset="0"/>
                    </a:defRPr>
                  </a:pPr>
                  <a:endParaRPr lang="el-GR"/>
                </a:p>
              </c:txPr>
            </c:dLbl>
            <c:dLbl>
              <c:idx val="1"/>
              <c:layout>
                <c:manualLayout>
                  <c:x val="4.7239932524504077E-2"/>
                  <c:y val="0.19100703370123656"/>
                </c:manualLayout>
              </c:layout>
              <c:spPr/>
              <c:txPr>
                <a:bodyPr/>
                <a:lstStyle/>
                <a:p>
                  <a:pPr>
                    <a:defRPr lang="el-GR" sz="1600" b="1">
                      <a:latin typeface="Comic Sans MS" pitchFamily="66" charset="0"/>
                    </a:defRPr>
                  </a:pPr>
                  <a:endParaRPr lang="el-GR"/>
                </a:p>
              </c:txPr>
              <c:showPercent val="1"/>
            </c:dLbl>
            <c:txPr>
              <a:bodyPr/>
              <a:lstStyle/>
              <a:p>
                <a:pPr>
                  <a:defRPr lang="el-GR"/>
                </a:pPr>
                <a:endParaRPr lang="el-GR"/>
              </a:p>
            </c:txPr>
            <c:showPercent val="1"/>
          </c:dLbls>
          <c:cat>
            <c:strRef>
              <c:f>Φύλλο1!$B$11:$C$11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Φύλλο1!$B$12:$C$12</c:f>
              <c:numCache>
                <c:formatCode>General</c:formatCode>
                <c:ptCount val="2"/>
                <c:pt idx="0">
                  <c:v>88</c:v>
                </c:pt>
                <c:pt idx="1">
                  <c:v>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1.7185590489949206E-4"/>
          <c:y val="0.8560868715736567"/>
          <c:w val="0.33711730442649235"/>
          <c:h val="0.10804402959058203"/>
        </c:manualLayout>
      </c:layout>
      <c:txPr>
        <a:bodyPr/>
        <a:lstStyle/>
        <a:p>
          <a:pPr>
            <a:defRPr lang="el-GR" sz="1400">
              <a:latin typeface="Comic Sans MS" pitchFamily="66" charset="0"/>
            </a:defRPr>
          </a:pPr>
          <a:endParaRPr lang="el-GR"/>
        </a:p>
      </c:txPr>
    </c:legend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/>
          <a:lstStyle/>
          <a:p>
            <a:pPr>
              <a:defRPr lang="el-GR"/>
            </a:pPr>
            <a:r>
              <a:rPr lang="el-GR"/>
              <a:t>Έχει κανένας από την οικογένειά σας πρόβλημα υγείας λόγω του καπνίσματος</a:t>
            </a:r>
            <a:r>
              <a:rPr lang="en-US"/>
              <a:t>;</a:t>
            </a:r>
            <a:endParaRPr lang="el-GR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7500000000000006E-2"/>
          <c:y val="0.46444407990667935"/>
          <c:w val="0.86805555555555758"/>
          <c:h val="0.46003754738990982"/>
        </c:manualLayout>
      </c:layout>
      <c:pie3DChart>
        <c:varyColors val="1"/>
        <c:ser>
          <c:idx val="0"/>
          <c:order val="0"/>
          <c:tx>
            <c:strRef>
              <c:f>Φύλλο1!$A$13</c:f>
              <c:strCache>
                <c:ptCount val="1"/>
                <c:pt idx="0">
                  <c:v>5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lang="el-GR" sz="1600" b="1"/>
                  </a:pPr>
                  <a:endParaRPr lang="el-GR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lang="el-GR" sz="1600" b="1"/>
                  </a:pPr>
                  <a:endParaRPr lang="el-GR"/>
                </a:p>
              </c:txPr>
            </c:dLbl>
            <c:txPr>
              <a:bodyPr/>
              <a:lstStyle/>
              <a:p>
                <a:pPr>
                  <a:defRPr lang="el-GR" sz="1800" b="1"/>
                </a:pPr>
                <a:endParaRPr lang="el-GR"/>
              </a:p>
            </c:txPr>
            <c:showPercent val="1"/>
          </c:dLbls>
          <c:cat>
            <c:strRef>
              <c:f>Φύλλο1!$B$11:$C$11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Φύλλο1!$B$13:$C$13</c:f>
              <c:numCache>
                <c:formatCode>General</c:formatCode>
                <c:ptCount val="2"/>
                <c:pt idx="0">
                  <c:v>35</c:v>
                </c:pt>
                <c:pt idx="1">
                  <c:v>56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64106649168854013"/>
          <c:y val="0.37148148148148208"/>
          <c:w val="0.35893350831146131"/>
          <c:h val="0.12998578302712208"/>
        </c:manualLayout>
      </c:layout>
      <c:txPr>
        <a:bodyPr/>
        <a:lstStyle/>
        <a:p>
          <a:pPr>
            <a:defRPr lang="el-GR" sz="1600" b="0"/>
          </a:pPr>
          <a:endParaRPr lang="el-GR"/>
        </a:p>
      </c:txPr>
    </c:legend>
    <c:plotVisOnly val="1"/>
    <c:dispBlanksAs val="zero"/>
  </c:chart>
  <c:txPr>
    <a:bodyPr/>
    <a:lstStyle/>
    <a:p>
      <a:pPr>
        <a:defRPr>
          <a:latin typeface="Comic Sans MS" pitchFamily="66" charset="0"/>
        </a:defRPr>
      </a:pPr>
      <a:endParaRPr lang="el-G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/>
          <a:lstStyle/>
          <a:p>
            <a:pPr>
              <a:defRPr lang="el-GR" sz="1600" b="1">
                <a:latin typeface="Comic Sans MS" pitchFamily="66" charset="0"/>
              </a:defRPr>
            </a:pPr>
            <a:r>
              <a:rPr lang="el-GR" sz="1600" b="1" dirty="0">
                <a:latin typeface="Comic Sans MS" pitchFamily="66" charset="0"/>
              </a:rPr>
              <a:t>Γνωρίζατε</a:t>
            </a:r>
            <a:r>
              <a:rPr lang="el-GR" sz="1600" b="1" baseline="0" dirty="0">
                <a:latin typeface="Comic Sans MS" pitchFamily="66" charset="0"/>
              </a:rPr>
              <a:t> </a:t>
            </a:r>
            <a:r>
              <a:rPr lang="en-US" sz="1600" b="1" baseline="0" dirty="0" smtClean="0">
                <a:latin typeface="Comic Sans MS" pitchFamily="66" charset="0"/>
              </a:rPr>
              <a:t>o</a:t>
            </a:r>
            <a:r>
              <a:rPr lang="el-GR" sz="1600" b="1" baseline="0" dirty="0" smtClean="0">
                <a:latin typeface="Comic Sans MS" pitchFamily="66" charset="0"/>
              </a:rPr>
              <a:t>τι </a:t>
            </a:r>
            <a:r>
              <a:rPr lang="el-GR" sz="1600" b="1" baseline="0" dirty="0">
                <a:latin typeface="Comic Sans MS" pitchFamily="66" charset="0"/>
              </a:rPr>
              <a:t>οι καπνιστές αντιμετωπίζουν συμπτώματα στέρησης (π.χ. </a:t>
            </a:r>
            <a:r>
              <a:rPr lang="el-GR" sz="1600" b="1" baseline="0" dirty="0" err="1">
                <a:latin typeface="Comic Sans MS" pitchFamily="66" charset="0"/>
              </a:rPr>
              <a:t>αυπνίες</a:t>
            </a:r>
            <a:r>
              <a:rPr lang="el-GR" sz="1600" b="1" baseline="0" dirty="0">
                <a:latin typeface="Comic Sans MS" pitchFamily="66" charset="0"/>
              </a:rPr>
              <a:t>) όταν σταματήσουν το κάπνισμα</a:t>
            </a:r>
            <a:r>
              <a:rPr lang="en-US" sz="1600" b="1" baseline="0" dirty="0">
                <a:latin typeface="Comic Sans MS" pitchFamily="66" charset="0"/>
              </a:rPr>
              <a:t>;</a:t>
            </a:r>
            <a:endParaRPr lang="en-US" sz="1600" b="1" dirty="0">
              <a:latin typeface="Comic Sans MS" pitchFamily="66" charset="0"/>
            </a:endParaRPr>
          </a:p>
        </c:rich>
      </c:tx>
      <c:layout>
        <c:manualLayout>
          <c:xMode val="edge"/>
          <c:yMode val="edge"/>
          <c:x val="0.19686811023622044"/>
          <c:y val="1.8518518518518566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3055555555555396E-2"/>
          <c:y val="0.53204359871682649"/>
          <c:w val="0.906944444444446"/>
          <c:h val="0.463611475648878"/>
        </c:manualLayout>
      </c:layout>
      <c:pie3DChart>
        <c:varyColors val="1"/>
        <c:ser>
          <c:idx val="0"/>
          <c:order val="0"/>
          <c:tx>
            <c:strRef>
              <c:f>Φύλλο1!$A$18</c:f>
              <c:strCache>
                <c:ptCount val="1"/>
                <c:pt idx="0">
                  <c:v>16</c:v>
                </c:pt>
              </c:strCache>
            </c:strRef>
          </c:tx>
          <c:cat>
            <c:strRef>
              <c:f>Φύλλο1!$B$11:$C$11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Φύλλο1!$B$18:$C$18</c:f>
              <c:numCache>
                <c:formatCode>General</c:formatCode>
                <c:ptCount val="2"/>
                <c:pt idx="0">
                  <c:v>75</c:v>
                </c:pt>
                <c:pt idx="1">
                  <c:v>16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11651913480661776"/>
          <c:y val="0.44398148148148148"/>
          <c:w val="0.46580133506292731"/>
          <c:h val="0.10686533974919801"/>
        </c:manualLayout>
      </c:layout>
      <c:txPr>
        <a:bodyPr/>
        <a:lstStyle/>
        <a:p>
          <a:pPr>
            <a:defRPr lang="el-GR" sz="1600">
              <a:latin typeface="Comic Sans MS" pitchFamily="66" charset="0"/>
            </a:defRPr>
          </a:pPr>
          <a:endParaRPr lang="el-GR"/>
        </a:p>
      </c:txPr>
    </c:legend>
    <c:plotVisOnly val="1"/>
    <c:dispBlanksAs val="zero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/>
          <a:lstStyle/>
          <a:p>
            <a:pPr>
              <a:defRPr lang="el-GR">
                <a:latin typeface="Comic Sans MS" pitchFamily="66" charset="0"/>
              </a:defRPr>
            </a:pPr>
            <a:r>
              <a:rPr lang="el-GR">
                <a:latin typeface="Comic Sans MS" pitchFamily="66" charset="0"/>
              </a:rPr>
              <a:t>Πιστεύετε</a:t>
            </a:r>
            <a:r>
              <a:rPr lang="el-GR" baseline="0">
                <a:latin typeface="Comic Sans MS" pitchFamily="66" charset="0"/>
              </a:rPr>
              <a:t> οτι το κάπνισμα βοηθά στη διατήρηση της σιλουέτας σας</a:t>
            </a:r>
            <a:r>
              <a:rPr lang="en-US" baseline="0">
                <a:latin typeface="Comic Sans MS" pitchFamily="66" charset="0"/>
              </a:rPr>
              <a:t>;</a:t>
            </a:r>
            <a:endParaRPr lang="en-US">
              <a:latin typeface="Comic Sans MS" pitchFamily="66" charset="0"/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Φύλλο1!$A$16</c:f>
              <c:strCache>
                <c:ptCount val="1"/>
                <c:pt idx="0">
                  <c:v>10</c:v>
                </c:pt>
              </c:strCache>
            </c:strRef>
          </c:tx>
          <c:dLbls>
            <c:dLbl>
              <c:idx val="0"/>
              <c:layout>
                <c:manualLayout>
                  <c:x val="-0.11205827761844005"/>
                  <c:y val="6.1145983779579888E-2"/>
                </c:manualLayout>
              </c:layout>
              <c:showPercent val="1"/>
            </c:dLbl>
            <c:dLbl>
              <c:idx val="1"/>
              <c:layout>
                <c:manualLayout>
                  <c:x val="0.17911978462237024"/>
                  <c:y val="-0.14665488556827044"/>
                </c:manualLayout>
              </c:layout>
              <c:showPercent val="1"/>
            </c:dLbl>
            <c:txPr>
              <a:bodyPr/>
              <a:lstStyle/>
              <a:p>
                <a:pPr>
                  <a:defRPr lang="el-GR" sz="1600" b="1">
                    <a:latin typeface="Comic Sans MS" pitchFamily="66" charset="0"/>
                  </a:defRPr>
                </a:pPr>
                <a:endParaRPr lang="el-GR"/>
              </a:p>
            </c:txPr>
            <c:showPercent val="1"/>
          </c:dLbls>
          <c:cat>
            <c:strRef>
              <c:f>Φύλλο1!$B$11:$C$11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Φύλλο1!$B$16:$C$16</c:f>
              <c:numCache>
                <c:formatCode>General</c:formatCode>
                <c:ptCount val="2"/>
                <c:pt idx="0">
                  <c:v>28</c:v>
                </c:pt>
                <c:pt idx="1">
                  <c:v>63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lang="el-GR" sz="1600"/>
          </a:pPr>
          <a:endParaRPr lang="el-GR"/>
        </a:p>
      </c:txPr>
    </c:legend>
    <c:plotVisOnly val="1"/>
    <c:dispBlanksAs val="zero"/>
  </c:chart>
  <c:externalData r:id="rId1"/>
</c:chartSpace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9.xml"/><Relationship Id="rId13" Type="http://schemas.openxmlformats.org/officeDocument/2006/relationships/slide" Target="../slides/slide13.xml"/><Relationship Id="rId18" Type="http://schemas.openxmlformats.org/officeDocument/2006/relationships/slide" Target="../slides/slide15.xml"/><Relationship Id="rId3" Type="http://schemas.openxmlformats.org/officeDocument/2006/relationships/slide" Target="../slides/slide6.xml"/><Relationship Id="rId21" Type="http://schemas.openxmlformats.org/officeDocument/2006/relationships/image" Target="../media/image5.jpeg"/><Relationship Id="rId7" Type="http://schemas.openxmlformats.org/officeDocument/2006/relationships/slide" Target="../slides/slide9.xml"/><Relationship Id="rId12" Type="http://schemas.openxmlformats.org/officeDocument/2006/relationships/slide" Target="../slides/slide12.xml"/><Relationship Id="rId17" Type="http://schemas.openxmlformats.org/officeDocument/2006/relationships/slide" Target="../slides/slide15.xml"/><Relationship Id="rId2" Type="http://schemas.openxmlformats.org/officeDocument/2006/relationships/slide" Target="../slides/slide5.xml"/><Relationship Id="rId16" Type="http://schemas.openxmlformats.org/officeDocument/2006/relationships/slide" Target="../slides/slide14.xml"/><Relationship Id="rId20" Type="http://schemas.openxmlformats.org/officeDocument/2006/relationships/slide" Target="../slides/slide17.xml"/><Relationship Id="rId1" Type="http://schemas.openxmlformats.org/officeDocument/2006/relationships/slide" Target="../slides/slide5.xml"/><Relationship Id="rId6" Type="http://schemas.openxmlformats.org/officeDocument/2006/relationships/slide" Target="../slides/slide7.xml"/><Relationship Id="rId11" Type="http://schemas.openxmlformats.org/officeDocument/2006/relationships/slide" Target="../slides/slide12.xml"/><Relationship Id="rId5" Type="http://schemas.openxmlformats.org/officeDocument/2006/relationships/slide" Target="../slides/slide7.xml"/><Relationship Id="rId15" Type="http://schemas.openxmlformats.org/officeDocument/2006/relationships/slide" Target="../slides/slide14.xml"/><Relationship Id="rId10" Type="http://schemas.openxmlformats.org/officeDocument/2006/relationships/slide" Target="../slides/slide11.xml"/><Relationship Id="rId19" Type="http://schemas.openxmlformats.org/officeDocument/2006/relationships/slide" Target="../slides/slide16.xml"/><Relationship Id="rId4" Type="http://schemas.openxmlformats.org/officeDocument/2006/relationships/slide" Target="../slides/slide6.xml"/><Relationship Id="rId9" Type="http://schemas.openxmlformats.org/officeDocument/2006/relationships/slide" Target="../slides/slide11.xml"/><Relationship Id="rId14" Type="http://schemas.openxmlformats.org/officeDocument/2006/relationships/slide" Target="../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CC6486-16A3-401C-8EBF-6677AC93B5D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86420E76-1B85-4CCA-8E26-CE82FD96D4AD}">
      <dgm:prSet phldrT="[Κείμενο]"/>
      <dgm:spPr>
        <a:solidFill>
          <a:srgbClr val="00B0F0"/>
        </a:solidFill>
      </dgm:spPr>
      <dgm:t>
        <a:bodyPr/>
        <a:lstStyle/>
        <a:p>
          <a:r>
            <a:rPr lang="el-GR" b="1" dirty="0" smtClean="0">
              <a:hlinkClick xmlns:r="http://schemas.openxmlformats.org/officeDocument/2006/relationships" r:id="rId1" action="ppaction://hlinksldjump"/>
            </a:rPr>
            <a:t>ΣΥΣΤΑΤΙΚΑ ΚΑΠΝΟΥ</a:t>
          </a:r>
          <a:endParaRPr lang="el-GR" dirty="0"/>
        </a:p>
      </dgm:t>
      <dgm:extLst>
        <a:ext uri="{E40237B7-FDA0-4F09-8148-C483321AD2D9}">
          <dgm14:cNvPr xmlns=""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B4A85CAA-2488-4A5C-843E-9AD0C4A1D4A7}" type="parTrans" cxnId="{946C86CC-7F8D-4A55-BCCF-784ABBA0C974}">
      <dgm:prSet/>
      <dgm:spPr/>
      <dgm:t>
        <a:bodyPr/>
        <a:lstStyle/>
        <a:p>
          <a:endParaRPr lang="el-GR"/>
        </a:p>
      </dgm:t>
    </dgm:pt>
    <dgm:pt modelId="{078ED42B-1F91-4240-87D3-C827C4D883C5}" type="sibTrans" cxnId="{946C86CC-7F8D-4A55-BCCF-784ABBA0C974}">
      <dgm:prSet/>
      <dgm:spPr/>
      <dgm:t>
        <a:bodyPr/>
        <a:lstStyle/>
        <a:p>
          <a:endParaRPr lang="el-GR"/>
        </a:p>
      </dgm:t>
    </dgm:pt>
    <dgm:pt modelId="{FD79DB8F-BC78-45CC-83E6-E64A59A9A5F5}">
      <dgm:prSet phldrT="[Κείμενο]"/>
      <dgm:spPr/>
      <dgm:t>
        <a:bodyPr/>
        <a:lstStyle/>
        <a:p>
          <a:r>
            <a:rPr lang="el-GR" b="1" dirty="0" smtClean="0">
              <a:hlinkClick xmlns:r="http://schemas.openxmlformats.org/officeDocument/2006/relationships" r:id="rId3" action="ppaction://hlinksldjump"/>
            </a:rPr>
            <a:t>ΔΙΑΦΟΡΕΣ ΜΕ ΑΛΛΕΣ ΝΑΡΚΩΤΙΚΕΣ ΟΥΣΙΕΣ</a:t>
          </a:r>
          <a:endParaRPr lang="el-GR" dirty="0"/>
        </a:p>
      </dgm:t>
      <dgm:extLst>
        <a:ext uri="{E40237B7-FDA0-4F09-8148-C483321AD2D9}">
          <dgm14:cNvPr xmlns=""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06EC1D75-02DB-4787-9732-B0A46EF63012}" type="parTrans" cxnId="{0E32D860-BB50-47AE-90DC-E9FB1AE701CC}">
      <dgm:prSet/>
      <dgm:spPr/>
      <dgm:t>
        <a:bodyPr/>
        <a:lstStyle/>
        <a:p>
          <a:endParaRPr lang="el-GR"/>
        </a:p>
      </dgm:t>
    </dgm:pt>
    <dgm:pt modelId="{22B6A4CF-7789-4DEF-91E7-DA5E288401BE}" type="sibTrans" cxnId="{0E32D860-BB50-47AE-90DC-E9FB1AE701CC}">
      <dgm:prSet/>
      <dgm:spPr/>
      <dgm:t>
        <a:bodyPr/>
        <a:lstStyle/>
        <a:p>
          <a:endParaRPr lang="el-GR"/>
        </a:p>
      </dgm:t>
    </dgm:pt>
    <dgm:pt modelId="{37FFCD26-28EB-4F21-B037-23FEA856A9E1}">
      <dgm:prSet phldrT="[Κείμενο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l-GR" b="1" i="1" dirty="0" smtClean="0">
              <a:hlinkClick xmlns:r="http://schemas.openxmlformats.org/officeDocument/2006/relationships" r:id="rId5" action="ppaction://hlinksldjump"/>
            </a:rPr>
            <a:t>ΟΡΓΑΝΙΚΕΣ  ΕΠΙΠΤΩΣΕΙΣ  ΤΣΙΓΑΡΟΥ</a:t>
          </a:r>
          <a:r>
            <a:rPr lang="el-GR" dirty="0" smtClean="0">
              <a:hlinkClick xmlns:r="http://schemas.openxmlformats.org/officeDocument/2006/relationships" r:id="rId5" action="ppaction://hlinksldjump"/>
            </a:rPr>
            <a:t/>
          </a:r>
          <a:br>
            <a:rPr lang="el-GR" dirty="0" smtClean="0">
              <a:hlinkClick xmlns:r="http://schemas.openxmlformats.org/officeDocument/2006/relationships" r:id="rId5" action="ppaction://hlinksldjump"/>
            </a:rPr>
          </a:br>
          <a:endParaRPr lang="el-GR" dirty="0"/>
        </a:p>
      </dgm:t>
      <dgm:extLst>
        <a:ext uri="{E40237B7-FDA0-4F09-8148-C483321AD2D9}">
          <dgm14:cNvPr xmlns="" xmlns:dgm14="http://schemas.microsoft.com/office/drawing/2010/diagram" id="0" name="">
            <a:hlinkClick xmlns:r="http://schemas.openxmlformats.org/officeDocument/2006/relationships" r:id="rId6" action="ppaction://hlinksldjump"/>
          </dgm14:cNvPr>
        </a:ext>
      </dgm:extLst>
    </dgm:pt>
    <dgm:pt modelId="{4BC3D0C7-6E85-42C4-AEBE-37FADE3572D4}" type="parTrans" cxnId="{955C224D-2504-4F3B-AB5F-A392E15AC1DD}">
      <dgm:prSet/>
      <dgm:spPr/>
      <dgm:t>
        <a:bodyPr/>
        <a:lstStyle/>
        <a:p>
          <a:endParaRPr lang="el-GR"/>
        </a:p>
      </dgm:t>
    </dgm:pt>
    <dgm:pt modelId="{4FD23AB6-5087-4D1F-ACD3-5DC084F7BEF7}" type="sibTrans" cxnId="{955C224D-2504-4F3B-AB5F-A392E15AC1DD}">
      <dgm:prSet/>
      <dgm:spPr/>
      <dgm:t>
        <a:bodyPr/>
        <a:lstStyle/>
        <a:p>
          <a:endParaRPr lang="el-GR"/>
        </a:p>
      </dgm:t>
    </dgm:pt>
    <dgm:pt modelId="{213992E2-D6EC-4796-9420-976D9FBD01E6}">
      <dgm:prSet phldrT="[Κείμενο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l-GR" dirty="0" smtClean="0">
              <a:hlinkClick xmlns:r="http://schemas.openxmlformats.org/officeDocument/2006/relationships" r:id="rId7" action="ppaction://hlinksldjump"/>
            </a:rPr>
            <a:t>ΠΑΘΗΤΙΚΟ ΚΑΠΝΙΣΜΑ</a:t>
          </a:r>
          <a:r>
            <a:rPr lang="el-GR" dirty="0" smtClean="0"/>
            <a:t/>
          </a:r>
          <a:br>
            <a:rPr lang="el-GR" dirty="0" smtClean="0"/>
          </a:br>
          <a:endParaRPr lang="el-GR" dirty="0"/>
        </a:p>
      </dgm:t>
      <dgm:extLst>
        <a:ext uri="{E40237B7-FDA0-4F09-8148-C483321AD2D9}">
          <dgm14:cNvPr xmlns="" xmlns:dgm14="http://schemas.microsoft.com/office/drawing/2010/diagram" id="0" name="">
            <a:hlinkClick xmlns:r="http://schemas.openxmlformats.org/officeDocument/2006/relationships" r:id="rId8" action="ppaction://hlinksldjump"/>
          </dgm14:cNvPr>
        </a:ext>
      </dgm:extLst>
    </dgm:pt>
    <dgm:pt modelId="{0F8645B9-40DA-44EC-AB99-215E5D4D1462}" type="parTrans" cxnId="{3A950B44-9494-455A-95B6-4EBD9B44DD18}">
      <dgm:prSet/>
      <dgm:spPr/>
      <dgm:t>
        <a:bodyPr/>
        <a:lstStyle/>
        <a:p>
          <a:endParaRPr lang="el-GR"/>
        </a:p>
      </dgm:t>
    </dgm:pt>
    <dgm:pt modelId="{2C1AF4D9-CF01-4BE8-96FF-2DC6300807B7}" type="sibTrans" cxnId="{3A950B44-9494-455A-95B6-4EBD9B44DD18}">
      <dgm:prSet/>
      <dgm:spPr/>
      <dgm:t>
        <a:bodyPr/>
        <a:lstStyle/>
        <a:p>
          <a:endParaRPr lang="el-GR"/>
        </a:p>
      </dgm:t>
    </dgm:pt>
    <dgm:pt modelId="{4C19A619-75B6-4C39-9331-9B383CD5DFA8}">
      <dgm:prSet phldrT="[Κείμενο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l-GR" dirty="0" smtClean="0">
              <a:hlinkClick xmlns:r="http://schemas.openxmlformats.org/officeDocument/2006/relationships" r:id="rId9" action="ppaction://hlinksldjump"/>
            </a:rPr>
            <a:t>ΚΑΠΝΙΣΜΑ ΚΑΙ ΕΓΚΥΜΟΣΥΝΗ</a:t>
          </a:r>
          <a:br>
            <a:rPr lang="el-GR" dirty="0" smtClean="0">
              <a:hlinkClick xmlns:r="http://schemas.openxmlformats.org/officeDocument/2006/relationships" r:id="rId9" action="ppaction://hlinksldjump"/>
            </a:rPr>
          </a:br>
          <a:endParaRPr lang="el-GR" dirty="0"/>
        </a:p>
      </dgm:t>
      <dgm:extLst>
        <a:ext uri="{E40237B7-FDA0-4F09-8148-C483321AD2D9}">
          <dgm14:cNvPr xmlns="" xmlns:dgm14="http://schemas.microsoft.com/office/drawing/2010/diagram" id="0" name="">
            <a:hlinkClick xmlns:r="http://schemas.openxmlformats.org/officeDocument/2006/relationships" r:id="rId10" action="ppaction://hlinksldjump"/>
          </dgm14:cNvPr>
        </a:ext>
      </dgm:extLst>
    </dgm:pt>
    <dgm:pt modelId="{E929C964-9875-4DBA-AD54-99696DE6E0B5}" type="parTrans" cxnId="{D650685A-AEF3-4906-AC29-F812CAE3CC35}">
      <dgm:prSet/>
      <dgm:spPr/>
      <dgm:t>
        <a:bodyPr/>
        <a:lstStyle/>
        <a:p>
          <a:endParaRPr lang="el-GR"/>
        </a:p>
      </dgm:t>
    </dgm:pt>
    <dgm:pt modelId="{279A460F-E381-4C58-AD44-E6C8F1AA8685}" type="sibTrans" cxnId="{D650685A-AEF3-4906-AC29-F812CAE3CC35}">
      <dgm:prSet/>
      <dgm:spPr/>
      <dgm:t>
        <a:bodyPr/>
        <a:lstStyle/>
        <a:p>
          <a:endParaRPr lang="el-GR"/>
        </a:p>
      </dgm:t>
    </dgm:pt>
    <dgm:pt modelId="{613B58E6-75A3-4AA7-9354-31FF5F971D10}">
      <dgm:prSet phldrT="[Κείμενο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l-GR" dirty="0" smtClean="0">
              <a:hlinkClick xmlns:r="http://schemas.openxmlformats.org/officeDocument/2006/relationships" r:id="rId11" action="ppaction://hlinksldjump"/>
            </a:rPr>
            <a:t/>
          </a:r>
          <a:br>
            <a:rPr lang="el-GR" dirty="0" smtClean="0">
              <a:hlinkClick xmlns:r="http://schemas.openxmlformats.org/officeDocument/2006/relationships" r:id="rId11" action="ppaction://hlinksldjump"/>
            </a:rPr>
          </a:br>
          <a:r>
            <a:rPr lang="el-GR" b="1" dirty="0" smtClean="0">
              <a:hlinkClick xmlns:r="http://schemas.openxmlformats.org/officeDocument/2006/relationships" r:id="rId11" action="ppaction://hlinksldjump"/>
            </a:rPr>
            <a:t>ΚΑΠΝΙΣΜΑ </a:t>
          </a:r>
          <a:r>
            <a:rPr lang="en-US" b="1" dirty="0" smtClean="0">
              <a:hlinkClick xmlns:r="http://schemas.openxmlformats.org/officeDocument/2006/relationships" r:id="rId11" action="ppaction://hlinksldjump"/>
            </a:rPr>
            <a:t> </a:t>
          </a:r>
          <a:r>
            <a:rPr lang="el-GR" b="1" dirty="0" smtClean="0">
              <a:hlinkClick xmlns:r="http://schemas.openxmlformats.org/officeDocument/2006/relationships" r:id="rId11" action="ppaction://hlinksldjump"/>
            </a:rPr>
            <a:t>ΚΑΙ </a:t>
          </a:r>
          <a:r>
            <a:rPr lang="en-US" b="1" dirty="0" smtClean="0">
              <a:hlinkClick xmlns:r="http://schemas.openxmlformats.org/officeDocument/2006/relationships" r:id="rId11" action="ppaction://hlinksldjump"/>
            </a:rPr>
            <a:t> </a:t>
          </a:r>
          <a:r>
            <a:rPr lang="el-GR" b="1" dirty="0" smtClean="0">
              <a:hlinkClick xmlns:r="http://schemas.openxmlformats.org/officeDocument/2006/relationships" r:id="rId11" action="ppaction://hlinksldjump"/>
            </a:rPr>
            <a:t>ΨΥΧΙΚΗ</a:t>
          </a:r>
          <a:r>
            <a:rPr lang="en-US" b="1" dirty="0" smtClean="0">
              <a:hlinkClick xmlns:r="http://schemas.openxmlformats.org/officeDocument/2006/relationships" r:id="rId11" action="ppaction://hlinksldjump"/>
            </a:rPr>
            <a:t> </a:t>
          </a:r>
          <a:r>
            <a:rPr lang="el-GR" b="1" dirty="0" smtClean="0">
              <a:hlinkClick xmlns:r="http://schemas.openxmlformats.org/officeDocument/2006/relationships" r:id="rId11" action="ppaction://hlinksldjump"/>
            </a:rPr>
            <a:t> ΥΓΕΙΑ</a:t>
          </a:r>
          <a:r>
            <a:rPr lang="el-GR" dirty="0" smtClean="0"/>
            <a:t/>
          </a:r>
          <a:br>
            <a:rPr lang="el-GR" dirty="0" smtClean="0"/>
          </a:br>
          <a:endParaRPr lang="el-GR" dirty="0"/>
        </a:p>
      </dgm:t>
      <dgm:extLst>
        <a:ext uri="{E40237B7-FDA0-4F09-8148-C483321AD2D9}">
          <dgm14:cNvPr xmlns="" xmlns:dgm14="http://schemas.microsoft.com/office/drawing/2010/diagram" id="0" name="">
            <a:hlinkClick xmlns:r="http://schemas.openxmlformats.org/officeDocument/2006/relationships" r:id="rId12" action="ppaction://hlinksldjump"/>
          </dgm14:cNvPr>
        </a:ext>
      </dgm:extLst>
    </dgm:pt>
    <dgm:pt modelId="{C09C2AA4-A616-45E1-9CDF-D6F6B4DB95D7}" type="parTrans" cxnId="{E54E7016-3A43-4F77-B808-5F3112A3BBA4}">
      <dgm:prSet/>
      <dgm:spPr/>
      <dgm:t>
        <a:bodyPr/>
        <a:lstStyle/>
        <a:p>
          <a:endParaRPr lang="el-GR"/>
        </a:p>
      </dgm:t>
    </dgm:pt>
    <dgm:pt modelId="{72A3D0CD-35A7-4DC5-963A-EC5D1AEED0E2}" type="sibTrans" cxnId="{E54E7016-3A43-4F77-B808-5F3112A3BBA4}">
      <dgm:prSet/>
      <dgm:spPr/>
      <dgm:t>
        <a:bodyPr/>
        <a:lstStyle/>
        <a:p>
          <a:endParaRPr lang="el-GR"/>
        </a:p>
      </dgm:t>
    </dgm:pt>
    <dgm:pt modelId="{BD10C97D-7BF9-44B5-A67F-F4D2EB39801C}">
      <dgm:prSet phldrT="[Κείμενο]"/>
      <dgm:spPr>
        <a:solidFill>
          <a:schemeClr val="tx1"/>
        </a:solidFill>
      </dgm:spPr>
      <dgm:t>
        <a:bodyPr/>
        <a:lstStyle/>
        <a:p>
          <a:r>
            <a:rPr lang="el-GR" b="1" u="none" dirty="0" smtClean="0">
              <a:hlinkClick xmlns:r="http://schemas.openxmlformats.org/officeDocument/2006/relationships" r:id="rId13" action="ppaction://hlinksldjump"/>
            </a:rPr>
            <a:t>ΜΕΘΟΔΟΙ ΔΙΑΚΟΠΗΣ ΚΑΠΝΙΣΜΑΤΟΣ</a:t>
          </a:r>
          <a:r>
            <a:rPr lang="el-GR" dirty="0" smtClean="0"/>
            <a:t/>
          </a:r>
          <a:br>
            <a:rPr lang="el-GR" dirty="0" smtClean="0"/>
          </a:br>
          <a:r>
            <a:rPr lang="el-GR" dirty="0" smtClean="0"/>
            <a:t/>
          </a:r>
          <a:br>
            <a:rPr lang="el-GR" dirty="0" smtClean="0"/>
          </a:br>
          <a:r>
            <a:rPr lang="el-GR" dirty="0" smtClean="0"/>
            <a:t/>
          </a:r>
          <a:br>
            <a:rPr lang="el-GR" dirty="0" smtClean="0"/>
          </a:br>
          <a:r>
            <a:rPr lang="el-GR" dirty="0" smtClean="0"/>
            <a:t/>
          </a:r>
          <a:br>
            <a:rPr lang="el-GR" dirty="0" smtClean="0"/>
          </a:br>
          <a:endParaRPr lang="el-GR" dirty="0"/>
        </a:p>
      </dgm:t>
      <dgm:extLst>
        <a:ext uri="{E40237B7-FDA0-4F09-8148-C483321AD2D9}">
          <dgm14:cNvPr xmlns="" xmlns:dgm14="http://schemas.microsoft.com/office/drawing/2010/diagram" id="0" name="">
            <a:hlinkClick xmlns:r="http://schemas.openxmlformats.org/officeDocument/2006/relationships" r:id="rId14" action="ppaction://hlinksldjump"/>
          </dgm14:cNvPr>
        </a:ext>
      </dgm:extLst>
    </dgm:pt>
    <dgm:pt modelId="{764E779E-8BCE-48FB-AF86-44A59F3D4C1C}" type="parTrans" cxnId="{D534F301-5276-474D-963B-CCCDF7DAFA69}">
      <dgm:prSet/>
      <dgm:spPr/>
      <dgm:t>
        <a:bodyPr/>
        <a:lstStyle/>
        <a:p>
          <a:endParaRPr lang="el-GR"/>
        </a:p>
      </dgm:t>
    </dgm:pt>
    <dgm:pt modelId="{7D15EF3C-C142-49AA-AD7C-9AED8D87CB43}" type="sibTrans" cxnId="{D534F301-5276-474D-963B-CCCDF7DAFA69}">
      <dgm:prSet/>
      <dgm:spPr/>
      <dgm:t>
        <a:bodyPr/>
        <a:lstStyle/>
        <a:p>
          <a:endParaRPr lang="el-GR"/>
        </a:p>
      </dgm:t>
    </dgm:pt>
    <dgm:pt modelId="{ABD5EB77-351A-443E-8F9D-8CE85A58E323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l-GR" u="none" dirty="0" smtClean="0">
              <a:hlinkClick xmlns:r="http://schemas.openxmlformats.org/officeDocument/2006/relationships" r:id="rId15" action="ppaction://hlinksldjump"/>
            </a:rPr>
            <a:t>ΤΑ  ΣΥΜΠΤΩΜΑΤΑ  ΣΤΕΡΗΣΗΣ</a:t>
          </a:r>
          <a:endParaRPr lang="en-US" u="none" dirty="0" smtClean="0"/>
        </a:p>
      </dgm:t>
      <dgm:extLst>
        <a:ext uri="{E40237B7-FDA0-4F09-8148-C483321AD2D9}">
          <dgm14:cNvPr xmlns="" xmlns:dgm14="http://schemas.microsoft.com/office/drawing/2010/diagram" id="0" name="">
            <a:hlinkClick xmlns:r="http://schemas.openxmlformats.org/officeDocument/2006/relationships" r:id="rId16" action="ppaction://hlinksldjump"/>
          </dgm14:cNvPr>
        </a:ext>
      </dgm:extLst>
    </dgm:pt>
    <dgm:pt modelId="{A56CD46D-5E43-4587-A045-205D61205DC3}" type="parTrans" cxnId="{92451CAC-7E0D-4C67-AEBA-1F01EFFA7620}">
      <dgm:prSet/>
      <dgm:spPr/>
      <dgm:t>
        <a:bodyPr/>
        <a:lstStyle/>
        <a:p>
          <a:endParaRPr lang="el-GR"/>
        </a:p>
      </dgm:t>
    </dgm:pt>
    <dgm:pt modelId="{31508EF6-330D-4B03-9D0B-53E8C24DD29E}" type="sibTrans" cxnId="{92451CAC-7E0D-4C67-AEBA-1F01EFFA7620}">
      <dgm:prSet/>
      <dgm:spPr/>
      <dgm:t>
        <a:bodyPr/>
        <a:lstStyle/>
        <a:p>
          <a:endParaRPr lang="el-GR"/>
        </a:p>
      </dgm:t>
    </dgm:pt>
    <dgm:pt modelId="{DB44AC83-8FB2-4FB5-A85A-5B949FD758F7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l-GR" b="1" u="none" dirty="0" smtClean="0">
              <a:hlinkClick xmlns:r="http://schemas.openxmlformats.org/officeDocument/2006/relationships" r:id="rId17" action="ppaction://hlinksldjump"/>
            </a:rPr>
            <a:t>ΣΤΑΤΙΣΤΙΚΑ ΣΤΟΙΧΕΙΑ ΣΤΗΝ ΕΛΛΑΔΑ</a:t>
          </a:r>
          <a:endParaRPr lang="el-GR" u="none" dirty="0"/>
        </a:p>
      </dgm:t>
      <dgm:extLst>
        <a:ext uri="{E40237B7-FDA0-4F09-8148-C483321AD2D9}">
          <dgm14:cNvPr xmlns="" xmlns:dgm14="http://schemas.microsoft.com/office/drawing/2010/diagram" id="0" name="">
            <a:hlinkClick xmlns:r="http://schemas.openxmlformats.org/officeDocument/2006/relationships" r:id="rId18" action="ppaction://hlinksldjump"/>
          </dgm14:cNvPr>
        </a:ext>
      </dgm:extLst>
    </dgm:pt>
    <dgm:pt modelId="{E137F1BA-441D-4245-A963-9A3DFD951D96}" type="parTrans" cxnId="{6881BDBA-CEC4-40B9-A68C-78885B78C876}">
      <dgm:prSet/>
      <dgm:spPr/>
      <dgm:t>
        <a:bodyPr/>
        <a:lstStyle/>
        <a:p>
          <a:endParaRPr lang="el-GR"/>
        </a:p>
      </dgm:t>
    </dgm:pt>
    <dgm:pt modelId="{EA1D6BFA-82F3-4D07-BBAD-1239D3D5310D}" type="sibTrans" cxnId="{6881BDBA-CEC4-40B9-A68C-78885B78C876}">
      <dgm:prSet/>
      <dgm:spPr/>
      <dgm:t>
        <a:bodyPr/>
        <a:lstStyle/>
        <a:p>
          <a:endParaRPr lang="el-GR"/>
        </a:p>
      </dgm:t>
    </dgm:pt>
    <dgm:pt modelId="{A6C72BD7-16FC-43DB-9D2E-E23A6F4684A8}">
      <dgm:prSet/>
      <dgm:spPr>
        <a:solidFill>
          <a:srgbClr val="92D050"/>
        </a:solidFill>
      </dgm:spPr>
      <dgm:t>
        <a:bodyPr/>
        <a:lstStyle/>
        <a:p>
          <a:r>
            <a:rPr lang="el-GR" b="1" u="none" dirty="0" smtClean="0">
              <a:hlinkClick xmlns:r="http://schemas.openxmlformats.org/officeDocument/2006/relationships" r:id="rId19" action="ppaction://hlinksldjump"/>
            </a:rPr>
            <a:t>ΣΤΑΤΙΣΤΙΚΑ ΣΤΟΙΧΕΙΑ ΣΕ ΣΧΕΣΗ ΜΕ Ε.Ε</a:t>
          </a:r>
          <a:r>
            <a:rPr lang="el-GR" b="1" u="none" dirty="0" smtClean="0"/>
            <a:t>.</a:t>
          </a:r>
          <a:endParaRPr lang="el-GR" u="none" dirty="0"/>
        </a:p>
      </dgm:t>
      <dgm:extLst>
        <a:ext uri="{E40237B7-FDA0-4F09-8148-C483321AD2D9}">
          <dgm14:cNvPr xmlns=""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3B675BD4-FD3F-4187-9E0A-6AE435FD9069}" type="parTrans" cxnId="{764CDABE-6541-482E-A647-4EBC4631BBAD}">
      <dgm:prSet/>
      <dgm:spPr/>
      <dgm:t>
        <a:bodyPr/>
        <a:lstStyle/>
        <a:p>
          <a:endParaRPr lang="el-GR"/>
        </a:p>
      </dgm:t>
    </dgm:pt>
    <dgm:pt modelId="{EE7BA407-CCDA-4A0B-BACA-4332B6A85783}" type="sibTrans" cxnId="{764CDABE-6541-482E-A647-4EBC4631BBAD}">
      <dgm:prSet/>
      <dgm:spPr/>
      <dgm:t>
        <a:bodyPr/>
        <a:lstStyle/>
        <a:p>
          <a:endParaRPr lang="el-GR"/>
        </a:p>
      </dgm:t>
    </dgm:pt>
    <dgm:pt modelId="{92E18B9B-6686-43F3-BB0A-EDEA80420AEE}">
      <dgm:prSet/>
      <dgm:spPr>
        <a:solidFill>
          <a:srgbClr val="FFC000"/>
        </a:solidFill>
      </dgm:spPr>
      <dgm:t>
        <a:bodyPr/>
        <a:lstStyle/>
        <a:p>
          <a:r>
            <a:rPr lang="el-GR" dirty="0" smtClean="0"/>
            <a:t> </a:t>
          </a:r>
          <a:r>
            <a:rPr lang="el-GR" dirty="0" smtClean="0">
              <a:hlinkClick xmlns:r="http://schemas.openxmlformats.org/officeDocument/2006/relationships" r:id="rId20" action="ppaction://hlinksldjump"/>
            </a:rPr>
            <a:t>ΕΡΕΥΝΑ ΜΕ </a:t>
          </a:r>
        </a:p>
        <a:p>
          <a:r>
            <a:rPr lang="el-GR" dirty="0" smtClean="0">
              <a:hlinkClick xmlns:r="http://schemas.openxmlformats.org/officeDocument/2006/relationships" r:id="rId20" action="ppaction://hlinksldjump"/>
            </a:rPr>
            <a:t>ΕΡΩΤΗΜΑ-</a:t>
          </a:r>
        </a:p>
        <a:p>
          <a:r>
            <a:rPr lang="el-GR" dirty="0" smtClean="0">
              <a:hlinkClick xmlns:r="http://schemas.openxmlformats.org/officeDocument/2006/relationships" r:id="rId20" action="ppaction://hlinksldjump"/>
            </a:rPr>
            <a:t>ΤΟΛΟΓΙΟ </a:t>
          </a:r>
          <a:endParaRPr lang="el-GR" dirty="0"/>
        </a:p>
      </dgm:t>
      <dgm:extLst>
        <a:ext uri="{E40237B7-FDA0-4F09-8148-C483321AD2D9}">
          <dgm14:cNvPr xmlns=""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2838592B-CDEA-479F-8E2A-ABDC795FD58D}" type="parTrans" cxnId="{D3D89418-3BF1-4F5D-8C6C-AC88175E73B7}">
      <dgm:prSet/>
      <dgm:spPr/>
      <dgm:t>
        <a:bodyPr/>
        <a:lstStyle/>
        <a:p>
          <a:endParaRPr lang="el-GR"/>
        </a:p>
      </dgm:t>
    </dgm:pt>
    <dgm:pt modelId="{8BCE2D84-EC39-4937-B959-8709FA980C60}" type="sibTrans" cxnId="{D3D89418-3BF1-4F5D-8C6C-AC88175E73B7}">
      <dgm:prSet/>
      <dgm:spPr/>
      <dgm:t>
        <a:bodyPr/>
        <a:lstStyle/>
        <a:p>
          <a:endParaRPr lang="el-GR"/>
        </a:p>
      </dgm:t>
    </dgm:pt>
    <dgm:pt modelId="{3480AC44-42F5-49BF-867C-49CEBE8DA5F9}" type="pres">
      <dgm:prSet presAssocID="{66CC6486-16A3-401C-8EBF-6677AC93B5D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322C943-6A71-4C27-B398-7BFFDCBBB811}" type="pres">
      <dgm:prSet presAssocID="{86420E76-1B85-4CCA-8E26-CE82FD96D4AD}" presName="node" presStyleLbl="node1" presStyleIdx="0" presStyleCnt="11" custScaleX="147522" custScaleY="147522" custRadScaleRad="101772" custRadScaleInc="-938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FF8500C-9252-4560-94DB-246A0E50CE3D}" type="pres">
      <dgm:prSet presAssocID="{078ED42B-1F91-4240-87D3-C827C4D883C5}" presName="sibTrans" presStyleLbl="sibTrans2D1" presStyleIdx="0" presStyleCnt="11"/>
      <dgm:spPr/>
      <dgm:t>
        <a:bodyPr/>
        <a:lstStyle/>
        <a:p>
          <a:endParaRPr lang="el-GR"/>
        </a:p>
      </dgm:t>
    </dgm:pt>
    <dgm:pt modelId="{59C3014D-BB7B-4638-8379-9EC8EF5220BE}" type="pres">
      <dgm:prSet presAssocID="{078ED42B-1F91-4240-87D3-C827C4D883C5}" presName="connectorText" presStyleLbl="sibTrans2D1" presStyleIdx="0" presStyleCnt="11"/>
      <dgm:spPr/>
      <dgm:t>
        <a:bodyPr/>
        <a:lstStyle/>
        <a:p>
          <a:endParaRPr lang="el-GR"/>
        </a:p>
      </dgm:t>
    </dgm:pt>
    <dgm:pt modelId="{B326E1ED-B33F-45FC-8CAB-7D150D7E0E28}" type="pres">
      <dgm:prSet presAssocID="{FD79DB8F-BC78-45CC-83E6-E64A59A9A5F5}" presName="node" presStyleLbl="node1" presStyleIdx="1" presStyleCnt="11" custScaleX="147522" custScaleY="147522" custRadScaleRad="115314" custRadScaleInc="1731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69879A2-3195-473C-994D-8357B3F96D5B}" type="pres">
      <dgm:prSet presAssocID="{22B6A4CF-7789-4DEF-91E7-DA5E288401BE}" presName="sibTrans" presStyleLbl="sibTrans2D1" presStyleIdx="1" presStyleCnt="11"/>
      <dgm:spPr/>
      <dgm:t>
        <a:bodyPr/>
        <a:lstStyle/>
        <a:p>
          <a:endParaRPr lang="el-GR"/>
        </a:p>
      </dgm:t>
    </dgm:pt>
    <dgm:pt modelId="{123C3281-A969-4735-9157-2A69946F7E83}" type="pres">
      <dgm:prSet presAssocID="{22B6A4CF-7789-4DEF-91E7-DA5E288401BE}" presName="connectorText" presStyleLbl="sibTrans2D1" presStyleIdx="1" presStyleCnt="11"/>
      <dgm:spPr/>
      <dgm:t>
        <a:bodyPr/>
        <a:lstStyle/>
        <a:p>
          <a:endParaRPr lang="el-GR"/>
        </a:p>
      </dgm:t>
    </dgm:pt>
    <dgm:pt modelId="{482DE1F8-3F36-4FFE-BA7F-4485F07A6C93}" type="pres">
      <dgm:prSet presAssocID="{37FFCD26-28EB-4F21-B037-23FEA856A9E1}" presName="node" presStyleLbl="node1" presStyleIdx="2" presStyleCnt="11" custScaleX="147522" custScaleY="147522" custRadScaleRad="122041" custRadScaleInc="478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3B790E4-7F05-4846-BCE9-EB07A0B67C5B}" type="pres">
      <dgm:prSet presAssocID="{4FD23AB6-5087-4D1F-ACD3-5DC084F7BEF7}" presName="sibTrans" presStyleLbl="sibTrans2D1" presStyleIdx="2" presStyleCnt="11"/>
      <dgm:spPr/>
      <dgm:t>
        <a:bodyPr/>
        <a:lstStyle/>
        <a:p>
          <a:endParaRPr lang="el-GR"/>
        </a:p>
      </dgm:t>
    </dgm:pt>
    <dgm:pt modelId="{C2A596F3-EC3A-404D-BAE6-A3E8F74B89CB}" type="pres">
      <dgm:prSet presAssocID="{4FD23AB6-5087-4D1F-ACD3-5DC084F7BEF7}" presName="connectorText" presStyleLbl="sibTrans2D1" presStyleIdx="2" presStyleCnt="11"/>
      <dgm:spPr/>
      <dgm:t>
        <a:bodyPr/>
        <a:lstStyle/>
        <a:p>
          <a:endParaRPr lang="el-GR"/>
        </a:p>
      </dgm:t>
    </dgm:pt>
    <dgm:pt modelId="{AFDAC47B-1E20-49C5-9E16-5589FF5D422E}" type="pres">
      <dgm:prSet presAssocID="{213992E2-D6EC-4796-9420-976D9FBD01E6}" presName="node" presStyleLbl="node1" presStyleIdx="3" presStyleCnt="11" custScaleX="147522" custScaleY="147522" custRadScaleRad="120370" custRadScaleInc="-965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E09EDA8-572D-4402-B2F8-4B5D52E0DA08}" type="pres">
      <dgm:prSet presAssocID="{2C1AF4D9-CF01-4BE8-96FF-2DC6300807B7}" presName="sibTrans" presStyleLbl="sibTrans2D1" presStyleIdx="3" presStyleCnt="11"/>
      <dgm:spPr/>
      <dgm:t>
        <a:bodyPr/>
        <a:lstStyle/>
        <a:p>
          <a:endParaRPr lang="el-GR"/>
        </a:p>
      </dgm:t>
    </dgm:pt>
    <dgm:pt modelId="{831D9839-8130-4372-8B8F-07C5E4CCC021}" type="pres">
      <dgm:prSet presAssocID="{2C1AF4D9-CF01-4BE8-96FF-2DC6300807B7}" presName="connectorText" presStyleLbl="sibTrans2D1" presStyleIdx="3" presStyleCnt="11"/>
      <dgm:spPr/>
      <dgm:t>
        <a:bodyPr/>
        <a:lstStyle/>
        <a:p>
          <a:endParaRPr lang="el-GR"/>
        </a:p>
      </dgm:t>
    </dgm:pt>
    <dgm:pt modelId="{950CD021-E401-4101-A79B-DD0958B408E6}" type="pres">
      <dgm:prSet presAssocID="{4C19A619-75B6-4C39-9331-9B383CD5DFA8}" presName="node" presStyleLbl="node1" presStyleIdx="4" presStyleCnt="11" custScaleX="147522" custScaleY="147522" custRadScaleRad="111862" custRadScaleInc="-1735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85D2BB0-2B1F-440A-BE7B-3B87BCD7B306}" type="pres">
      <dgm:prSet presAssocID="{279A460F-E381-4C58-AD44-E6C8F1AA8685}" presName="sibTrans" presStyleLbl="sibTrans2D1" presStyleIdx="4" presStyleCnt="11"/>
      <dgm:spPr/>
      <dgm:t>
        <a:bodyPr/>
        <a:lstStyle/>
        <a:p>
          <a:endParaRPr lang="el-GR"/>
        </a:p>
      </dgm:t>
    </dgm:pt>
    <dgm:pt modelId="{135A2C87-2D5E-4BA6-A4F9-27910CC3D7B3}" type="pres">
      <dgm:prSet presAssocID="{279A460F-E381-4C58-AD44-E6C8F1AA8685}" presName="connectorText" presStyleLbl="sibTrans2D1" presStyleIdx="4" presStyleCnt="11"/>
      <dgm:spPr/>
      <dgm:t>
        <a:bodyPr/>
        <a:lstStyle/>
        <a:p>
          <a:endParaRPr lang="el-GR"/>
        </a:p>
      </dgm:t>
    </dgm:pt>
    <dgm:pt modelId="{86659438-BA20-481D-861F-CB0C172FAB69}" type="pres">
      <dgm:prSet presAssocID="{613B58E6-75A3-4AA7-9354-31FF5F971D10}" presName="node" presStyleLbl="node1" presStyleIdx="5" presStyleCnt="11" custScaleX="147522" custScaleY="147522" custRadScaleRad="93354" custRadScaleInc="-2622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ECD6EEF-2250-4D85-86F4-2A4424195F9D}" type="pres">
      <dgm:prSet presAssocID="{72A3D0CD-35A7-4DC5-963A-EC5D1AEED0E2}" presName="sibTrans" presStyleLbl="sibTrans2D1" presStyleIdx="5" presStyleCnt="11"/>
      <dgm:spPr/>
      <dgm:t>
        <a:bodyPr/>
        <a:lstStyle/>
        <a:p>
          <a:endParaRPr lang="el-GR"/>
        </a:p>
      </dgm:t>
    </dgm:pt>
    <dgm:pt modelId="{B3A1D0AF-1C23-47CA-949D-D59B7D0D5EE3}" type="pres">
      <dgm:prSet presAssocID="{72A3D0CD-35A7-4DC5-963A-EC5D1AEED0E2}" presName="connectorText" presStyleLbl="sibTrans2D1" presStyleIdx="5" presStyleCnt="11"/>
      <dgm:spPr/>
      <dgm:t>
        <a:bodyPr/>
        <a:lstStyle/>
        <a:p>
          <a:endParaRPr lang="el-GR"/>
        </a:p>
      </dgm:t>
    </dgm:pt>
    <dgm:pt modelId="{0FA4673E-6F19-4883-B568-7C97CCCA21EE}" type="pres">
      <dgm:prSet presAssocID="{BD10C97D-7BF9-44B5-A67F-F4D2EB39801C}" presName="node" presStyleLbl="node1" presStyleIdx="6" presStyleCnt="11" custScaleX="147522" custScaleY="147522" custRadScaleRad="92388" custRadScaleInc="1613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3D755C3-5F1C-42D1-8DE4-3A5A4B83F609}" type="pres">
      <dgm:prSet presAssocID="{7D15EF3C-C142-49AA-AD7C-9AED8D87CB43}" presName="sibTrans" presStyleLbl="sibTrans2D1" presStyleIdx="6" presStyleCnt="11"/>
      <dgm:spPr/>
      <dgm:t>
        <a:bodyPr/>
        <a:lstStyle/>
        <a:p>
          <a:endParaRPr lang="el-GR"/>
        </a:p>
      </dgm:t>
    </dgm:pt>
    <dgm:pt modelId="{699D555A-3B97-47F6-B397-C25939A448F9}" type="pres">
      <dgm:prSet presAssocID="{7D15EF3C-C142-49AA-AD7C-9AED8D87CB43}" presName="connectorText" presStyleLbl="sibTrans2D1" presStyleIdx="6" presStyleCnt="11"/>
      <dgm:spPr/>
      <dgm:t>
        <a:bodyPr/>
        <a:lstStyle/>
        <a:p>
          <a:endParaRPr lang="el-GR"/>
        </a:p>
      </dgm:t>
    </dgm:pt>
    <dgm:pt modelId="{87880F8E-160D-42BE-9F38-25781E4B6CD9}" type="pres">
      <dgm:prSet presAssocID="{ABD5EB77-351A-443E-8F9D-8CE85A58E323}" presName="node" presStyleLbl="node1" presStyleIdx="7" presStyleCnt="11" custScaleX="147522" custScaleY="147522" custRadScaleRad="115734" custRadScaleInc="132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5A9BA0C-EBC0-450E-AD6E-55245D472DD1}" type="pres">
      <dgm:prSet presAssocID="{31508EF6-330D-4B03-9D0B-53E8C24DD29E}" presName="sibTrans" presStyleLbl="sibTrans2D1" presStyleIdx="7" presStyleCnt="11"/>
      <dgm:spPr/>
      <dgm:t>
        <a:bodyPr/>
        <a:lstStyle/>
        <a:p>
          <a:endParaRPr lang="el-GR"/>
        </a:p>
      </dgm:t>
    </dgm:pt>
    <dgm:pt modelId="{4CB17852-1C2D-4188-BC5D-0D6A8070A2AA}" type="pres">
      <dgm:prSet presAssocID="{31508EF6-330D-4B03-9D0B-53E8C24DD29E}" presName="connectorText" presStyleLbl="sibTrans2D1" presStyleIdx="7" presStyleCnt="11"/>
      <dgm:spPr/>
      <dgm:t>
        <a:bodyPr/>
        <a:lstStyle/>
        <a:p>
          <a:endParaRPr lang="el-GR"/>
        </a:p>
      </dgm:t>
    </dgm:pt>
    <dgm:pt modelId="{31C5235B-E9BB-4F4E-B11B-4AEA9E70BB66}" type="pres">
      <dgm:prSet presAssocID="{DB44AC83-8FB2-4FB5-A85A-5B949FD758F7}" presName="node" presStyleLbl="node1" presStyleIdx="8" presStyleCnt="11" custScaleX="147522" custScaleY="147522" custRadScaleRad="117881" custRadScaleInc="9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9B68451-FF3D-406D-823D-8153CC47C301}" type="pres">
      <dgm:prSet presAssocID="{EA1D6BFA-82F3-4D07-BBAD-1239D3D5310D}" presName="sibTrans" presStyleLbl="sibTrans2D1" presStyleIdx="8" presStyleCnt="11"/>
      <dgm:spPr/>
      <dgm:t>
        <a:bodyPr/>
        <a:lstStyle/>
        <a:p>
          <a:endParaRPr lang="el-GR"/>
        </a:p>
      </dgm:t>
    </dgm:pt>
    <dgm:pt modelId="{E4C04064-938B-446C-8879-973A25C1175E}" type="pres">
      <dgm:prSet presAssocID="{EA1D6BFA-82F3-4D07-BBAD-1239D3D5310D}" presName="connectorText" presStyleLbl="sibTrans2D1" presStyleIdx="8" presStyleCnt="11"/>
      <dgm:spPr/>
      <dgm:t>
        <a:bodyPr/>
        <a:lstStyle/>
        <a:p>
          <a:endParaRPr lang="el-GR"/>
        </a:p>
      </dgm:t>
    </dgm:pt>
    <dgm:pt modelId="{35AB17BB-7241-49BA-A570-CC0261E2C3F2}" type="pres">
      <dgm:prSet presAssocID="{A6C72BD7-16FC-43DB-9D2E-E23A6F4684A8}" presName="node" presStyleLbl="node1" presStyleIdx="9" presStyleCnt="11" custScaleX="147522" custScaleY="147522" custRadScaleRad="123230" custRadScaleInc="-1437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03907DF-592C-4F8D-8BB2-08B534306417}" type="pres">
      <dgm:prSet presAssocID="{EE7BA407-CCDA-4A0B-BACA-4332B6A85783}" presName="sibTrans" presStyleLbl="sibTrans2D1" presStyleIdx="9" presStyleCnt="11"/>
      <dgm:spPr/>
      <dgm:t>
        <a:bodyPr/>
        <a:lstStyle/>
        <a:p>
          <a:endParaRPr lang="el-GR"/>
        </a:p>
      </dgm:t>
    </dgm:pt>
    <dgm:pt modelId="{3F38141F-CB15-4881-AC0A-949363BF2239}" type="pres">
      <dgm:prSet presAssocID="{EE7BA407-CCDA-4A0B-BACA-4332B6A85783}" presName="connectorText" presStyleLbl="sibTrans2D1" presStyleIdx="9" presStyleCnt="11"/>
      <dgm:spPr/>
      <dgm:t>
        <a:bodyPr/>
        <a:lstStyle/>
        <a:p>
          <a:endParaRPr lang="el-GR"/>
        </a:p>
      </dgm:t>
    </dgm:pt>
    <dgm:pt modelId="{32A169C9-9206-4C05-8C47-557B1B8CF4AE}" type="pres">
      <dgm:prSet presAssocID="{92E18B9B-6686-43F3-BB0A-EDEA80420AEE}" presName="node" presStyleLbl="node1" presStyleIdx="10" presStyleCnt="11" custScaleX="147522" custScaleY="147522" custRadScaleRad="114630" custRadScaleInc="-2795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94B60C6-0B77-4739-BD6E-93C43278DF9E}" type="pres">
      <dgm:prSet presAssocID="{8BCE2D84-EC39-4937-B959-8709FA980C60}" presName="sibTrans" presStyleLbl="sibTrans2D1" presStyleIdx="10" presStyleCnt="11"/>
      <dgm:spPr/>
      <dgm:t>
        <a:bodyPr/>
        <a:lstStyle/>
        <a:p>
          <a:endParaRPr lang="el-GR"/>
        </a:p>
      </dgm:t>
    </dgm:pt>
    <dgm:pt modelId="{235ACA6F-831C-4E7F-AABF-AC986E30A835}" type="pres">
      <dgm:prSet presAssocID="{8BCE2D84-EC39-4937-B959-8709FA980C60}" presName="connectorText" presStyleLbl="sibTrans2D1" presStyleIdx="10" presStyleCnt="11"/>
      <dgm:spPr/>
      <dgm:t>
        <a:bodyPr/>
        <a:lstStyle/>
        <a:p>
          <a:endParaRPr lang="el-GR"/>
        </a:p>
      </dgm:t>
    </dgm:pt>
  </dgm:ptLst>
  <dgm:cxnLst>
    <dgm:cxn modelId="{358C50BF-DF85-4EC4-B61C-217D5B90FBDA}" type="presOf" srcId="{EA1D6BFA-82F3-4D07-BBAD-1239D3D5310D}" destId="{E4C04064-938B-446C-8879-973A25C1175E}" srcOrd="1" destOrd="0" presId="urn:microsoft.com/office/officeart/2005/8/layout/cycle2"/>
    <dgm:cxn modelId="{E54E7016-3A43-4F77-B808-5F3112A3BBA4}" srcId="{66CC6486-16A3-401C-8EBF-6677AC93B5DD}" destId="{613B58E6-75A3-4AA7-9354-31FF5F971D10}" srcOrd="5" destOrd="0" parTransId="{C09C2AA4-A616-45E1-9CDF-D6F6B4DB95D7}" sibTransId="{72A3D0CD-35A7-4DC5-963A-EC5D1AEED0E2}"/>
    <dgm:cxn modelId="{7588BC59-0395-4E37-89FC-0FCAE01B45BD}" type="presOf" srcId="{279A460F-E381-4C58-AD44-E6C8F1AA8685}" destId="{685D2BB0-2B1F-440A-BE7B-3B87BCD7B306}" srcOrd="0" destOrd="0" presId="urn:microsoft.com/office/officeart/2005/8/layout/cycle2"/>
    <dgm:cxn modelId="{3A950B44-9494-455A-95B6-4EBD9B44DD18}" srcId="{66CC6486-16A3-401C-8EBF-6677AC93B5DD}" destId="{213992E2-D6EC-4796-9420-976D9FBD01E6}" srcOrd="3" destOrd="0" parTransId="{0F8645B9-40DA-44EC-AB99-215E5D4D1462}" sibTransId="{2C1AF4D9-CF01-4BE8-96FF-2DC6300807B7}"/>
    <dgm:cxn modelId="{946C86CC-7F8D-4A55-BCCF-784ABBA0C974}" srcId="{66CC6486-16A3-401C-8EBF-6677AC93B5DD}" destId="{86420E76-1B85-4CCA-8E26-CE82FD96D4AD}" srcOrd="0" destOrd="0" parTransId="{B4A85CAA-2488-4A5C-843E-9AD0C4A1D4A7}" sibTransId="{078ED42B-1F91-4240-87D3-C827C4D883C5}"/>
    <dgm:cxn modelId="{F6FD75C4-B03B-4D37-99AE-ECAC26C0B6AB}" type="presOf" srcId="{92E18B9B-6686-43F3-BB0A-EDEA80420AEE}" destId="{32A169C9-9206-4C05-8C47-557B1B8CF4AE}" srcOrd="0" destOrd="0" presId="urn:microsoft.com/office/officeart/2005/8/layout/cycle2"/>
    <dgm:cxn modelId="{E4A745E0-76AF-4977-938B-B6EC5E521040}" type="presOf" srcId="{2C1AF4D9-CF01-4BE8-96FF-2DC6300807B7}" destId="{4E09EDA8-572D-4402-B2F8-4B5D52E0DA08}" srcOrd="0" destOrd="0" presId="urn:microsoft.com/office/officeart/2005/8/layout/cycle2"/>
    <dgm:cxn modelId="{955C224D-2504-4F3B-AB5F-A392E15AC1DD}" srcId="{66CC6486-16A3-401C-8EBF-6677AC93B5DD}" destId="{37FFCD26-28EB-4F21-B037-23FEA856A9E1}" srcOrd="2" destOrd="0" parTransId="{4BC3D0C7-6E85-42C4-AEBE-37FADE3572D4}" sibTransId="{4FD23AB6-5087-4D1F-ACD3-5DC084F7BEF7}"/>
    <dgm:cxn modelId="{1922B2BE-DAE0-4F54-85BF-E994163ADF47}" type="presOf" srcId="{EA1D6BFA-82F3-4D07-BBAD-1239D3D5310D}" destId="{F9B68451-FF3D-406D-823D-8153CC47C301}" srcOrd="0" destOrd="0" presId="urn:microsoft.com/office/officeart/2005/8/layout/cycle2"/>
    <dgm:cxn modelId="{0E32D860-BB50-47AE-90DC-E9FB1AE701CC}" srcId="{66CC6486-16A3-401C-8EBF-6677AC93B5DD}" destId="{FD79DB8F-BC78-45CC-83E6-E64A59A9A5F5}" srcOrd="1" destOrd="0" parTransId="{06EC1D75-02DB-4787-9732-B0A46EF63012}" sibTransId="{22B6A4CF-7789-4DEF-91E7-DA5E288401BE}"/>
    <dgm:cxn modelId="{4CBFBE0C-F2E1-49FE-8F82-3A431B07CE8B}" type="presOf" srcId="{4FD23AB6-5087-4D1F-ACD3-5DC084F7BEF7}" destId="{93B790E4-7F05-4846-BCE9-EB07A0B67C5B}" srcOrd="0" destOrd="0" presId="urn:microsoft.com/office/officeart/2005/8/layout/cycle2"/>
    <dgm:cxn modelId="{1F36DC9F-7043-4F1E-8B99-D86F14EC04E9}" type="presOf" srcId="{078ED42B-1F91-4240-87D3-C827C4D883C5}" destId="{EFF8500C-9252-4560-94DB-246A0E50CE3D}" srcOrd="0" destOrd="0" presId="urn:microsoft.com/office/officeart/2005/8/layout/cycle2"/>
    <dgm:cxn modelId="{7ED8A8F4-7214-437B-8503-A995A06B4E3C}" type="presOf" srcId="{BD10C97D-7BF9-44B5-A67F-F4D2EB39801C}" destId="{0FA4673E-6F19-4883-B568-7C97CCCA21EE}" srcOrd="0" destOrd="0" presId="urn:microsoft.com/office/officeart/2005/8/layout/cycle2"/>
    <dgm:cxn modelId="{48C7336A-2CA4-4DCB-995D-DBA6377DADB6}" type="presOf" srcId="{ABD5EB77-351A-443E-8F9D-8CE85A58E323}" destId="{87880F8E-160D-42BE-9F38-25781E4B6CD9}" srcOrd="0" destOrd="0" presId="urn:microsoft.com/office/officeart/2005/8/layout/cycle2"/>
    <dgm:cxn modelId="{C69CAA7A-0325-4535-ADD8-78AB130571E1}" type="presOf" srcId="{22B6A4CF-7789-4DEF-91E7-DA5E288401BE}" destId="{469879A2-3195-473C-994D-8357B3F96D5B}" srcOrd="0" destOrd="0" presId="urn:microsoft.com/office/officeart/2005/8/layout/cycle2"/>
    <dgm:cxn modelId="{B8BBEBDB-8C75-4A3C-A22D-BB107CC0D752}" type="presOf" srcId="{66CC6486-16A3-401C-8EBF-6677AC93B5DD}" destId="{3480AC44-42F5-49BF-867C-49CEBE8DA5F9}" srcOrd="0" destOrd="0" presId="urn:microsoft.com/office/officeart/2005/8/layout/cycle2"/>
    <dgm:cxn modelId="{2F765230-1C84-45F2-8EDF-2C731261C1FB}" type="presOf" srcId="{078ED42B-1F91-4240-87D3-C827C4D883C5}" destId="{59C3014D-BB7B-4638-8379-9EC8EF5220BE}" srcOrd="1" destOrd="0" presId="urn:microsoft.com/office/officeart/2005/8/layout/cycle2"/>
    <dgm:cxn modelId="{764CDABE-6541-482E-A647-4EBC4631BBAD}" srcId="{66CC6486-16A3-401C-8EBF-6677AC93B5DD}" destId="{A6C72BD7-16FC-43DB-9D2E-E23A6F4684A8}" srcOrd="9" destOrd="0" parTransId="{3B675BD4-FD3F-4187-9E0A-6AE435FD9069}" sibTransId="{EE7BA407-CCDA-4A0B-BACA-4332B6A85783}"/>
    <dgm:cxn modelId="{0DC54B65-4D0B-4DFC-AD97-64E37D793F18}" type="presOf" srcId="{7D15EF3C-C142-49AA-AD7C-9AED8D87CB43}" destId="{699D555A-3B97-47F6-B397-C25939A448F9}" srcOrd="1" destOrd="0" presId="urn:microsoft.com/office/officeart/2005/8/layout/cycle2"/>
    <dgm:cxn modelId="{4D72C3A1-DD39-473B-A096-AA7F7C91BF55}" type="presOf" srcId="{37FFCD26-28EB-4F21-B037-23FEA856A9E1}" destId="{482DE1F8-3F36-4FFE-BA7F-4485F07A6C93}" srcOrd="0" destOrd="0" presId="urn:microsoft.com/office/officeart/2005/8/layout/cycle2"/>
    <dgm:cxn modelId="{F1A176E2-67FA-4DD8-BF77-757120D6CBF0}" type="presOf" srcId="{4C19A619-75B6-4C39-9331-9B383CD5DFA8}" destId="{950CD021-E401-4101-A79B-DD0958B408E6}" srcOrd="0" destOrd="0" presId="urn:microsoft.com/office/officeart/2005/8/layout/cycle2"/>
    <dgm:cxn modelId="{F7713194-CCB1-40F0-9DE0-530955872AE4}" type="presOf" srcId="{4FD23AB6-5087-4D1F-ACD3-5DC084F7BEF7}" destId="{C2A596F3-EC3A-404D-BAE6-A3E8F74B89CB}" srcOrd="1" destOrd="0" presId="urn:microsoft.com/office/officeart/2005/8/layout/cycle2"/>
    <dgm:cxn modelId="{D534F301-5276-474D-963B-CCCDF7DAFA69}" srcId="{66CC6486-16A3-401C-8EBF-6677AC93B5DD}" destId="{BD10C97D-7BF9-44B5-A67F-F4D2EB39801C}" srcOrd="6" destOrd="0" parTransId="{764E779E-8BCE-48FB-AF86-44A59F3D4C1C}" sibTransId="{7D15EF3C-C142-49AA-AD7C-9AED8D87CB43}"/>
    <dgm:cxn modelId="{1FBE6D6D-94CE-4BAB-8CFA-68FD3F8955A3}" type="presOf" srcId="{EE7BA407-CCDA-4A0B-BACA-4332B6A85783}" destId="{F03907DF-592C-4F8D-8BB2-08B534306417}" srcOrd="0" destOrd="0" presId="urn:microsoft.com/office/officeart/2005/8/layout/cycle2"/>
    <dgm:cxn modelId="{92451CAC-7E0D-4C67-AEBA-1F01EFFA7620}" srcId="{66CC6486-16A3-401C-8EBF-6677AC93B5DD}" destId="{ABD5EB77-351A-443E-8F9D-8CE85A58E323}" srcOrd="7" destOrd="0" parTransId="{A56CD46D-5E43-4587-A045-205D61205DC3}" sibTransId="{31508EF6-330D-4B03-9D0B-53E8C24DD29E}"/>
    <dgm:cxn modelId="{36CC8B66-4991-4E1A-807D-535B1E5E2AE1}" type="presOf" srcId="{31508EF6-330D-4B03-9D0B-53E8C24DD29E}" destId="{15A9BA0C-EBC0-450E-AD6E-55245D472DD1}" srcOrd="0" destOrd="0" presId="urn:microsoft.com/office/officeart/2005/8/layout/cycle2"/>
    <dgm:cxn modelId="{FBA8B131-8F35-4C80-8CAB-BFA22A58B2E7}" type="presOf" srcId="{613B58E6-75A3-4AA7-9354-31FF5F971D10}" destId="{86659438-BA20-481D-861F-CB0C172FAB69}" srcOrd="0" destOrd="0" presId="urn:microsoft.com/office/officeart/2005/8/layout/cycle2"/>
    <dgm:cxn modelId="{1CFF81F5-E990-43D1-8928-421CD18CBD21}" type="presOf" srcId="{86420E76-1B85-4CCA-8E26-CE82FD96D4AD}" destId="{5322C943-6A71-4C27-B398-7BFFDCBBB811}" srcOrd="0" destOrd="0" presId="urn:microsoft.com/office/officeart/2005/8/layout/cycle2"/>
    <dgm:cxn modelId="{D3D89418-3BF1-4F5D-8C6C-AC88175E73B7}" srcId="{66CC6486-16A3-401C-8EBF-6677AC93B5DD}" destId="{92E18B9B-6686-43F3-BB0A-EDEA80420AEE}" srcOrd="10" destOrd="0" parTransId="{2838592B-CDEA-479F-8E2A-ABDC795FD58D}" sibTransId="{8BCE2D84-EC39-4937-B959-8709FA980C60}"/>
    <dgm:cxn modelId="{AA9D388C-9450-4021-9149-05B970B0661C}" type="presOf" srcId="{8BCE2D84-EC39-4937-B959-8709FA980C60}" destId="{235ACA6F-831C-4E7F-AABF-AC986E30A835}" srcOrd="1" destOrd="0" presId="urn:microsoft.com/office/officeart/2005/8/layout/cycle2"/>
    <dgm:cxn modelId="{B14D3E5A-816D-4479-985E-40F54F998AA4}" type="presOf" srcId="{31508EF6-330D-4B03-9D0B-53E8C24DD29E}" destId="{4CB17852-1C2D-4188-BC5D-0D6A8070A2AA}" srcOrd="1" destOrd="0" presId="urn:microsoft.com/office/officeart/2005/8/layout/cycle2"/>
    <dgm:cxn modelId="{2E9754C5-424F-4120-86D3-9118E528049D}" type="presOf" srcId="{72A3D0CD-35A7-4DC5-963A-EC5D1AEED0E2}" destId="{EECD6EEF-2250-4D85-86F4-2A4424195F9D}" srcOrd="0" destOrd="0" presId="urn:microsoft.com/office/officeart/2005/8/layout/cycle2"/>
    <dgm:cxn modelId="{466981F8-4F66-4F50-BE5A-AB75616ADF79}" type="presOf" srcId="{7D15EF3C-C142-49AA-AD7C-9AED8D87CB43}" destId="{B3D755C3-5F1C-42D1-8DE4-3A5A4B83F609}" srcOrd="0" destOrd="0" presId="urn:microsoft.com/office/officeart/2005/8/layout/cycle2"/>
    <dgm:cxn modelId="{ED4E38D4-F510-4B80-B312-6933AC82B08F}" type="presOf" srcId="{8BCE2D84-EC39-4937-B959-8709FA980C60}" destId="{D94B60C6-0B77-4739-BD6E-93C43278DF9E}" srcOrd="0" destOrd="0" presId="urn:microsoft.com/office/officeart/2005/8/layout/cycle2"/>
    <dgm:cxn modelId="{774FAD0F-BD89-4706-8F5A-559AE3F01678}" type="presOf" srcId="{213992E2-D6EC-4796-9420-976D9FBD01E6}" destId="{AFDAC47B-1E20-49C5-9E16-5589FF5D422E}" srcOrd="0" destOrd="0" presId="urn:microsoft.com/office/officeart/2005/8/layout/cycle2"/>
    <dgm:cxn modelId="{9CF7399B-8E46-4E8E-81E0-47634E28BB86}" type="presOf" srcId="{22B6A4CF-7789-4DEF-91E7-DA5E288401BE}" destId="{123C3281-A969-4735-9157-2A69946F7E83}" srcOrd="1" destOrd="0" presId="urn:microsoft.com/office/officeart/2005/8/layout/cycle2"/>
    <dgm:cxn modelId="{F28FB8EA-1162-4D4B-8AF3-3B07EC70627C}" type="presOf" srcId="{279A460F-E381-4C58-AD44-E6C8F1AA8685}" destId="{135A2C87-2D5E-4BA6-A4F9-27910CC3D7B3}" srcOrd="1" destOrd="0" presId="urn:microsoft.com/office/officeart/2005/8/layout/cycle2"/>
    <dgm:cxn modelId="{D650685A-AEF3-4906-AC29-F812CAE3CC35}" srcId="{66CC6486-16A3-401C-8EBF-6677AC93B5DD}" destId="{4C19A619-75B6-4C39-9331-9B383CD5DFA8}" srcOrd="4" destOrd="0" parTransId="{E929C964-9875-4DBA-AD54-99696DE6E0B5}" sibTransId="{279A460F-E381-4C58-AD44-E6C8F1AA8685}"/>
    <dgm:cxn modelId="{B60BBD1D-C674-400A-BF8B-D19E078C2CC5}" type="presOf" srcId="{2C1AF4D9-CF01-4BE8-96FF-2DC6300807B7}" destId="{831D9839-8130-4372-8B8F-07C5E4CCC021}" srcOrd="1" destOrd="0" presId="urn:microsoft.com/office/officeart/2005/8/layout/cycle2"/>
    <dgm:cxn modelId="{6881BDBA-CEC4-40B9-A68C-78885B78C876}" srcId="{66CC6486-16A3-401C-8EBF-6677AC93B5DD}" destId="{DB44AC83-8FB2-4FB5-A85A-5B949FD758F7}" srcOrd="8" destOrd="0" parTransId="{E137F1BA-441D-4245-A963-9A3DFD951D96}" sibTransId="{EA1D6BFA-82F3-4D07-BBAD-1239D3D5310D}"/>
    <dgm:cxn modelId="{145E6933-8DAB-4A22-BC50-AEE0B23A8E64}" type="presOf" srcId="{EE7BA407-CCDA-4A0B-BACA-4332B6A85783}" destId="{3F38141F-CB15-4881-AC0A-949363BF2239}" srcOrd="1" destOrd="0" presId="urn:microsoft.com/office/officeart/2005/8/layout/cycle2"/>
    <dgm:cxn modelId="{4D3C0C27-FD58-47AE-BD67-53130A479E7C}" type="presOf" srcId="{FD79DB8F-BC78-45CC-83E6-E64A59A9A5F5}" destId="{B326E1ED-B33F-45FC-8CAB-7D150D7E0E28}" srcOrd="0" destOrd="0" presId="urn:microsoft.com/office/officeart/2005/8/layout/cycle2"/>
    <dgm:cxn modelId="{A05D1967-3591-47AE-9E19-B9850D777082}" type="presOf" srcId="{A6C72BD7-16FC-43DB-9D2E-E23A6F4684A8}" destId="{35AB17BB-7241-49BA-A570-CC0261E2C3F2}" srcOrd="0" destOrd="0" presId="urn:microsoft.com/office/officeart/2005/8/layout/cycle2"/>
    <dgm:cxn modelId="{8968872B-26E8-4A66-99A6-A1A0629F2202}" type="presOf" srcId="{DB44AC83-8FB2-4FB5-A85A-5B949FD758F7}" destId="{31C5235B-E9BB-4F4E-B11B-4AEA9E70BB66}" srcOrd="0" destOrd="0" presId="urn:microsoft.com/office/officeart/2005/8/layout/cycle2"/>
    <dgm:cxn modelId="{E76DB4C8-F8C8-48D4-B5E3-A537364DD73B}" type="presOf" srcId="{72A3D0CD-35A7-4DC5-963A-EC5D1AEED0E2}" destId="{B3A1D0AF-1C23-47CA-949D-D59B7D0D5EE3}" srcOrd="1" destOrd="0" presId="urn:microsoft.com/office/officeart/2005/8/layout/cycle2"/>
    <dgm:cxn modelId="{A5D42EDA-E229-481E-9982-99A3254D3E26}" type="presParOf" srcId="{3480AC44-42F5-49BF-867C-49CEBE8DA5F9}" destId="{5322C943-6A71-4C27-B398-7BFFDCBBB811}" srcOrd="0" destOrd="0" presId="urn:microsoft.com/office/officeart/2005/8/layout/cycle2"/>
    <dgm:cxn modelId="{10EB0952-ECEC-46DD-AF33-216D8C09C632}" type="presParOf" srcId="{3480AC44-42F5-49BF-867C-49CEBE8DA5F9}" destId="{EFF8500C-9252-4560-94DB-246A0E50CE3D}" srcOrd="1" destOrd="0" presId="urn:microsoft.com/office/officeart/2005/8/layout/cycle2"/>
    <dgm:cxn modelId="{A9C45394-0527-467B-A22E-F6A3579A8F18}" type="presParOf" srcId="{EFF8500C-9252-4560-94DB-246A0E50CE3D}" destId="{59C3014D-BB7B-4638-8379-9EC8EF5220BE}" srcOrd="0" destOrd="0" presId="urn:microsoft.com/office/officeart/2005/8/layout/cycle2"/>
    <dgm:cxn modelId="{6BAFB2AF-B4F1-4F61-B0A6-5EAD7C58831D}" type="presParOf" srcId="{3480AC44-42F5-49BF-867C-49CEBE8DA5F9}" destId="{B326E1ED-B33F-45FC-8CAB-7D150D7E0E28}" srcOrd="2" destOrd="0" presId="urn:microsoft.com/office/officeart/2005/8/layout/cycle2"/>
    <dgm:cxn modelId="{DB7447F7-4F3D-4FD0-B882-6CF4F1275D1D}" type="presParOf" srcId="{3480AC44-42F5-49BF-867C-49CEBE8DA5F9}" destId="{469879A2-3195-473C-994D-8357B3F96D5B}" srcOrd="3" destOrd="0" presId="urn:microsoft.com/office/officeart/2005/8/layout/cycle2"/>
    <dgm:cxn modelId="{1B22B9ED-9CAB-409B-B0AC-3B4E7F3A6B97}" type="presParOf" srcId="{469879A2-3195-473C-994D-8357B3F96D5B}" destId="{123C3281-A969-4735-9157-2A69946F7E83}" srcOrd="0" destOrd="0" presId="urn:microsoft.com/office/officeart/2005/8/layout/cycle2"/>
    <dgm:cxn modelId="{A013FB6F-18FD-4696-B940-03F600EDBCFC}" type="presParOf" srcId="{3480AC44-42F5-49BF-867C-49CEBE8DA5F9}" destId="{482DE1F8-3F36-4FFE-BA7F-4485F07A6C93}" srcOrd="4" destOrd="0" presId="urn:microsoft.com/office/officeart/2005/8/layout/cycle2"/>
    <dgm:cxn modelId="{D6730FD8-4C6A-454C-B474-0D94F9895429}" type="presParOf" srcId="{3480AC44-42F5-49BF-867C-49CEBE8DA5F9}" destId="{93B790E4-7F05-4846-BCE9-EB07A0B67C5B}" srcOrd="5" destOrd="0" presId="urn:microsoft.com/office/officeart/2005/8/layout/cycle2"/>
    <dgm:cxn modelId="{66681F01-3B37-4F0B-AA14-1DCE4E4F910F}" type="presParOf" srcId="{93B790E4-7F05-4846-BCE9-EB07A0B67C5B}" destId="{C2A596F3-EC3A-404D-BAE6-A3E8F74B89CB}" srcOrd="0" destOrd="0" presId="urn:microsoft.com/office/officeart/2005/8/layout/cycle2"/>
    <dgm:cxn modelId="{21AEAB66-F14E-494A-BFD1-1FDBCCBFB82E}" type="presParOf" srcId="{3480AC44-42F5-49BF-867C-49CEBE8DA5F9}" destId="{AFDAC47B-1E20-49C5-9E16-5589FF5D422E}" srcOrd="6" destOrd="0" presId="urn:microsoft.com/office/officeart/2005/8/layout/cycle2"/>
    <dgm:cxn modelId="{66BE4DAD-06E5-4835-A457-5C5DC190693B}" type="presParOf" srcId="{3480AC44-42F5-49BF-867C-49CEBE8DA5F9}" destId="{4E09EDA8-572D-4402-B2F8-4B5D52E0DA08}" srcOrd="7" destOrd="0" presId="urn:microsoft.com/office/officeart/2005/8/layout/cycle2"/>
    <dgm:cxn modelId="{2B0B32B6-B623-425E-A175-E78B448E8C1D}" type="presParOf" srcId="{4E09EDA8-572D-4402-B2F8-4B5D52E0DA08}" destId="{831D9839-8130-4372-8B8F-07C5E4CCC021}" srcOrd="0" destOrd="0" presId="urn:microsoft.com/office/officeart/2005/8/layout/cycle2"/>
    <dgm:cxn modelId="{3BDD1B26-BA18-46B9-BAE2-9A5AAB24A374}" type="presParOf" srcId="{3480AC44-42F5-49BF-867C-49CEBE8DA5F9}" destId="{950CD021-E401-4101-A79B-DD0958B408E6}" srcOrd="8" destOrd="0" presId="urn:microsoft.com/office/officeart/2005/8/layout/cycle2"/>
    <dgm:cxn modelId="{4481F97B-5475-4295-BFAF-E951F0722A6B}" type="presParOf" srcId="{3480AC44-42F5-49BF-867C-49CEBE8DA5F9}" destId="{685D2BB0-2B1F-440A-BE7B-3B87BCD7B306}" srcOrd="9" destOrd="0" presId="urn:microsoft.com/office/officeart/2005/8/layout/cycle2"/>
    <dgm:cxn modelId="{DD884030-A6C1-48D6-A810-495A7DD8A84A}" type="presParOf" srcId="{685D2BB0-2B1F-440A-BE7B-3B87BCD7B306}" destId="{135A2C87-2D5E-4BA6-A4F9-27910CC3D7B3}" srcOrd="0" destOrd="0" presId="urn:microsoft.com/office/officeart/2005/8/layout/cycle2"/>
    <dgm:cxn modelId="{CC7E0EFF-3AE3-48C3-B329-B243C1AD44A9}" type="presParOf" srcId="{3480AC44-42F5-49BF-867C-49CEBE8DA5F9}" destId="{86659438-BA20-481D-861F-CB0C172FAB69}" srcOrd="10" destOrd="0" presId="urn:microsoft.com/office/officeart/2005/8/layout/cycle2"/>
    <dgm:cxn modelId="{FAE1F559-FF9D-4153-AD71-2FBC2EE261D6}" type="presParOf" srcId="{3480AC44-42F5-49BF-867C-49CEBE8DA5F9}" destId="{EECD6EEF-2250-4D85-86F4-2A4424195F9D}" srcOrd="11" destOrd="0" presId="urn:microsoft.com/office/officeart/2005/8/layout/cycle2"/>
    <dgm:cxn modelId="{A41D19CC-16F1-478C-B950-2F58E7D7A4E3}" type="presParOf" srcId="{EECD6EEF-2250-4D85-86F4-2A4424195F9D}" destId="{B3A1D0AF-1C23-47CA-949D-D59B7D0D5EE3}" srcOrd="0" destOrd="0" presId="urn:microsoft.com/office/officeart/2005/8/layout/cycle2"/>
    <dgm:cxn modelId="{61A5501E-DE6F-432A-9972-E76605D280C3}" type="presParOf" srcId="{3480AC44-42F5-49BF-867C-49CEBE8DA5F9}" destId="{0FA4673E-6F19-4883-B568-7C97CCCA21EE}" srcOrd="12" destOrd="0" presId="urn:microsoft.com/office/officeart/2005/8/layout/cycle2"/>
    <dgm:cxn modelId="{8D5597A7-30CD-433A-8D15-D4D22432FD63}" type="presParOf" srcId="{3480AC44-42F5-49BF-867C-49CEBE8DA5F9}" destId="{B3D755C3-5F1C-42D1-8DE4-3A5A4B83F609}" srcOrd="13" destOrd="0" presId="urn:microsoft.com/office/officeart/2005/8/layout/cycle2"/>
    <dgm:cxn modelId="{95EB18E7-E4E3-4F23-99DC-BFF5F3A1E2CB}" type="presParOf" srcId="{B3D755C3-5F1C-42D1-8DE4-3A5A4B83F609}" destId="{699D555A-3B97-47F6-B397-C25939A448F9}" srcOrd="0" destOrd="0" presId="urn:microsoft.com/office/officeart/2005/8/layout/cycle2"/>
    <dgm:cxn modelId="{89905DA4-205D-47ED-B591-40F8670BD85C}" type="presParOf" srcId="{3480AC44-42F5-49BF-867C-49CEBE8DA5F9}" destId="{87880F8E-160D-42BE-9F38-25781E4B6CD9}" srcOrd="14" destOrd="0" presId="urn:microsoft.com/office/officeart/2005/8/layout/cycle2"/>
    <dgm:cxn modelId="{AE44B4F9-D174-43D9-BC53-F65C73D9DD42}" type="presParOf" srcId="{3480AC44-42F5-49BF-867C-49CEBE8DA5F9}" destId="{15A9BA0C-EBC0-450E-AD6E-55245D472DD1}" srcOrd="15" destOrd="0" presId="urn:microsoft.com/office/officeart/2005/8/layout/cycle2"/>
    <dgm:cxn modelId="{E52B19CC-0F5F-473B-8A2D-6D613973CB93}" type="presParOf" srcId="{15A9BA0C-EBC0-450E-AD6E-55245D472DD1}" destId="{4CB17852-1C2D-4188-BC5D-0D6A8070A2AA}" srcOrd="0" destOrd="0" presId="urn:microsoft.com/office/officeart/2005/8/layout/cycle2"/>
    <dgm:cxn modelId="{5A2962AC-F64E-4471-8CC9-1DE3A2BB432F}" type="presParOf" srcId="{3480AC44-42F5-49BF-867C-49CEBE8DA5F9}" destId="{31C5235B-E9BB-4F4E-B11B-4AEA9E70BB66}" srcOrd="16" destOrd="0" presId="urn:microsoft.com/office/officeart/2005/8/layout/cycle2"/>
    <dgm:cxn modelId="{6B1C40BD-E3F2-4FED-B42C-46997BD5EB5C}" type="presParOf" srcId="{3480AC44-42F5-49BF-867C-49CEBE8DA5F9}" destId="{F9B68451-FF3D-406D-823D-8153CC47C301}" srcOrd="17" destOrd="0" presId="urn:microsoft.com/office/officeart/2005/8/layout/cycle2"/>
    <dgm:cxn modelId="{86EFA49F-4313-4B54-B561-59C7606074E6}" type="presParOf" srcId="{F9B68451-FF3D-406D-823D-8153CC47C301}" destId="{E4C04064-938B-446C-8879-973A25C1175E}" srcOrd="0" destOrd="0" presId="urn:microsoft.com/office/officeart/2005/8/layout/cycle2"/>
    <dgm:cxn modelId="{B4170292-AE00-4503-94E3-3EDFCF0FAD26}" type="presParOf" srcId="{3480AC44-42F5-49BF-867C-49CEBE8DA5F9}" destId="{35AB17BB-7241-49BA-A570-CC0261E2C3F2}" srcOrd="18" destOrd="0" presId="urn:microsoft.com/office/officeart/2005/8/layout/cycle2"/>
    <dgm:cxn modelId="{9F3A2C34-7CA5-435D-A1ED-125765FEA3F2}" type="presParOf" srcId="{3480AC44-42F5-49BF-867C-49CEBE8DA5F9}" destId="{F03907DF-592C-4F8D-8BB2-08B534306417}" srcOrd="19" destOrd="0" presId="urn:microsoft.com/office/officeart/2005/8/layout/cycle2"/>
    <dgm:cxn modelId="{73477EBF-D1C8-46D7-9873-E2A20E5CC891}" type="presParOf" srcId="{F03907DF-592C-4F8D-8BB2-08B534306417}" destId="{3F38141F-CB15-4881-AC0A-949363BF2239}" srcOrd="0" destOrd="0" presId="urn:microsoft.com/office/officeart/2005/8/layout/cycle2"/>
    <dgm:cxn modelId="{D45764A4-A4A1-49DE-821B-8CA08316F061}" type="presParOf" srcId="{3480AC44-42F5-49BF-867C-49CEBE8DA5F9}" destId="{32A169C9-9206-4C05-8C47-557B1B8CF4AE}" srcOrd="20" destOrd="0" presId="urn:microsoft.com/office/officeart/2005/8/layout/cycle2"/>
    <dgm:cxn modelId="{4A891416-1E0F-4D9C-8F8D-C9FF09CC1B64}" type="presParOf" srcId="{3480AC44-42F5-49BF-867C-49CEBE8DA5F9}" destId="{D94B60C6-0B77-4739-BD6E-93C43278DF9E}" srcOrd="21" destOrd="0" presId="urn:microsoft.com/office/officeart/2005/8/layout/cycle2"/>
    <dgm:cxn modelId="{FED2B583-1B34-48E4-B7F6-4657A6C5DB8B}" type="presParOf" srcId="{D94B60C6-0B77-4739-BD6E-93C43278DF9E}" destId="{235ACA6F-831C-4E7F-AABF-AC986E30A835}" srcOrd="0" destOrd="0" presId="urn:microsoft.com/office/officeart/2005/8/layout/cycle2"/>
  </dgm:cxnLst>
  <dgm:bg>
    <a:blipFill>
      <a:blip xmlns:r="http://schemas.openxmlformats.org/officeDocument/2006/relationships" r:embed="rId2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22C943-6A71-4C27-B398-7BFFDCBBB811}">
      <dsp:nvSpPr>
        <dsp:cNvPr id="0" name=""/>
        <dsp:cNvSpPr/>
      </dsp:nvSpPr>
      <dsp:spPr>
        <a:xfrm>
          <a:off x="3738118" y="-241810"/>
          <a:ext cx="1518217" cy="1518217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dirty="0" smtClean="0">
              <a:hlinkClick xmlns:r="http://schemas.openxmlformats.org/officeDocument/2006/relationships" r:id="" action="ppaction://hlinksldjump"/>
            </a:rPr>
            <a:t>ΣΥΣΤΑΤΙΚΑ ΚΑΠΝΟΥ</a:t>
          </a:r>
          <a:endParaRPr lang="el-GR" sz="1100" kern="1200" dirty="0"/>
        </a:p>
      </dsp:txBody>
      <dsp:txXfrm>
        <a:off x="3738118" y="-241810"/>
        <a:ext cx="1518217" cy="1518217"/>
      </dsp:txXfrm>
    </dsp:sp>
    <dsp:sp modelId="{EFF8500C-9252-4560-94DB-246A0E50CE3D}">
      <dsp:nvSpPr>
        <dsp:cNvPr id="0" name=""/>
        <dsp:cNvSpPr/>
      </dsp:nvSpPr>
      <dsp:spPr>
        <a:xfrm rot="432028">
          <a:off x="5339197" y="463762"/>
          <a:ext cx="217830" cy="347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900" kern="1200"/>
        </a:p>
      </dsp:txBody>
      <dsp:txXfrm rot="432028">
        <a:off x="5339197" y="463762"/>
        <a:ext cx="217830" cy="347336"/>
      </dsp:txXfrm>
    </dsp:sp>
    <dsp:sp modelId="{B326E1ED-B33F-45FC-8CAB-7D150D7E0E28}">
      <dsp:nvSpPr>
        <dsp:cNvPr id="0" name=""/>
        <dsp:cNvSpPr/>
      </dsp:nvSpPr>
      <dsp:spPr>
        <a:xfrm>
          <a:off x="5652121" y="0"/>
          <a:ext cx="1518217" cy="15182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dirty="0" smtClean="0">
              <a:hlinkClick xmlns:r="http://schemas.openxmlformats.org/officeDocument/2006/relationships" r:id="" action="ppaction://hlinksldjump"/>
            </a:rPr>
            <a:t>ΔΙΑΦΟΡΕΣ ΜΕ ΑΛΛΕΣ ΝΑΡΚΩΤΙΚΕΣ ΟΥΣΙΕΣ</a:t>
          </a:r>
          <a:endParaRPr lang="el-GR" sz="1100" kern="1200" dirty="0"/>
        </a:p>
      </dsp:txBody>
      <dsp:txXfrm>
        <a:off x="5652121" y="0"/>
        <a:ext cx="1518217" cy="1518217"/>
      </dsp:txXfrm>
    </dsp:sp>
    <dsp:sp modelId="{469879A2-3195-473C-994D-8357B3F96D5B}">
      <dsp:nvSpPr>
        <dsp:cNvPr id="0" name=""/>
        <dsp:cNvSpPr/>
      </dsp:nvSpPr>
      <dsp:spPr>
        <a:xfrm rot="2595862">
          <a:off x="6978369" y="1159830"/>
          <a:ext cx="86297" cy="347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900" kern="1200"/>
        </a:p>
      </dsp:txBody>
      <dsp:txXfrm rot="2595862">
        <a:off x="6978369" y="1159830"/>
        <a:ext cx="86297" cy="347336"/>
      </dsp:txXfrm>
    </dsp:sp>
    <dsp:sp modelId="{482DE1F8-3F36-4FFE-BA7F-4485F07A6C93}">
      <dsp:nvSpPr>
        <dsp:cNvPr id="0" name=""/>
        <dsp:cNvSpPr/>
      </dsp:nvSpPr>
      <dsp:spPr>
        <a:xfrm>
          <a:off x="6876255" y="1152129"/>
          <a:ext cx="1518217" cy="1518217"/>
        </a:xfrm>
        <a:prstGeom prst="ellipse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i="1" kern="1200" dirty="0" smtClean="0">
              <a:hlinkClick xmlns:r="http://schemas.openxmlformats.org/officeDocument/2006/relationships" r:id="" action="ppaction://hlinksldjump"/>
            </a:rPr>
            <a:t>ΟΡΓΑΝΙΚΕΣ  ΕΠΙΠΤΩΣΕΙΣ  ΤΣΙΓΑΡΟΥ</a:t>
          </a:r>
          <a:r>
            <a:rPr lang="el-GR" sz="1100" kern="1200" dirty="0" smtClean="0">
              <a:hlinkClick xmlns:r="http://schemas.openxmlformats.org/officeDocument/2006/relationships" r:id="" action="ppaction://hlinksldjump"/>
            </a:rPr>
            <a:t/>
          </a:r>
          <a:br>
            <a:rPr lang="el-GR" sz="1100" kern="1200" dirty="0" smtClean="0">
              <a:hlinkClick xmlns:r="http://schemas.openxmlformats.org/officeDocument/2006/relationships" r:id="" action="ppaction://hlinksldjump"/>
            </a:rPr>
          </a:br>
          <a:endParaRPr lang="el-GR" sz="1100" kern="1200" dirty="0"/>
        </a:p>
      </dsp:txBody>
      <dsp:txXfrm>
        <a:off x="6876255" y="1152129"/>
        <a:ext cx="1518217" cy="1518217"/>
      </dsp:txXfrm>
    </dsp:sp>
    <dsp:sp modelId="{93B790E4-7F05-4846-BCE9-EB07A0B67C5B}">
      <dsp:nvSpPr>
        <dsp:cNvPr id="0" name=""/>
        <dsp:cNvSpPr/>
      </dsp:nvSpPr>
      <dsp:spPr>
        <a:xfrm rot="4972505">
          <a:off x="7683750" y="2598341"/>
          <a:ext cx="118415" cy="347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900" kern="1200"/>
        </a:p>
      </dsp:txBody>
      <dsp:txXfrm rot="4972505">
        <a:off x="7683750" y="2598341"/>
        <a:ext cx="118415" cy="347336"/>
      </dsp:txXfrm>
    </dsp:sp>
    <dsp:sp modelId="{AFDAC47B-1E20-49C5-9E16-5589FF5D422E}">
      <dsp:nvSpPr>
        <dsp:cNvPr id="0" name=""/>
        <dsp:cNvSpPr/>
      </dsp:nvSpPr>
      <dsp:spPr>
        <a:xfrm>
          <a:off x="7092276" y="2880324"/>
          <a:ext cx="1518217" cy="1518217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>
              <a:hlinkClick xmlns:r="http://schemas.openxmlformats.org/officeDocument/2006/relationships" r:id="" action="ppaction://hlinksldjump"/>
            </a:rPr>
            <a:t>ΠΑΘΗΤΙΚΟ ΚΑΠΝΙΣΜΑ</a:t>
          </a:r>
          <a:r>
            <a:rPr lang="el-GR" sz="1100" kern="1200" dirty="0" smtClean="0"/>
            <a:t/>
          </a:r>
          <a:br>
            <a:rPr lang="el-GR" sz="1100" kern="1200" dirty="0" smtClean="0"/>
          </a:br>
          <a:endParaRPr lang="el-GR" sz="1100" kern="1200" dirty="0"/>
        </a:p>
      </dsp:txBody>
      <dsp:txXfrm>
        <a:off x="7092276" y="2880324"/>
        <a:ext cx="1518217" cy="1518217"/>
      </dsp:txXfrm>
    </dsp:sp>
    <dsp:sp modelId="{4E09EDA8-572D-4402-B2F8-4B5D52E0DA08}">
      <dsp:nvSpPr>
        <dsp:cNvPr id="0" name=""/>
        <dsp:cNvSpPr/>
      </dsp:nvSpPr>
      <dsp:spPr>
        <a:xfrm rot="7184668">
          <a:off x="7361801" y="4218939"/>
          <a:ext cx="118411" cy="347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900" kern="1200"/>
        </a:p>
      </dsp:txBody>
      <dsp:txXfrm rot="7184668">
        <a:off x="7361801" y="4218939"/>
        <a:ext cx="118411" cy="347336"/>
      </dsp:txXfrm>
    </dsp:sp>
    <dsp:sp modelId="{950CD021-E401-4101-A79B-DD0958B408E6}">
      <dsp:nvSpPr>
        <dsp:cNvPr id="0" name=""/>
        <dsp:cNvSpPr/>
      </dsp:nvSpPr>
      <dsp:spPr>
        <a:xfrm>
          <a:off x="6228194" y="4392492"/>
          <a:ext cx="1518217" cy="1518217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>
              <a:hlinkClick xmlns:r="http://schemas.openxmlformats.org/officeDocument/2006/relationships" r:id="" action="ppaction://hlinksldjump"/>
            </a:rPr>
            <a:t>ΚΑΠΝΙΣΜΑ ΚΑΙ ΕΓΚΥΜΟΣΥΝΗ</a:t>
          </a:r>
          <a:br>
            <a:rPr lang="el-GR" sz="1100" kern="1200" dirty="0" smtClean="0">
              <a:hlinkClick xmlns:r="http://schemas.openxmlformats.org/officeDocument/2006/relationships" r:id="" action="ppaction://hlinksldjump"/>
            </a:rPr>
          </a:br>
          <a:endParaRPr lang="el-GR" sz="1100" kern="1200" dirty="0"/>
        </a:p>
      </dsp:txBody>
      <dsp:txXfrm>
        <a:off x="6228194" y="4392492"/>
        <a:ext cx="1518217" cy="1518217"/>
      </dsp:txXfrm>
    </dsp:sp>
    <dsp:sp modelId="{685D2BB0-2B1F-440A-BE7B-3B87BCD7B306}">
      <dsp:nvSpPr>
        <dsp:cNvPr id="0" name=""/>
        <dsp:cNvSpPr/>
      </dsp:nvSpPr>
      <dsp:spPr>
        <a:xfrm rot="9693900">
          <a:off x="6212221" y="5229603"/>
          <a:ext cx="40148" cy="347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900" kern="1200"/>
        </a:p>
      </dsp:txBody>
      <dsp:txXfrm rot="9693900">
        <a:off x="6212221" y="5229603"/>
        <a:ext cx="40148" cy="347336"/>
      </dsp:txXfrm>
    </dsp:sp>
    <dsp:sp modelId="{86659438-BA20-481D-861F-CB0C172FAB69}">
      <dsp:nvSpPr>
        <dsp:cNvPr id="0" name=""/>
        <dsp:cNvSpPr/>
      </dsp:nvSpPr>
      <dsp:spPr>
        <a:xfrm>
          <a:off x="4716022" y="4896551"/>
          <a:ext cx="1518217" cy="1518217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>
              <a:hlinkClick xmlns:r="http://schemas.openxmlformats.org/officeDocument/2006/relationships" r:id="" action="ppaction://hlinksldjump"/>
            </a:rPr>
            <a:t/>
          </a:r>
          <a:br>
            <a:rPr lang="el-GR" sz="1100" kern="1200" dirty="0" smtClean="0">
              <a:hlinkClick xmlns:r="http://schemas.openxmlformats.org/officeDocument/2006/relationships" r:id="" action="ppaction://hlinksldjump"/>
            </a:rPr>
          </a:br>
          <a:r>
            <a:rPr lang="el-GR" sz="1100" b="1" kern="1200" dirty="0" smtClean="0">
              <a:hlinkClick xmlns:r="http://schemas.openxmlformats.org/officeDocument/2006/relationships" r:id="" action="ppaction://hlinksldjump"/>
            </a:rPr>
            <a:t>ΚΑΠΝΙΣΜΑ </a:t>
          </a:r>
          <a:r>
            <a:rPr lang="en-US" sz="1100" b="1" kern="1200" dirty="0" smtClean="0">
              <a:hlinkClick xmlns:r="http://schemas.openxmlformats.org/officeDocument/2006/relationships" r:id="" action="ppaction://hlinksldjump"/>
            </a:rPr>
            <a:t> </a:t>
          </a:r>
          <a:r>
            <a:rPr lang="el-GR" sz="1100" b="1" kern="1200" dirty="0" smtClean="0">
              <a:hlinkClick xmlns:r="http://schemas.openxmlformats.org/officeDocument/2006/relationships" r:id="" action="ppaction://hlinksldjump"/>
            </a:rPr>
            <a:t>ΚΑΙ </a:t>
          </a:r>
          <a:r>
            <a:rPr lang="en-US" sz="1100" b="1" kern="1200" dirty="0" smtClean="0">
              <a:hlinkClick xmlns:r="http://schemas.openxmlformats.org/officeDocument/2006/relationships" r:id="" action="ppaction://hlinksldjump"/>
            </a:rPr>
            <a:t> </a:t>
          </a:r>
          <a:r>
            <a:rPr lang="el-GR" sz="1100" b="1" kern="1200" dirty="0" smtClean="0">
              <a:hlinkClick xmlns:r="http://schemas.openxmlformats.org/officeDocument/2006/relationships" r:id="" action="ppaction://hlinksldjump"/>
            </a:rPr>
            <a:t>ΨΥΧΙΚΗ</a:t>
          </a:r>
          <a:r>
            <a:rPr lang="en-US" sz="1100" b="1" kern="1200" dirty="0" smtClean="0">
              <a:hlinkClick xmlns:r="http://schemas.openxmlformats.org/officeDocument/2006/relationships" r:id="" action="ppaction://hlinksldjump"/>
            </a:rPr>
            <a:t> </a:t>
          </a:r>
          <a:r>
            <a:rPr lang="el-GR" sz="1100" b="1" kern="1200" dirty="0" smtClean="0">
              <a:hlinkClick xmlns:r="http://schemas.openxmlformats.org/officeDocument/2006/relationships" r:id="" action="ppaction://hlinksldjump"/>
            </a:rPr>
            <a:t> ΥΓΕΙΑ</a:t>
          </a:r>
          <a:r>
            <a:rPr lang="el-GR" sz="1100" kern="1200" dirty="0" smtClean="0"/>
            <a:t/>
          </a:r>
          <a:br>
            <a:rPr lang="el-GR" sz="1100" kern="1200" dirty="0" smtClean="0"/>
          </a:br>
          <a:endParaRPr lang="el-GR" sz="1100" kern="1200" dirty="0"/>
        </a:p>
      </dsp:txBody>
      <dsp:txXfrm>
        <a:off x="4716022" y="4896551"/>
        <a:ext cx="1518217" cy="1518217"/>
      </dsp:txXfrm>
    </dsp:sp>
    <dsp:sp modelId="{EECD6EEF-2250-4D85-86F4-2A4424195F9D}">
      <dsp:nvSpPr>
        <dsp:cNvPr id="0" name=""/>
        <dsp:cNvSpPr/>
      </dsp:nvSpPr>
      <dsp:spPr>
        <a:xfrm rot="10800021">
          <a:off x="4558537" y="5481986"/>
          <a:ext cx="111289" cy="347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900" kern="1200"/>
        </a:p>
      </dsp:txBody>
      <dsp:txXfrm rot="10800021">
        <a:off x="4558537" y="5481986"/>
        <a:ext cx="111289" cy="347336"/>
      </dsp:txXfrm>
    </dsp:sp>
    <dsp:sp modelId="{0FA4673E-6F19-4883-B568-7C97CCCA21EE}">
      <dsp:nvSpPr>
        <dsp:cNvPr id="0" name=""/>
        <dsp:cNvSpPr/>
      </dsp:nvSpPr>
      <dsp:spPr>
        <a:xfrm>
          <a:off x="2987825" y="4896541"/>
          <a:ext cx="1518217" cy="1518217"/>
        </a:xfrm>
        <a:prstGeom prst="ellipse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u="none" kern="1200" dirty="0" smtClean="0">
              <a:hlinkClick xmlns:r="http://schemas.openxmlformats.org/officeDocument/2006/relationships" r:id="" action="ppaction://hlinksldjump"/>
            </a:rPr>
            <a:t>ΜΕΘΟΔΟΙ ΔΙΑΚΟΠΗΣ ΚΑΠΝΙΣΜΑΤΟΣ</a:t>
          </a:r>
          <a:r>
            <a:rPr lang="el-GR" sz="1100" kern="1200" dirty="0" smtClean="0"/>
            <a:t/>
          </a:r>
          <a:br>
            <a:rPr lang="el-GR" sz="1100" kern="1200" dirty="0" smtClean="0"/>
          </a:br>
          <a:r>
            <a:rPr lang="el-GR" sz="1100" kern="1200" dirty="0" smtClean="0"/>
            <a:t/>
          </a:r>
          <a:br>
            <a:rPr lang="el-GR" sz="1100" kern="1200" dirty="0" smtClean="0"/>
          </a:br>
          <a:r>
            <a:rPr lang="el-GR" sz="1100" kern="1200" dirty="0" smtClean="0"/>
            <a:t/>
          </a:r>
          <a:br>
            <a:rPr lang="el-GR" sz="1100" kern="1200" dirty="0" smtClean="0"/>
          </a:br>
          <a:r>
            <a:rPr lang="el-GR" sz="1100" kern="1200" dirty="0" smtClean="0"/>
            <a:t/>
          </a:r>
          <a:br>
            <a:rPr lang="el-GR" sz="1100" kern="1200" dirty="0" smtClean="0"/>
          </a:br>
          <a:endParaRPr lang="el-GR" sz="1100" kern="1200" dirty="0"/>
        </a:p>
      </dsp:txBody>
      <dsp:txXfrm>
        <a:off x="2987825" y="4896541"/>
        <a:ext cx="1518217" cy="1518217"/>
      </dsp:txXfrm>
    </dsp:sp>
    <dsp:sp modelId="{B3D755C3-5F1C-42D1-8DE4-3A5A4B83F609}">
      <dsp:nvSpPr>
        <dsp:cNvPr id="0" name=""/>
        <dsp:cNvSpPr/>
      </dsp:nvSpPr>
      <dsp:spPr>
        <a:xfrm rot="11499208">
          <a:off x="2931938" y="5319177"/>
          <a:ext cx="51233" cy="347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900" kern="1200"/>
        </a:p>
      </dsp:txBody>
      <dsp:txXfrm rot="11499208">
        <a:off x="2931938" y="5319177"/>
        <a:ext cx="51233" cy="347336"/>
      </dsp:txXfrm>
    </dsp:sp>
    <dsp:sp modelId="{87880F8E-160D-42BE-9F38-25781E4B6CD9}">
      <dsp:nvSpPr>
        <dsp:cNvPr id="0" name=""/>
        <dsp:cNvSpPr/>
      </dsp:nvSpPr>
      <dsp:spPr>
        <a:xfrm>
          <a:off x="1406227" y="4570347"/>
          <a:ext cx="1518217" cy="1518217"/>
        </a:xfrm>
        <a:prstGeom prst="ellipse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u="none" kern="1200" dirty="0" smtClean="0">
              <a:hlinkClick xmlns:r="http://schemas.openxmlformats.org/officeDocument/2006/relationships" r:id="" action="ppaction://hlinksldjump"/>
            </a:rPr>
            <a:t>ΤΑ  ΣΥΜΠΤΩΜΑΤΑ  ΣΤΕΡΗΣΗΣ</a:t>
          </a:r>
          <a:endParaRPr lang="en-US" sz="1100" u="none" kern="1200" dirty="0" smtClean="0"/>
        </a:p>
      </dsp:txBody>
      <dsp:txXfrm>
        <a:off x="1406227" y="4570347"/>
        <a:ext cx="1518217" cy="1518217"/>
      </dsp:txXfrm>
    </dsp:sp>
    <dsp:sp modelId="{15A9BA0C-EBC0-450E-AD6E-55245D472DD1}">
      <dsp:nvSpPr>
        <dsp:cNvPr id="0" name=""/>
        <dsp:cNvSpPr/>
      </dsp:nvSpPr>
      <dsp:spPr>
        <a:xfrm rot="14630576">
          <a:off x="1694516" y="4350606"/>
          <a:ext cx="150739" cy="347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900" kern="1200"/>
        </a:p>
      </dsp:txBody>
      <dsp:txXfrm rot="14630576">
        <a:off x="1694516" y="4350606"/>
        <a:ext cx="150739" cy="347336"/>
      </dsp:txXfrm>
    </dsp:sp>
    <dsp:sp modelId="{31C5235B-E9BB-4F4E-B11B-4AEA9E70BB66}">
      <dsp:nvSpPr>
        <dsp:cNvPr id="0" name=""/>
        <dsp:cNvSpPr/>
      </dsp:nvSpPr>
      <dsp:spPr>
        <a:xfrm>
          <a:off x="611567" y="2952325"/>
          <a:ext cx="1518217" cy="1518217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u="none" kern="1200" dirty="0" smtClean="0">
              <a:hlinkClick xmlns:r="http://schemas.openxmlformats.org/officeDocument/2006/relationships" r:id="" action="ppaction://hlinksldjump"/>
            </a:rPr>
            <a:t>ΣΤΑΤΙΣΤΙΚΑ ΣΤΟΙΧΕΙΑ ΣΤΗΝ ΕΛΛΑΔΑ</a:t>
          </a:r>
          <a:endParaRPr lang="el-GR" sz="1100" u="none" kern="1200" dirty="0"/>
        </a:p>
      </dsp:txBody>
      <dsp:txXfrm>
        <a:off x="611567" y="2952325"/>
        <a:ext cx="1518217" cy="1518217"/>
      </dsp:txXfrm>
    </dsp:sp>
    <dsp:sp modelId="{F9B68451-FF3D-406D-823D-8153CC47C301}">
      <dsp:nvSpPr>
        <dsp:cNvPr id="0" name=""/>
        <dsp:cNvSpPr/>
      </dsp:nvSpPr>
      <dsp:spPr>
        <a:xfrm rot="16343162">
          <a:off x="1350509" y="2676841"/>
          <a:ext cx="112078" cy="347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900" kern="1200"/>
        </a:p>
      </dsp:txBody>
      <dsp:txXfrm rot="16343162">
        <a:off x="1350509" y="2676841"/>
        <a:ext cx="112078" cy="347336"/>
      </dsp:txXfrm>
    </dsp:sp>
    <dsp:sp modelId="{35AB17BB-7241-49BA-A570-CC0261E2C3F2}">
      <dsp:nvSpPr>
        <dsp:cNvPr id="0" name=""/>
        <dsp:cNvSpPr/>
      </dsp:nvSpPr>
      <dsp:spPr>
        <a:xfrm>
          <a:off x="683577" y="1224138"/>
          <a:ext cx="1518217" cy="1518217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u="none" kern="1200" dirty="0" smtClean="0">
              <a:hlinkClick xmlns:r="http://schemas.openxmlformats.org/officeDocument/2006/relationships" r:id="" action="ppaction://hlinksldjump"/>
            </a:rPr>
            <a:t>ΣΤΑΤΙΣΤΙΚΑ ΣΤΟΙΧΕΙΑ ΣΕ ΣΧΕΣΗ ΜΕ Ε.Ε</a:t>
          </a:r>
          <a:r>
            <a:rPr lang="el-GR" sz="1100" b="1" u="none" kern="1200" dirty="0" smtClean="0"/>
            <a:t>.</a:t>
          </a:r>
          <a:endParaRPr lang="el-GR" sz="1100" u="none" kern="1200" dirty="0"/>
        </a:p>
      </dsp:txBody>
      <dsp:txXfrm>
        <a:off x="683577" y="1224138"/>
        <a:ext cx="1518217" cy="1518217"/>
      </dsp:txXfrm>
    </dsp:sp>
    <dsp:sp modelId="{F03907DF-592C-4F8D-8BB2-08B534306417}">
      <dsp:nvSpPr>
        <dsp:cNvPr id="0" name=""/>
        <dsp:cNvSpPr/>
      </dsp:nvSpPr>
      <dsp:spPr>
        <a:xfrm rot="18899970">
          <a:off x="1996051" y="1199768"/>
          <a:ext cx="112868" cy="347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900" kern="1200"/>
        </a:p>
      </dsp:txBody>
      <dsp:txXfrm rot="18899970">
        <a:off x="1996051" y="1199768"/>
        <a:ext cx="112868" cy="347336"/>
      </dsp:txXfrm>
    </dsp:sp>
    <dsp:sp modelId="{32A169C9-9206-4C05-8C47-557B1B8CF4AE}">
      <dsp:nvSpPr>
        <dsp:cNvPr id="0" name=""/>
        <dsp:cNvSpPr/>
      </dsp:nvSpPr>
      <dsp:spPr>
        <a:xfrm>
          <a:off x="1907694" y="0"/>
          <a:ext cx="1518217" cy="1518217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/>
            <a:t> </a:t>
          </a:r>
          <a:r>
            <a:rPr lang="el-GR" sz="1100" kern="1200" dirty="0" smtClean="0">
              <a:hlinkClick xmlns:r="http://schemas.openxmlformats.org/officeDocument/2006/relationships" r:id="" action="ppaction://hlinksldjump"/>
            </a:rPr>
            <a:t>ΕΡΕΥΝΑ ΜΕ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>
              <a:hlinkClick xmlns:r="http://schemas.openxmlformats.org/officeDocument/2006/relationships" r:id="" action="ppaction://hlinksldjump"/>
            </a:rPr>
            <a:t>ΕΡΩΤΗΜΑ-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>
              <a:hlinkClick xmlns:r="http://schemas.openxmlformats.org/officeDocument/2006/relationships" r:id="" action="ppaction://hlinksldjump"/>
            </a:rPr>
            <a:t>ΤΟΛΟΓΙΟ </a:t>
          </a:r>
          <a:endParaRPr lang="el-GR" sz="1100" kern="1200" dirty="0"/>
        </a:p>
      </dsp:txBody>
      <dsp:txXfrm>
        <a:off x="1907694" y="0"/>
        <a:ext cx="1518217" cy="1518217"/>
      </dsp:txXfrm>
    </dsp:sp>
    <dsp:sp modelId="{D94B60C6-0B77-4739-BD6E-93C43278DF9E}">
      <dsp:nvSpPr>
        <dsp:cNvPr id="0" name=""/>
        <dsp:cNvSpPr/>
      </dsp:nvSpPr>
      <dsp:spPr>
        <a:xfrm rot="21148466">
          <a:off x="3490186" y="465179"/>
          <a:ext cx="173897" cy="347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900" kern="1200"/>
        </a:p>
      </dsp:txBody>
      <dsp:txXfrm rot="21148466">
        <a:off x="3490186" y="465179"/>
        <a:ext cx="173897" cy="3473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B23CA-3FC2-4B26-A72D-309EF1BF70D3}" type="datetimeFigureOut">
              <a:rPr lang="el-GR" smtClean="0"/>
              <a:pPr/>
              <a:t>9/5/2012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76881-C30E-4D94-9BE1-679D9776CD0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031416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76881-C30E-4D94-9BE1-679D9776CD0D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21434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FD9F-DC12-498E-8AC7-06FF19E578C7}" type="datetimeFigureOut">
              <a:rPr lang="el-GR" smtClean="0"/>
              <a:pPr/>
              <a:t>9/5/2012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8E89-C0AF-48EF-8868-FFCA5629E66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FD9F-DC12-498E-8AC7-06FF19E578C7}" type="datetimeFigureOut">
              <a:rPr lang="el-GR" smtClean="0"/>
              <a:pPr/>
              <a:t>9/5/2012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8E89-C0AF-48EF-8868-FFCA5629E66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FD9F-DC12-498E-8AC7-06FF19E578C7}" type="datetimeFigureOut">
              <a:rPr lang="el-GR" smtClean="0"/>
              <a:pPr/>
              <a:t>9/5/2012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8E89-C0AF-48EF-8868-FFCA5629E66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FD9F-DC12-498E-8AC7-06FF19E578C7}" type="datetimeFigureOut">
              <a:rPr lang="el-GR" smtClean="0"/>
              <a:pPr/>
              <a:t>9/5/2012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8E89-C0AF-48EF-8868-FFCA5629E66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FD9F-DC12-498E-8AC7-06FF19E578C7}" type="datetimeFigureOut">
              <a:rPr lang="el-GR" smtClean="0"/>
              <a:pPr/>
              <a:t>9/5/2012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8E89-C0AF-48EF-8868-FFCA5629E66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FD9F-DC12-498E-8AC7-06FF19E578C7}" type="datetimeFigureOut">
              <a:rPr lang="el-GR" smtClean="0"/>
              <a:pPr/>
              <a:t>9/5/2012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8E89-C0AF-48EF-8868-FFCA5629E66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FD9F-DC12-498E-8AC7-06FF19E578C7}" type="datetimeFigureOut">
              <a:rPr lang="el-GR" smtClean="0"/>
              <a:pPr/>
              <a:t>9/5/2012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8E89-C0AF-48EF-8868-FFCA5629E66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FD9F-DC12-498E-8AC7-06FF19E578C7}" type="datetimeFigureOut">
              <a:rPr lang="el-GR" smtClean="0"/>
              <a:pPr/>
              <a:t>9/5/2012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8E89-C0AF-48EF-8868-FFCA5629E66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FD9F-DC12-498E-8AC7-06FF19E578C7}" type="datetimeFigureOut">
              <a:rPr lang="el-GR" smtClean="0"/>
              <a:pPr/>
              <a:t>9/5/2012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8E89-C0AF-48EF-8868-FFCA5629E66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FD9F-DC12-498E-8AC7-06FF19E578C7}" type="datetimeFigureOut">
              <a:rPr lang="el-GR" smtClean="0"/>
              <a:pPr/>
              <a:t>9/5/2012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C38E89-C0AF-48EF-8868-FFCA5629E66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FD9F-DC12-498E-8AC7-06FF19E578C7}" type="datetimeFigureOut">
              <a:rPr lang="el-GR" smtClean="0"/>
              <a:pPr/>
              <a:t>9/5/2012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8E89-C0AF-48EF-8868-FFCA5629E66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875FD9F-DC12-498E-8AC7-06FF19E578C7}" type="datetimeFigureOut">
              <a:rPr lang="el-GR" smtClean="0"/>
              <a:pPr/>
              <a:t>9/5/2012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AC38E89-C0AF-48EF-8868-FFCA5629E66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9.xml"/><Relationship Id="rId4" Type="http://schemas.openxmlformats.org/officeDocument/2006/relationships/chart" Target="../charts/char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0.xml"/><Relationship Id="rId4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neolaia.gr/wp-content/uploads/2010/05/telos-to-kapnisma.jp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6" y="836712"/>
            <a:ext cx="9089254" cy="41764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softEdge rad="112500"/>
          </a:effectLst>
          <a:extLst/>
        </p:spPr>
      </p:pic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63688" y="188640"/>
            <a:ext cx="6400800" cy="720080"/>
          </a:xfrm>
        </p:spPr>
        <p:txBody>
          <a:bodyPr>
            <a:normAutofit lnSpcReduction="10000"/>
          </a:bodyPr>
          <a:lstStyle/>
          <a:p>
            <a:r>
              <a:rPr lang="el-GR" sz="2000" u="sng" dirty="0" smtClean="0">
                <a:solidFill>
                  <a:schemeClr val="tx1"/>
                </a:solidFill>
                <a:latin typeface="Comic Sans MS" pitchFamily="66" charset="0"/>
              </a:rPr>
              <a:t>ΥΠΟΟΜΑΔΑ Β’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:</a:t>
            </a:r>
            <a:endParaRPr lang="el-GR" sz="20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</a:rPr>
              <a:t>ΚΑΠΝΙΣΜΑ ΚΑΙ ΥΓΕΙΑ </a:t>
            </a:r>
            <a:endParaRPr lang="el-GR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068147"/>
            <a:ext cx="56166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u="sng" dirty="0" smtClean="0">
                <a:latin typeface="Comic Sans MS" pitchFamily="66" charset="0"/>
              </a:rPr>
              <a:t>ΜΑΘΗΤΕΣ</a:t>
            </a:r>
            <a:r>
              <a:rPr lang="el-GR" sz="1600" b="1" dirty="0" smtClean="0">
                <a:latin typeface="Comic Sans MS" pitchFamily="66" charset="0"/>
              </a:rPr>
              <a:t> </a:t>
            </a:r>
            <a:r>
              <a:rPr lang="en-US" sz="1600" b="1" dirty="0" smtClean="0">
                <a:latin typeface="Comic Sans MS" pitchFamily="66" charset="0"/>
              </a:rPr>
              <a:t>:</a:t>
            </a:r>
            <a:r>
              <a:rPr lang="el-GR" sz="1600" b="1" dirty="0" smtClean="0">
                <a:latin typeface="Comic Sans MS" pitchFamily="66" charset="0"/>
              </a:rPr>
              <a:t>       ΚΑΡΑΜΙΧΑΛΗΣ ΙΩΑΝΝΗΣ</a:t>
            </a:r>
          </a:p>
          <a:p>
            <a:r>
              <a:rPr lang="el-GR" sz="1600" b="1" dirty="0" smtClean="0">
                <a:latin typeface="Comic Sans MS" pitchFamily="66" charset="0"/>
              </a:rPr>
              <a:t>                     ΠΑΝΤΕΛΑΡΟΣ ΓΕΩΡΓΙΟΣ </a:t>
            </a:r>
          </a:p>
          <a:p>
            <a:r>
              <a:rPr lang="el-GR" sz="1600" b="1" dirty="0">
                <a:latin typeface="Comic Sans MS" pitchFamily="66" charset="0"/>
              </a:rPr>
              <a:t> </a:t>
            </a:r>
            <a:r>
              <a:rPr lang="el-GR" sz="1600" b="1" dirty="0" smtClean="0">
                <a:latin typeface="Comic Sans MS" pitchFamily="66" charset="0"/>
              </a:rPr>
              <a:t>                    ΟΡΦΑΝΟΥΔΑΚΗΣ ΣΠΥΡΙΔΩΝ</a:t>
            </a:r>
          </a:p>
          <a:p>
            <a:r>
              <a:rPr lang="el-GR" sz="1600" b="1" dirty="0">
                <a:latin typeface="Comic Sans MS" pitchFamily="66" charset="0"/>
              </a:rPr>
              <a:t> </a:t>
            </a:r>
            <a:r>
              <a:rPr lang="el-GR" sz="1600" b="1" dirty="0" smtClean="0">
                <a:latin typeface="Comic Sans MS" pitchFamily="66" charset="0"/>
              </a:rPr>
              <a:t>                    ΛΥΚΙΑΡΔΟΠΟΥΛΟΣ</a:t>
            </a:r>
            <a:r>
              <a:rPr lang="en-US" sz="1600" b="1" dirty="0" smtClean="0">
                <a:latin typeface="Comic Sans MS" pitchFamily="66" charset="0"/>
              </a:rPr>
              <a:t> </a:t>
            </a:r>
            <a:r>
              <a:rPr lang="el-GR" sz="1600" b="1" dirty="0" smtClean="0">
                <a:latin typeface="Comic Sans MS" pitchFamily="66" charset="0"/>
              </a:rPr>
              <a:t>ΔΙΟΝΥΣΙΟΣ </a:t>
            </a:r>
          </a:p>
          <a:p>
            <a:r>
              <a:rPr lang="el-GR" sz="1600" b="1" dirty="0">
                <a:latin typeface="Comic Sans MS" pitchFamily="66" charset="0"/>
              </a:rPr>
              <a:t> </a:t>
            </a:r>
            <a:r>
              <a:rPr lang="el-GR" sz="1600" b="1" dirty="0" smtClean="0">
                <a:latin typeface="Comic Sans MS" pitchFamily="66" charset="0"/>
              </a:rPr>
              <a:t>                    ΜΠΑΡΟΥΤΗΣ ΚΩΣΤ/ΝΟΣ </a:t>
            </a:r>
          </a:p>
          <a:p>
            <a:r>
              <a:rPr lang="el-GR" sz="1600" b="1" dirty="0">
                <a:latin typeface="Comic Sans MS" pitchFamily="66" charset="0"/>
              </a:rPr>
              <a:t> </a:t>
            </a:r>
            <a:r>
              <a:rPr lang="el-GR" sz="1600" b="1" dirty="0" smtClean="0">
                <a:latin typeface="Comic Sans MS" pitchFamily="66" charset="0"/>
              </a:rPr>
              <a:t>                    ΠΑΠΑΓΕΩΡΓΙΟΥ ΒΑΣΙΛΕΙΟΣ</a:t>
            </a:r>
            <a:r>
              <a:rPr lang="el-GR" b="1" dirty="0" smtClean="0">
                <a:latin typeface="Comic Sans MS" pitchFamily="66" charset="0"/>
              </a:rPr>
              <a:t>  </a:t>
            </a:r>
            <a:endParaRPr lang="el-GR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63573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3.gstatic.com/images?q=tbn:ANd9GcRvBZTYR92SAEocAiI9cOIvyKjXIMlmpitBjkzdOZRMOOIJejrVJHDNmqwW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7" y="0"/>
            <a:ext cx="9324528" cy="68399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- TextBox"/>
          <p:cNvSpPr txBox="1"/>
          <p:nvPr/>
        </p:nvSpPr>
        <p:spPr>
          <a:xfrm>
            <a:off x="827584" y="188640"/>
            <a:ext cx="7344816" cy="929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omic Sans MS" pitchFamily="66" charset="0"/>
              </a:rPr>
              <a:t>Σημειώστε ότι:</a:t>
            </a:r>
          </a:p>
          <a:p>
            <a:endParaRPr lang="el-GR" dirty="0" smtClean="0">
              <a:latin typeface="Comic Sans MS" pitchFamily="66" charset="0"/>
            </a:endParaRPr>
          </a:p>
          <a:p>
            <a:r>
              <a:rPr lang="el-GR" sz="2800" dirty="0" smtClean="0">
                <a:latin typeface="Comic Sans MS" pitchFamily="66" charset="0"/>
              </a:rPr>
              <a:t>●</a:t>
            </a:r>
            <a:r>
              <a:rPr lang="el-GR" dirty="0" smtClean="0">
                <a:latin typeface="Comic Sans MS" pitchFamily="66" charset="0"/>
              </a:rPr>
              <a:t>90% των γονιών καπνίζουν μπροστά στα παιδιά τους.</a:t>
            </a:r>
          </a:p>
          <a:p>
            <a:endParaRPr lang="el-GR" dirty="0" smtClean="0">
              <a:latin typeface="Comic Sans MS" pitchFamily="66" charset="0"/>
            </a:endParaRPr>
          </a:p>
          <a:p>
            <a:pPr marL="182563" indent="-182563"/>
            <a:r>
              <a:rPr lang="el-GR" dirty="0" smtClean="0">
                <a:latin typeface="Trebuchet MS"/>
              </a:rPr>
              <a:t> ● </a:t>
            </a:r>
            <a:r>
              <a:rPr lang="el-GR" dirty="0" smtClean="0">
                <a:latin typeface="Comic Sans MS" pitchFamily="66" charset="0"/>
              </a:rPr>
              <a:t>Ο καπνός από το τσιγάρο  παραμένει σε ένα δωμάτιο ακόμα και με  ανοικτά παράθυρα για 2 ώρες.</a:t>
            </a:r>
          </a:p>
          <a:p>
            <a:pPr marL="182563" indent="-182563"/>
            <a:endParaRPr lang="el-GR" dirty="0" smtClean="0">
              <a:latin typeface="Comic Sans MS" pitchFamily="66" charset="0"/>
            </a:endParaRPr>
          </a:p>
          <a:p>
            <a:pPr marL="182563" indent="-182563"/>
            <a:r>
              <a:rPr lang="el-GR" sz="2800" dirty="0" err="1" smtClean="0">
                <a:latin typeface="Comic Sans MS" pitchFamily="66" charset="0"/>
              </a:rPr>
              <a:t>●</a:t>
            </a:r>
            <a:r>
              <a:rPr lang="el-GR" dirty="0" err="1" smtClean="0">
                <a:latin typeface="Comic Sans MS" pitchFamily="66" charset="0"/>
              </a:rPr>
              <a:t>Το</a:t>
            </a:r>
            <a:r>
              <a:rPr lang="el-GR" dirty="0" smtClean="0">
                <a:latin typeface="Comic Sans MS" pitchFamily="66" charset="0"/>
              </a:rPr>
              <a:t> κάπνισμα στο αυτοκίνητο αυξάνει την τοξικότητα του καπνού 27 φορές.</a:t>
            </a:r>
          </a:p>
          <a:p>
            <a:pPr marL="182563" indent="-182563"/>
            <a:endParaRPr lang="el-GR" dirty="0" smtClean="0">
              <a:latin typeface="Comic Sans MS" pitchFamily="66" charset="0"/>
            </a:endParaRPr>
          </a:p>
          <a:p>
            <a:pPr marL="182563" indent="-182563"/>
            <a:r>
              <a:rPr lang="el-GR" sz="2800" dirty="0" smtClean="0">
                <a:latin typeface="Comic Sans MS" pitchFamily="66" charset="0"/>
              </a:rPr>
              <a:t>●</a:t>
            </a:r>
            <a:r>
              <a:rPr lang="el-GR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H </a:t>
            </a:r>
            <a:r>
              <a:rPr lang="el-GR" dirty="0" smtClean="0">
                <a:latin typeface="Comic Sans MS" pitchFamily="66" charset="0"/>
              </a:rPr>
              <a:t>ρύπανση στο χώρο ενός εστιατορίου που καπνίζουν οι πελάτες του, είναι 6 φορές περισσότερη από την ρύπανση  μιας Αθηναϊκής Λεωφόρου.</a:t>
            </a:r>
          </a:p>
          <a:p>
            <a:pPr marL="182563" indent="-182563"/>
            <a:endParaRPr lang="el-GR" dirty="0" smtClean="0">
              <a:latin typeface="Comic Sans MS" pitchFamily="66" charset="0"/>
            </a:endParaRPr>
          </a:p>
          <a:p>
            <a:pPr marL="182563" indent="-182563"/>
            <a:r>
              <a:rPr lang="el-GR" sz="2800" dirty="0" err="1" smtClean="0">
                <a:latin typeface="Comic Sans MS" pitchFamily="66" charset="0"/>
              </a:rPr>
              <a:t>●</a:t>
            </a:r>
            <a:r>
              <a:rPr lang="el-GR" dirty="0" err="1" smtClean="0">
                <a:latin typeface="Comic Sans MS" pitchFamily="66" charset="0"/>
              </a:rPr>
              <a:t>Κάθε</a:t>
            </a:r>
            <a:r>
              <a:rPr lang="el-GR" dirty="0" smtClean="0">
                <a:latin typeface="Comic Sans MS" pitchFamily="66" charset="0"/>
              </a:rPr>
              <a:t> χρόνο στην Ε.Ε. πεθαίνουν 70.000 εξ αιτίας του παθητικού καπνίσματος.</a:t>
            </a:r>
          </a:p>
          <a:p>
            <a:pPr marL="182563" indent="-182563"/>
            <a:endParaRPr lang="el-GR" dirty="0" smtClean="0">
              <a:latin typeface="Comic Sans MS" pitchFamily="66" charset="0"/>
            </a:endParaRPr>
          </a:p>
          <a:p>
            <a:pPr marL="182563" indent="-182563"/>
            <a:endParaRPr lang="el-GR" dirty="0" smtClean="0">
              <a:latin typeface="Comic Sans MS" pitchFamily="66" charset="0"/>
            </a:endParaRPr>
          </a:p>
          <a:p>
            <a:pPr marL="182563" indent="-182563"/>
            <a:endParaRPr lang="el-GR" dirty="0" smtClean="0">
              <a:latin typeface="Comic Sans MS" pitchFamily="66" charset="0"/>
            </a:endParaRPr>
          </a:p>
          <a:p>
            <a:pPr marL="182563" indent="-182563"/>
            <a:endParaRPr lang="el-GR" dirty="0" smtClean="0">
              <a:latin typeface="Comic Sans MS" pitchFamily="66" charset="0"/>
            </a:endParaRPr>
          </a:p>
          <a:p>
            <a:pPr marL="182563" indent="-182563"/>
            <a:endParaRPr lang="el-GR" dirty="0" smtClean="0">
              <a:latin typeface="Comic Sans MS" pitchFamily="66" charset="0"/>
            </a:endParaRPr>
          </a:p>
          <a:p>
            <a:pPr marL="182563" indent="-182563"/>
            <a:endParaRPr lang="el-GR" dirty="0" smtClean="0">
              <a:latin typeface="Comic Sans MS" pitchFamily="66" charset="0"/>
            </a:endParaRPr>
          </a:p>
          <a:p>
            <a:pPr marL="182563" indent="-182563"/>
            <a:endParaRPr lang="el-GR" dirty="0" smtClean="0">
              <a:latin typeface="Comic Sans MS" pitchFamily="66" charset="0"/>
            </a:endParaRPr>
          </a:p>
          <a:p>
            <a:pPr marL="182563" indent="-182563"/>
            <a:endParaRPr lang="el-GR" dirty="0" smtClean="0">
              <a:latin typeface="Comic Sans MS" pitchFamily="66" charset="0"/>
            </a:endParaRPr>
          </a:p>
          <a:p>
            <a:pPr marL="182563" indent="-182563"/>
            <a:endParaRPr lang="el-GR" dirty="0" smtClean="0">
              <a:latin typeface="Comic Sans MS" pitchFamily="66" charset="0"/>
            </a:endParaRPr>
          </a:p>
          <a:p>
            <a:pPr marL="182563" indent="-182563"/>
            <a:endParaRPr lang="el-GR" dirty="0" smtClean="0">
              <a:latin typeface="Comic Sans MS" pitchFamily="66" charset="0"/>
            </a:endParaRPr>
          </a:p>
          <a:p>
            <a:pPr marL="182563" indent="-182563"/>
            <a:endParaRPr lang="el-GR" dirty="0" smtClean="0">
              <a:latin typeface="Comic Sans MS" pitchFamily="66" charset="0"/>
            </a:endParaRPr>
          </a:p>
          <a:p>
            <a:pPr marL="182563" indent="-182563"/>
            <a:endParaRPr lang="el-GR" dirty="0" smtClean="0">
              <a:latin typeface="Comic Sans MS" pitchFamily="66" charset="0"/>
            </a:endParaRPr>
          </a:p>
          <a:p>
            <a:pPr marL="182563" indent="-182563"/>
            <a:endParaRPr lang="el-GR" dirty="0" smtClean="0">
              <a:latin typeface="Comic Sans MS" pitchFamily="66" charset="0"/>
            </a:endParaRPr>
          </a:p>
          <a:p>
            <a:r>
              <a:rPr lang="el-GR" dirty="0" smtClean="0">
                <a:latin typeface="Comic Sans MS" pitchFamily="66" charset="0"/>
              </a:rPr>
              <a:t> </a:t>
            </a:r>
          </a:p>
          <a:p>
            <a:endParaRPr lang="el-GR" dirty="0"/>
          </a:p>
        </p:txBody>
      </p:sp>
      <p:sp>
        <p:nvSpPr>
          <p:cNvPr id="6" name="Δεξιό βέλος 4">
            <a:hlinkClick r:id="rId3" action="ppaction://hlinksldjump"/>
          </p:cNvPr>
          <p:cNvSpPr/>
          <p:nvPr/>
        </p:nvSpPr>
        <p:spPr>
          <a:xfrm>
            <a:off x="8100392" y="6165304"/>
            <a:ext cx="648072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iator.gr/wp-content/uploads/2010/12/egkyos0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 err="1" smtClean="0">
                <a:latin typeface="Comic Sans MS" pitchFamily="66" charset="0"/>
              </a:rPr>
              <a:t>Γυνα</a:t>
            </a:r>
            <a:r>
              <a:rPr lang="en-US" sz="2400" b="1" dirty="0" smtClean="0">
                <a:latin typeface="Comic Sans MS" pitchFamily="66" charset="0"/>
              </a:rPr>
              <a:t>i</a:t>
            </a:r>
            <a:r>
              <a:rPr lang="el-GR" sz="2400" b="1" dirty="0" smtClean="0">
                <a:latin typeface="Comic Sans MS" pitchFamily="66" charset="0"/>
              </a:rPr>
              <a:t>κα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l-GR" sz="2400" b="1" dirty="0" smtClean="0">
                <a:latin typeface="Comic Sans MS" pitchFamily="66" charset="0"/>
              </a:rPr>
              <a:t> </a:t>
            </a:r>
            <a:r>
              <a:rPr lang="el-GR" sz="2400" b="1" dirty="0">
                <a:latin typeface="Comic Sans MS" pitchFamily="66" charset="0"/>
              </a:rPr>
              <a:t>και 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l-GR" sz="2400" b="1" dirty="0" smtClean="0">
                <a:latin typeface="Comic Sans MS" pitchFamily="66" charset="0"/>
              </a:rPr>
              <a:t>Κ</a:t>
            </a:r>
            <a:r>
              <a:rPr lang="en-US" sz="2400" b="1" dirty="0" smtClean="0">
                <a:latin typeface="Comic Sans MS" pitchFamily="66" charset="0"/>
              </a:rPr>
              <a:t>a</a:t>
            </a:r>
            <a:r>
              <a:rPr lang="el-GR" sz="2400" b="1" dirty="0" err="1" smtClean="0">
                <a:latin typeface="Comic Sans MS" pitchFamily="66" charset="0"/>
              </a:rPr>
              <a:t>πνισμα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l-GR" sz="2400" b="1" dirty="0" smtClean="0">
                <a:latin typeface="Comic Sans MS" pitchFamily="66" charset="0"/>
              </a:rPr>
              <a:t>-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l-GR" sz="2400" b="1" dirty="0" err="1" smtClean="0">
                <a:latin typeface="Comic Sans MS" pitchFamily="66" charset="0"/>
              </a:rPr>
              <a:t>Εγκυμοσ</a:t>
            </a:r>
            <a:r>
              <a:rPr lang="en-US" sz="2400" b="1" dirty="0" smtClean="0">
                <a:latin typeface="Comic Sans MS" pitchFamily="66" charset="0"/>
              </a:rPr>
              <a:t>y</a:t>
            </a:r>
            <a:r>
              <a:rPr lang="el-GR" sz="2400" b="1" dirty="0" smtClean="0">
                <a:latin typeface="Comic Sans MS" pitchFamily="66" charset="0"/>
              </a:rPr>
              <a:t>νη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980728"/>
            <a:ext cx="7948364" cy="4704636"/>
          </a:xfrm>
        </p:spPr>
        <p:txBody>
          <a:bodyPr>
            <a:normAutofit lnSpcReduction="10000"/>
          </a:bodyPr>
          <a:lstStyle/>
          <a:p>
            <a:r>
              <a:rPr lang="el-GR" dirty="0">
                <a:latin typeface="Comic Sans MS" pitchFamily="66" charset="0"/>
              </a:rPr>
              <a:t>Οι έγκυες καπνίστριες ενδέχεται να παρουσιάσουν τα ακόλουθα: </a:t>
            </a:r>
          </a:p>
          <a:p>
            <a:pPr lvl="0">
              <a:buFont typeface="Arial" pitchFamily="34" charset="0"/>
              <a:buChar char="•"/>
            </a:pPr>
            <a:r>
              <a:rPr lang="el-GR" dirty="0">
                <a:latin typeface="Comic Sans MS" pitchFamily="66" charset="0"/>
              </a:rPr>
              <a:t>Χαμηλό βάρος γέννησης</a:t>
            </a:r>
          </a:p>
          <a:p>
            <a:pPr>
              <a:buFont typeface="Arial" pitchFamily="34" charset="0"/>
              <a:buChar char="•"/>
            </a:pPr>
            <a:r>
              <a:rPr lang="el-GR" dirty="0">
                <a:latin typeface="Comic Sans MS" pitchFamily="66" charset="0"/>
              </a:rPr>
              <a:t>Αποβολή του εμβρύου</a:t>
            </a:r>
          </a:p>
          <a:p>
            <a:pPr>
              <a:buFont typeface="Arial" pitchFamily="34" charset="0"/>
              <a:buChar char="•"/>
            </a:pPr>
            <a:r>
              <a:rPr lang="el-GR" dirty="0">
                <a:latin typeface="Comic Sans MS" pitchFamily="66" charset="0"/>
              </a:rPr>
              <a:t>Μικρή περίμετρο της κεφαλής του νεογνού</a:t>
            </a:r>
          </a:p>
          <a:p>
            <a:pPr lvl="0">
              <a:buFont typeface="Arial" pitchFamily="34" charset="0"/>
              <a:buChar char="•"/>
            </a:pPr>
            <a:r>
              <a:rPr lang="el-GR" dirty="0">
                <a:latin typeface="Comic Sans MS" pitchFamily="66" charset="0"/>
              </a:rPr>
              <a:t>Αυξημένη συχνότητα ενδομήτριου </a:t>
            </a:r>
            <a:r>
              <a:rPr lang="el-GR" dirty="0" smtClean="0">
                <a:latin typeface="Comic Sans MS" pitchFamily="66" charset="0"/>
              </a:rPr>
              <a:t>θανάτου</a:t>
            </a:r>
            <a:endParaRPr lang="el-GR" dirty="0">
              <a:latin typeface="Comic Sans MS" pitchFamily="66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l-GR" dirty="0">
                <a:latin typeface="Comic Sans MS" pitchFamily="66" charset="0"/>
              </a:rPr>
              <a:t>Αυξημένη συχνότητα αποκόλλησης </a:t>
            </a:r>
            <a:r>
              <a:rPr lang="el-GR" dirty="0" smtClean="0">
                <a:latin typeface="Comic Sans MS" pitchFamily="66" charset="0"/>
              </a:rPr>
              <a:t>πλακούντα</a:t>
            </a:r>
            <a:endParaRPr lang="el-GR" dirty="0">
              <a:latin typeface="Comic Sans MS" pitchFamily="66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l-GR" dirty="0">
                <a:latin typeface="Comic Sans MS" pitchFamily="66" charset="0"/>
              </a:rPr>
              <a:t>Πρόωρη ρήξη </a:t>
            </a:r>
            <a:r>
              <a:rPr lang="el-GR" dirty="0" smtClean="0">
                <a:latin typeface="Comic Sans MS" pitchFamily="66" charset="0"/>
              </a:rPr>
              <a:t>υμένων</a:t>
            </a:r>
            <a:endParaRPr lang="el-GR" dirty="0">
              <a:latin typeface="Comic Sans MS" pitchFamily="66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l-GR" dirty="0">
                <a:latin typeface="Comic Sans MS" pitchFamily="66" charset="0"/>
              </a:rPr>
              <a:t>Προδρομικό </a:t>
            </a:r>
            <a:r>
              <a:rPr lang="el-GR" dirty="0" smtClean="0">
                <a:latin typeface="Comic Sans MS" pitchFamily="66" charset="0"/>
              </a:rPr>
              <a:t>πλακούντα</a:t>
            </a:r>
            <a:endParaRPr lang="el-GR" dirty="0">
              <a:latin typeface="Comic Sans MS" pitchFamily="66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l-GR" dirty="0">
                <a:latin typeface="Comic Sans MS" pitchFamily="66" charset="0"/>
              </a:rPr>
              <a:t>Εξωμήτριο </a:t>
            </a:r>
            <a:r>
              <a:rPr lang="el-GR" dirty="0" smtClean="0">
                <a:latin typeface="Comic Sans MS" pitchFamily="66" charset="0"/>
              </a:rPr>
              <a:t>εγκυμοσύνη</a:t>
            </a:r>
            <a:endParaRPr lang="el-GR" dirty="0">
              <a:latin typeface="Comic Sans MS" pitchFamily="66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l-GR" dirty="0">
                <a:latin typeface="Comic Sans MS" pitchFamily="66" charset="0"/>
              </a:rPr>
              <a:t>Σύνδρομο αιφνίδιου </a:t>
            </a:r>
            <a:r>
              <a:rPr lang="el-GR" dirty="0" smtClean="0">
                <a:latin typeface="Comic Sans MS" pitchFamily="66" charset="0"/>
              </a:rPr>
              <a:t>νεογνικού θανάτου</a:t>
            </a:r>
            <a:endParaRPr lang="el-GR" dirty="0">
              <a:latin typeface="Comic Sans MS" pitchFamily="66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l-GR" dirty="0">
                <a:latin typeface="Comic Sans MS" pitchFamily="66" charset="0"/>
              </a:rPr>
              <a:t>Αυξημένη πιθανότητα παθήσεων του αναπνευστικού συστήματος, άσθματος και ανεπαρκούς ανάπτυξης </a:t>
            </a:r>
            <a:r>
              <a:rPr lang="el-GR" dirty="0" smtClean="0">
                <a:latin typeface="Comic Sans MS" pitchFamily="66" charset="0"/>
              </a:rPr>
              <a:t>πνευμόνων</a:t>
            </a:r>
            <a:endParaRPr lang="el-GR" dirty="0">
              <a:latin typeface="Comic Sans MS" pitchFamily="66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l-GR" dirty="0">
                <a:latin typeface="Comic Sans MS" pitchFamily="66" charset="0"/>
              </a:rPr>
              <a:t>Σύνδρομο ελλειμματικής </a:t>
            </a:r>
            <a:r>
              <a:rPr lang="el-GR" dirty="0" smtClean="0">
                <a:latin typeface="Comic Sans MS" pitchFamily="66" charset="0"/>
              </a:rPr>
              <a:t>προσοχής</a:t>
            </a:r>
            <a:endParaRPr lang="el-GR" dirty="0">
              <a:latin typeface="Comic Sans MS" pitchFamily="66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l-GR" dirty="0">
                <a:latin typeface="Comic Sans MS" pitchFamily="66" charset="0"/>
              </a:rPr>
              <a:t>Μαθησιακές </a:t>
            </a:r>
            <a:r>
              <a:rPr lang="el-GR" dirty="0" smtClean="0">
                <a:latin typeface="Comic Sans MS" pitchFamily="66" charset="0"/>
              </a:rPr>
              <a:t>δυσκολίες</a:t>
            </a:r>
            <a:endParaRPr lang="el-GR" dirty="0">
              <a:latin typeface="Comic Sans MS" pitchFamily="66" charset="0"/>
            </a:endParaRPr>
          </a:p>
          <a:p>
            <a:endParaRPr lang="el-GR" dirty="0"/>
          </a:p>
        </p:txBody>
      </p:sp>
      <p:sp>
        <p:nvSpPr>
          <p:cNvPr id="4" name="Δεξιό βέλος 3">
            <a:hlinkClick r:id="rId3" action="ppaction://hlinksldjump"/>
          </p:cNvPr>
          <p:cNvSpPr/>
          <p:nvPr/>
        </p:nvSpPr>
        <p:spPr>
          <a:xfrm>
            <a:off x="7812360" y="6133946"/>
            <a:ext cx="648072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2890044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ameevro.gr/Portals/0/Evros/Articles/Social/2_tsigarohlektroniko613_434012749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2400" b="1" dirty="0">
                <a:latin typeface="Comic Sans MS" pitchFamily="66" charset="0"/>
              </a:rPr>
              <a:t>ΚΑΠΝΙΣΜΑ 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l-GR" sz="2400" b="1" dirty="0" smtClean="0">
                <a:latin typeface="Comic Sans MS" pitchFamily="66" charset="0"/>
              </a:rPr>
              <a:t>ΚΑΙ 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l-GR" sz="2400" b="1" dirty="0" smtClean="0">
                <a:latin typeface="Comic Sans MS" pitchFamily="66" charset="0"/>
              </a:rPr>
              <a:t>ΨΥΧΙΚΗ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l-GR" sz="2400" b="1" dirty="0" smtClean="0">
                <a:latin typeface="Comic Sans MS" pitchFamily="66" charset="0"/>
              </a:rPr>
              <a:t> </a:t>
            </a:r>
            <a:r>
              <a:rPr lang="el-GR" sz="2400" b="1" dirty="0">
                <a:latin typeface="Comic Sans MS" pitchFamily="66" charset="0"/>
              </a:rPr>
              <a:t>ΥΓΕΙΑ</a:t>
            </a:r>
            <a:r>
              <a:rPr lang="el-GR" sz="2400" dirty="0">
                <a:latin typeface="Comic Sans MS" pitchFamily="66" charset="0"/>
              </a:rPr>
              <a:t/>
            </a:r>
            <a:br>
              <a:rPr lang="el-GR" sz="2400" dirty="0">
                <a:latin typeface="Comic Sans MS" pitchFamily="66" charset="0"/>
              </a:rPr>
            </a:br>
            <a:endParaRPr lang="el-GR" sz="2400" dirty="0">
              <a:latin typeface="Comic Sans MS" pitchFamily="66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14288"/>
            <a:r>
              <a:rPr lang="el-GR" dirty="0" smtClean="0"/>
              <a:t>Το κάπνισμα, σε αντίθεση με </a:t>
            </a:r>
            <a:r>
              <a:rPr lang="el-GR" dirty="0" err="1" smtClean="0"/>
              <a:t>ό,τι</a:t>
            </a:r>
            <a:r>
              <a:rPr lang="el-GR" dirty="0" smtClean="0"/>
              <a:t> θεωρούν οι καπνιστές, δεν βοηθά στην αντιμετώπιση προβλημάτων ψυχικής υγείας αλλά  δημιουργεί ή επιτείνει πολλά από αυτά.</a:t>
            </a:r>
          </a:p>
          <a:p>
            <a:endParaRPr lang="el-GR" dirty="0"/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Το Άγχος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Την κατάθλιψη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Την ευερεθιστότητα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Την υποχονδρία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Τις υπερβολικές αντιδράσεις θυμού ή χαράς 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Την χαμηλή αυτοεκτίμηση</a:t>
            </a:r>
          </a:p>
          <a:p>
            <a:pPr>
              <a:buFont typeface="Arial" pitchFamily="34" charset="0"/>
              <a:buChar char="•"/>
            </a:pPr>
            <a:endParaRPr lang="el-GR" sz="20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l-GR" sz="20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l-GR" sz="2000" dirty="0">
              <a:latin typeface="Comic Sans MS" pitchFamily="66" charset="0"/>
            </a:endParaRPr>
          </a:p>
        </p:txBody>
      </p:sp>
      <p:sp>
        <p:nvSpPr>
          <p:cNvPr id="5" name="Δεξιό βέλος 4">
            <a:hlinkClick r:id="rId3" action="ppaction://hlinksldjump"/>
          </p:cNvPr>
          <p:cNvSpPr/>
          <p:nvPr/>
        </p:nvSpPr>
        <p:spPr>
          <a:xfrm>
            <a:off x="7812360" y="6133946"/>
            <a:ext cx="648072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1398682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sda.gr/lyk11per/Computer_Lab/kapnisma/kapnis17.gi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908720"/>
            <a:ext cx="4968552" cy="53012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u="sng" dirty="0">
                <a:latin typeface="Comic Sans MS" pitchFamily="66" charset="0"/>
              </a:rPr>
              <a:t>Οι </a:t>
            </a:r>
            <a:r>
              <a:rPr lang="el-GR" sz="2400" b="1" u="sng" dirty="0" smtClean="0">
                <a:latin typeface="Comic Sans MS" pitchFamily="66" charset="0"/>
              </a:rPr>
              <a:t> Μ</a:t>
            </a:r>
            <a:r>
              <a:rPr lang="en-US" sz="2400" b="1" u="sng" dirty="0" smtClean="0">
                <a:latin typeface="Comic Sans MS" pitchFamily="66" charset="0"/>
              </a:rPr>
              <a:t>e</a:t>
            </a:r>
            <a:r>
              <a:rPr lang="el-GR" sz="2400" b="1" u="sng" dirty="0" err="1" smtClean="0">
                <a:latin typeface="Comic Sans MS" pitchFamily="66" charset="0"/>
              </a:rPr>
              <a:t>θοδοι</a:t>
            </a:r>
            <a:r>
              <a:rPr lang="el-GR" sz="2400" b="1" u="sng" dirty="0" smtClean="0">
                <a:latin typeface="Comic Sans MS" pitchFamily="66" charset="0"/>
              </a:rPr>
              <a:t>  </a:t>
            </a:r>
            <a:r>
              <a:rPr lang="el-GR" sz="2400" b="1" u="sng" dirty="0" err="1" smtClean="0">
                <a:latin typeface="Comic Sans MS" pitchFamily="66" charset="0"/>
              </a:rPr>
              <a:t>Διακοπησ</a:t>
            </a:r>
            <a:r>
              <a:rPr lang="el-GR" sz="2400" b="1" u="sng" dirty="0" smtClean="0">
                <a:latin typeface="Comic Sans MS" pitchFamily="66" charset="0"/>
              </a:rPr>
              <a:t>  </a:t>
            </a:r>
            <a:r>
              <a:rPr lang="el-GR" sz="2400" b="1" u="sng" dirty="0" err="1" smtClean="0">
                <a:latin typeface="Comic Sans MS" pitchFamily="66" charset="0"/>
              </a:rPr>
              <a:t>Καπνισματοσ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27584" y="908720"/>
            <a:ext cx="7520940" cy="4992668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>
                <a:latin typeface="Comic Sans MS" pitchFamily="66" charset="0"/>
              </a:rPr>
              <a:t>Α. Ο </a:t>
            </a:r>
            <a:r>
              <a:rPr lang="el-GR" dirty="0">
                <a:latin typeface="Comic Sans MS" pitchFamily="66" charset="0"/>
              </a:rPr>
              <a:t>επαγγελματίας υγείας μπορεί να </a:t>
            </a:r>
            <a:r>
              <a:rPr lang="el-GR" dirty="0" smtClean="0">
                <a:latin typeface="Comic Sans MS" pitchFamily="66" charset="0"/>
              </a:rPr>
              <a:t>εξατομικεύσει τη θεραπεία ανάλογα με τις ανάγκες του καπνιστή: </a:t>
            </a:r>
            <a:endParaRPr lang="el-GR" dirty="0">
              <a:latin typeface="Comic Sans MS" pitchFamily="66" charset="0"/>
            </a:endParaRPr>
          </a:p>
          <a:p>
            <a:r>
              <a:rPr lang="el-GR" dirty="0" smtClean="0">
                <a:latin typeface="Comic Sans MS" pitchFamily="66" charset="0"/>
              </a:rPr>
              <a:t>    -Φυλλάδια </a:t>
            </a:r>
            <a:r>
              <a:rPr lang="el-GR" dirty="0">
                <a:latin typeface="Comic Sans MS" pitchFamily="66" charset="0"/>
              </a:rPr>
              <a:t>και υλικό αυτοβοήθειας</a:t>
            </a:r>
          </a:p>
          <a:p>
            <a:r>
              <a:rPr lang="el-GR" dirty="0" smtClean="0">
                <a:latin typeface="Comic Sans MS" pitchFamily="66" charset="0"/>
              </a:rPr>
              <a:t>    -Συνέντευξη </a:t>
            </a:r>
            <a:r>
              <a:rPr lang="el-GR" dirty="0">
                <a:latin typeface="Comic Sans MS" pitchFamily="66" charset="0"/>
              </a:rPr>
              <a:t>παροχής κινήτρων </a:t>
            </a:r>
          </a:p>
          <a:p>
            <a:r>
              <a:rPr lang="el-GR" dirty="0" smtClean="0">
                <a:latin typeface="Comic Sans MS" pitchFamily="66" charset="0"/>
              </a:rPr>
              <a:t>    -</a:t>
            </a:r>
            <a:r>
              <a:rPr lang="el-GR" dirty="0" err="1" smtClean="0">
                <a:latin typeface="Comic Sans MS" pitchFamily="66" charset="0"/>
              </a:rPr>
              <a:t>Γνωσιακή</a:t>
            </a:r>
            <a:r>
              <a:rPr lang="el-GR" dirty="0" smtClean="0">
                <a:latin typeface="Comic Sans MS" pitchFamily="66" charset="0"/>
              </a:rPr>
              <a:t>-συμπεριφοριστική </a:t>
            </a:r>
            <a:r>
              <a:rPr lang="el-GR" dirty="0">
                <a:latin typeface="Comic Sans MS" pitchFamily="66" charset="0"/>
              </a:rPr>
              <a:t>θεραπεία 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l-GR" dirty="0" smtClean="0">
                <a:latin typeface="Comic Sans MS" pitchFamily="66" charset="0"/>
              </a:rPr>
              <a:t>Β. </a:t>
            </a:r>
            <a:r>
              <a:rPr lang="el-GR" dirty="0">
                <a:latin typeface="Comic Sans MS" pitchFamily="66" charset="0"/>
              </a:rPr>
              <a:t>Οι Φαρμακευτικές </a:t>
            </a:r>
            <a:r>
              <a:rPr lang="el-GR" dirty="0" err="1" smtClean="0">
                <a:latin typeface="Comic Sans MS" pitchFamily="66" charset="0"/>
              </a:rPr>
              <a:t>Mέθοδοι</a:t>
            </a:r>
            <a:r>
              <a:rPr lang="el-GR" dirty="0" smtClean="0">
                <a:latin typeface="Comic Sans MS" pitchFamily="66" charset="0"/>
              </a:rPr>
              <a:t> – Ιατρεία Διακοπής Καπνίσματος</a:t>
            </a:r>
            <a:endParaRPr lang="el-GR" dirty="0">
              <a:latin typeface="Comic Sans MS" pitchFamily="66" charset="0"/>
            </a:endParaRPr>
          </a:p>
          <a:p>
            <a:r>
              <a:rPr lang="el-GR" dirty="0" smtClean="0">
                <a:latin typeface="Comic Sans MS" pitchFamily="66" charset="0"/>
              </a:rPr>
              <a:t>     1</a:t>
            </a:r>
            <a:r>
              <a:rPr lang="el-GR" dirty="0">
                <a:latin typeface="Comic Sans MS" pitchFamily="66" charset="0"/>
              </a:rPr>
              <a:t>.</a:t>
            </a:r>
            <a:r>
              <a:rPr lang="el-GR" b="0" dirty="0">
                <a:latin typeface="Comic Sans MS" pitchFamily="66" charset="0"/>
              </a:rPr>
              <a:t> </a:t>
            </a:r>
            <a:r>
              <a:rPr lang="el-GR" dirty="0">
                <a:latin typeface="Comic Sans MS" pitchFamily="66" charset="0"/>
              </a:rPr>
              <a:t>Θεραπεία Υποκατάστασης με Νικοτίνη</a:t>
            </a:r>
          </a:p>
          <a:p>
            <a:r>
              <a:rPr lang="el-GR" dirty="0" smtClean="0">
                <a:latin typeface="Comic Sans MS" pitchFamily="66" charset="0"/>
              </a:rPr>
              <a:t>        - </a:t>
            </a:r>
            <a:r>
              <a:rPr lang="el-GR" dirty="0">
                <a:latin typeface="Comic Sans MS" pitchFamily="66" charset="0"/>
              </a:rPr>
              <a:t>Τα αυτοκόλλητα νικοτίνης</a:t>
            </a:r>
          </a:p>
          <a:p>
            <a:r>
              <a:rPr lang="el-GR" dirty="0" smtClean="0">
                <a:latin typeface="Comic Sans MS" pitchFamily="66" charset="0"/>
              </a:rPr>
              <a:t>        - </a:t>
            </a:r>
            <a:r>
              <a:rPr lang="el-GR" dirty="0">
                <a:latin typeface="Comic Sans MS" pitchFamily="66" charset="0"/>
              </a:rPr>
              <a:t>Οι τσίχλες </a:t>
            </a:r>
            <a:r>
              <a:rPr lang="el-GR" dirty="0" smtClean="0">
                <a:latin typeface="Comic Sans MS" pitchFamily="66" charset="0"/>
              </a:rPr>
              <a:t>νικοτίνης</a:t>
            </a:r>
            <a:endParaRPr lang="el-GR" dirty="0">
              <a:latin typeface="Comic Sans MS" pitchFamily="66" charset="0"/>
            </a:endParaRPr>
          </a:p>
          <a:p>
            <a:r>
              <a:rPr lang="el-GR" dirty="0" smtClean="0">
                <a:latin typeface="Comic Sans MS" pitchFamily="66" charset="0"/>
              </a:rPr>
              <a:t>        - </a:t>
            </a:r>
            <a:r>
              <a:rPr lang="el-GR" dirty="0">
                <a:latin typeface="Comic Sans MS" pitchFamily="66" charset="0"/>
              </a:rPr>
              <a:t>Το ρινικό </a:t>
            </a:r>
            <a:r>
              <a:rPr lang="el-GR" dirty="0" err="1" smtClean="0">
                <a:latin typeface="Comic Sans MS" pitchFamily="66" charset="0"/>
              </a:rPr>
              <a:t>σπρέϊ</a:t>
            </a:r>
            <a:r>
              <a:rPr lang="el-GR" dirty="0" smtClean="0">
                <a:latin typeface="Comic Sans MS" pitchFamily="66" charset="0"/>
              </a:rPr>
              <a:t> νικοτίνης</a:t>
            </a:r>
            <a:endParaRPr lang="el-GR" dirty="0">
              <a:latin typeface="Comic Sans MS" pitchFamily="66" charset="0"/>
            </a:endParaRPr>
          </a:p>
          <a:p>
            <a:r>
              <a:rPr lang="el-GR" dirty="0" smtClean="0">
                <a:latin typeface="Comic Sans MS" pitchFamily="66" charset="0"/>
              </a:rPr>
              <a:t>        - </a:t>
            </a:r>
            <a:r>
              <a:rPr lang="el-GR" dirty="0">
                <a:latin typeface="Comic Sans MS" pitchFamily="66" charset="0"/>
              </a:rPr>
              <a:t>Η </a:t>
            </a:r>
            <a:r>
              <a:rPr lang="el-GR" dirty="0" err="1">
                <a:latin typeface="Comic Sans MS" pitchFamily="66" charset="0"/>
              </a:rPr>
              <a:t>εισπνεύσιμη</a:t>
            </a:r>
            <a:r>
              <a:rPr lang="el-GR" dirty="0">
                <a:latin typeface="Comic Sans MS" pitchFamily="66" charset="0"/>
              </a:rPr>
              <a:t> μορφή νικοτίνης (πίπα νικοτίνης</a:t>
            </a:r>
            <a:r>
              <a:rPr lang="el-GR" dirty="0" smtClean="0">
                <a:latin typeface="Comic Sans MS" pitchFamily="66" charset="0"/>
              </a:rPr>
              <a:t>)</a:t>
            </a:r>
            <a:endParaRPr lang="el-GR" dirty="0">
              <a:latin typeface="Comic Sans MS" pitchFamily="66" charset="0"/>
            </a:endParaRPr>
          </a:p>
          <a:p>
            <a:r>
              <a:rPr lang="el-GR" dirty="0" smtClean="0">
                <a:latin typeface="Comic Sans MS" pitchFamily="66" charset="0"/>
              </a:rPr>
              <a:t>      2</a:t>
            </a:r>
            <a:r>
              <a:rPr lang="el-GR" dirty="0">
                <a:latin typeface="Comic Sans MS" pitchFamily="66" charset="0"/>
              </a:rPr>
              <a:t>.</a:t>
            </a:r>
            <a:r>
              <a:rPr lang="el-GR" b="0" i="1" dirty="0">
                <a:latin typeface="Comic Sans MS" pitchFamily="66" charset="0"/>
              </a:rPr>
              <a:t> </a:t>
            </a:r>
            <a:r>
              <a:rPr lang="el-GR" dirty="0" err="1">
                <a:latin typeface="Comic Sans MS" pitchFamily="66" charset="0"/>
              </a:rPr>
              <a:t>Βουπροπιόνη</a:t>
            </a:r>
            <a:r>
              <a:rPr lang="el-GR" dirty="0">
                <a:latin typeface="Comic Sans MS" pitchFamily="66" charset="0"/>
              </a:rPr>
              <a:t> (</a:t>
            </a:r>
            <a:r>
              <a:rPr lang="el-GR" dirty="0" err="1">
                <a:latin typeface="Comic Sans MS" pitchFamily="66" charset="0"/>
              </a:rPr>
              <a:t>zyban</a:t>
            </a:r>
            <a:r>
              <a:rPr lang="el-GR" dirty="0">
                <a:latin typeface="Comic Sans MS" pitchFamily="66" charset="0"/>
              </a:rPr>
              <a:t>)</a:t>
            </a:r>
          </a:p>
          <a:p>
            <a:r>
              <a:rPr lang="el-GR" dirty="0" smtClean="0">
                <a:latin typeface="Comic Sans MS" pitchFamily="66" charset="0"/>
              </a:rPr>
              <a:t>      3</a:t>
            </a:r>
            <a:r>
              <a:rPr lang="el-GR" dirty="0">
                <a:latin typeface="Comic Sans MS" pitchFamily="66" charset="0"/>
              </a:rPr>
              <a:t>.</a:t>
            </a:r>
            <a:r>
              <a:rPr lang="el-GR" b="0" dirty="0">
                <a:latin typeface="Comic Sans MS" pitchFamily="66" charset="0"/>
              </a:rPr>
              <a:t> </a:t>
            </a:r>
            <a:r>
              <a:rPr lang="el-GR" dirty="0" err="1">
                <a:latin typeface="Comic Sans MS" pitchFamily="66" charset="0"/>
              </a:rPr>
              <a:t>Βαρενικλίνη</a:t>
            </a:r>
            <a:r>
              <a:rPr lang="el-GR" dirty="0">
                <a:latin typeface="Comic Sans MS" pitchFamily="66" charset="0"/>
              </a:rPr>
              <a:t> (</a:t>
            </a:r>
            <a:r>
              <a:rPr lang="el-GR" dirty="0" err="1">
                <a:latin typeface="Comic Sans MS" pitchFamily="66" charset="0"/>
              </a:rPr>
              <a:t>champix</a:t>
            </a:r>
            <a:r>
              <a:rPr lang="el-GR" dirty="0" smtClean="0">
                <a:latin typeface="Comic Sans MS" pitchFamily="66" charset="0"/>
              </a:rPr>
              <a:t>)</a:t>
            </a:r>
          </a:p>
          <a:p>
            <a:endParaRPr lang="el-GR" dirty="0">
              <a:latin typeface="Comic Sans MS" pitchFamily="66" charset="0"/>
            </a:endParaRPr>
          </a:p>
          <a:p>
            <a:r>
              <a:rPr lang="el-GR" dirty="0" smtClean="0">
                <a:latin typeface="Comic Sans MS" pitchFamily="66" charset="0"/>
              </a:rPr>
              <a:t>Γ. </a:t>
            </a:r>
            <a:r>
              <a:rPr lang="el-GR" dirty="0">
                <a:latin typeface="Comic Sans MS" pitchFamily="66" charset="0"/>
              </a:rPr>
              <a:t>Εναλλακτικές μέθοδοι </a:t>
            </a:r>
            <a:r>
              <a:rPr lang="el-GR" dirty="0" smtClean="0">
                <a:latin typeface="Comic Sans MS" pitchFamily="66" charset="0"/>
              </a:rPr>
              <a:t>(ηλεκτρονικό τσιγάρο)</a:t>
            </a:r>
            <a:endParaRPr lang="el-GR" dirty="0">
              <a:latin typeface="Comic Sans MS" pitchFamily="66" charset="0"/>
            </a:endParaRPr>
          </a:p>
        </p:txBody>
      </p:sp>
      <p:sp>
        <p:nvSpPr>
          <p:cNvPr id="5" name="Δεξιό βέλος 4">
            <a:hlinkClick r:id="rId3" action="ppaction://hlinksldjump"/>
          </p:cNvPr>
          <p:cNvSpPr/>
          <p:nvPr/>
        </p:nvSpPr>
        <p:spPr>
          <a:xfrm>
            <a:off x="7812360" y="6133946"/>
            <a:ext cx="648072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0902083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eoskosmos.com/news/sites/default/files/2011/March/smo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7884368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22960" y="548680"/>
            <a:ext cx="7520940" cy="5832648"/>
          </a:xfrm>
        </p:spPr>
        <p:txBody>
          <a:bodyPr>
            <a:normAutofit/>
          </a:bodyPr>
          <a:lstStyle/>
          <a:p>
            <a:pPr algn="ctr"/>
            <a:r>
              <a:rPr lang="el-GR" sz="3300" u="sng" dirty="0" smtClean="0">
                <a:latin typeface="Comic Sans MS" pitchFamily="66" charset="0"/>
              </a:rPr>
              <a:t>ΤΑ  ΣΥΜΠΤΩΜΑΤΑ  ΣΤΕΡΗΣΗΣ</a:t>
            </a:r>
          </a:p>
          <a:p>
            <a:pPr algn="ctr"/>
            <a:endParaRPr lang="el-GR" sz="3800" u="sng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600" dirty="0" smtClean="0">
                <a:latin typeface="Comic Sans MS" pitchFamily="66" charset="0"/>
              </a:rPr>
              <a:t>Έντονη </a:t>
            </a:r>
            <a:r>
              <a:rPr lang="el-GR" sz="2600" dirty="0">
                <a:latin typeface="Comic Sans MS" pitchFamily="66" charset="0"/>
              </a:rPr>
              <a:t>επιθυμία για κάπνισμα</a:t>
            </a:r>
          </a:p>
          <a:p>
            <a:pPr>
              <a:buFont typeface="Arial" pitchFamily="34" charset="0"/>
              <a:buChar char="•"/>
            </a:pPr>
            <a:r>
              <a:rPr lang="el-GR" sz="2600" dirty="0">
                <a:latin typeface="Comic Sans MS" pitchFamily="66" charset="0"/>
              </a:rPr>
              <a:t>Δυσκολία συγκέντρωσης</a:t>
            </a:r>
          </a:p>
          <a:p>
            <a:pPr>
              <a:buFont typeface="Arial" pitchFamily="34" charset="0"/>
              <a:buChar char="•"/>
            </a:pPr>
            <a:r>
              <a:rPr lang="el-GR" sz="2600" dirty="0">
                <a:latin typeface="Comic Sans MS" pitchFamily="66" charset="0"/>
              </a:rPr>
              <a:t>Καταθλιπτική συμπτωματολογία</a:t>
            </a:r>
          </a:p>
          <a:p>
            <a:pPr>
              <a:buFont typeface="Arial" pitchFamily="34" charset="0"/>
              <a:buChar char="•"/>
            </a:pPr>
            <a:r>
              <a:rPr lang="el-GR" sz="2600" dirty="0">
                <a:latin typeface="Comic Sans MS" pitchFamily="66" charset="0"/>
              </a:rPr>
              <a:t>Συναισθήματα θυμού, ευερεθιστότητας, απογοήτευσης ή έντονης ανησυχίας</a:t>
            </a:r>
          </a:p>
          <a:p>
            <a:pPr>
              <a:buFont typeface="Arial" pitchFamily="34" charset="0"/>
              <a:buChar char="•"/>
            </a:pPr>
            <a:r>
              <a:rPr lang="el-GR" sz="2600" dirty="0" smtClean="0">
                <a:latin typeface="Comic Sans MS" pitchFamily="66" charset="0"/>
              </a:rPr>
              <a:t>Δυσφορία</a:t>
            </a:r>
          </a:p>
          <a:p>
            <a:pPr>
              <a:buFont typeface="Arial" pitchFamily="34" charset="0"/>
              <a:buChar char="•"/>
            </a:pPr>
            <a:r>
              <a:rPr lang="el-GR" sz="2600" dirty="0" smtClean="0">
                <a:latin typeface="Comic Sans MS" pitchFamily="66" charset="0"/>
              </a:rPr>
              <a:t>Υπερκινητικότητα</a:t>
            </a:r>
          </a:p>
          <a:p>
            <a:pPr>
              <a:buFont typeface="Arial" pitchFamily="34" charset="0"/>
              <a:buChar char="•"/>
            </a:pPr>
            <a:r>
              <a:rPr lang="el-GR" sz="2600" dirty="0" smtClean="0">
                <a:latin typeface="Comic Sans MS" pitchFamily="66" charset="0"/>
              </a:rPr>
              <a:t>Διαταραχές ύπνου</a:t>
            </a:r>
          </a:p>
          <a:p>
            <a:pPr>
              <a:buFont typeface="Arial" pitchFamily="34" charset="0"/>
              <a:buChar char="•"/>
            </a:pPr>
            <a:r>
              <a:rPr lang="el-GR" sz="2600" dirty="0" smtClean="0">
                <a:latin typeface="Comic Sans MS" pitchFamily="66" charset="0"/>
              </a:rPr>
              <a:t>Πείνα</a:t>
            </a:r>
            <a:endParaRPr lang="el-GR" sz="2600" dirty="0">
              <a:latin typeface="Comic Sans MS" pitchFamily="66" charset="0"/>
            </a:endParaRPr>
          </a:p>
        </p:txBody>
      </p:sp>
      <p:sp>
        <p:nvSpPr>
          <p:cNvPr id="4" name="Δεξιό βέλος 3">
            <a:hlinkClick r:id="rId3" action="ppaction://hlinksldjump"/>
          </p:cNvPr>
          <p:cNvSpPr/>
          <p:nvPr/>
        </p:nvSpPr>
        <p:spPr>
          <a:xfrm>
            <a:off x="8316416" y="6525344"/>
            <a:ext cx="648072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250159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2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2400" b="1" u="sng" dirty="0">
                <a:latin typeface="Comic Sans MS" pitchFamily="66" charset="0"/>
              </a:rPr>
              <a:t>ΣΤΑΤΙΣΤΙΚΑ ΣΤΟΙΧΕΙΑ ΣΤΗΝ </a:t>
            </a:r>
            <a:r>
              <a:rPr lang="el-GR" sz="2400" b="1" u="sng" dirty="0" smtClean="0">
                <a:latin typeface="Comic Sans MS" pitchFamily="66" charset="0"/>
              </a:rPr>
              <a:t>ΕΛΛΑΔΑ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71600" y="1124744"/>
            <a:ext cx="7520940" cy="3579849"/>
          </a:xfrm>
        </p:spPr>
        <p:txBody>
          <a:bodyPr>
            <a:normAutofit/>
          </a:bodyPr>
          <a:lstStyle/>
          <a:p>
            <a:endParaRPr lang="el-GR" dirty="0"/>
          </a:p>
          <a:p>
            <a:endParaRPr lang="el-GR" dirty="0" smtClean="0"/>
          </a:p>
          <a:p>
            <a:endParaRPr lang="el-GR" dirty="0"/>
          </a:p>
        </p:txBody>
      </p:sp>
      <p:graphicFrame>
        <p:nvGraphicFramePr>
          <p:cNvPr id="5" name="Γράφημα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03768590"/>
              </p:ext>
            </p:extLst>
          </p:nvPr>
        </p:nvGraphicFramePr>
        <p:xfrm>
          <a:off x="4572000" y="908720"/>
          <a:ext cx="417646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Γράφημα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72454259"/>
              </p:ext>
            </p:extLst>
          </p:nvPr>
        </p:nvGraphicFramePr>
        <p:xfrm>
          <a:off x="1835696" y="3573016"/>
          <a:ext cx="6048672" cy="32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Γράφημα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756708836"/>
              </p:ext>
            </p:extLst>
          </p:nvPr>
        </p:nvGraphicFramePr>
        <p:xfrm>
          <a:off x="179512" y="836712"/>
          <a:ext cx="4896544" cy="292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Δεξιό βέλος 4">
            <a:hlinkClick r:id="rId6" action="ppaction://hlinksldjump"/>
          </p:cNvPr>
          <p:cNvSpPr/>
          <p:nvPr/>
        </p:nvSpPr>
        <p:spPr>
          <a:xfrm>
            <a:off x="8100392" y="6381328"/>
            <a:ext cx="648072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47793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Graphic spid="7" grpId="0">
        <p:bldAsOne/>
      </p:bldGraphic>
      <p:bldGraphic spid="8" grpId="0">
        <p:bldAsOne/>
      </p:bldGraphic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3480499"/>
          </a:xfrm>
        </p:spPr>
        <p:txBody>
          <a:bodyPr>
            <a:normAutofit/>
          </a:bodyPr>
          <a:lstStyle/>
          <a:p>
            <a:endParaRPr lang="el-GR" dirty="0" smtClean="0">
              <a:latin typeface="Comic Sans MS" pitchFamily="66" charset="0"/>
            </a:endParaRPr>
          </a:p>
          <a:p>
            <a:pPr algn="just"/>
            <a:r>
              <a:rPr lang="el-GR" b="0" dirty="0" smtClean="0"/>
              <a:t>      </a:t>
            </a:r>
            <a:r>
              <a:rPr lang="el-GR" dirty="0" smtClean="0">
                <a:latin typeface="Comic Sans MS" pitchFamily="66" charset="0"/>
              </a:rPr>
              <a:t>Ο μέσος ετήσιος κατά κεφαλή αριθμός τσιγάρων στην Ελλάδα </a:t>
            </a:r>
            <a:r>
              <a:rPr lang="el-GR" dirty="0" smtClean="0">
                <a:solidFill>
                  <a:srgbClr val="FF0000"/>
                </a:solidFill>
                <a:latin typeface="Comic Sans MS" pitchFamily="66" charset="0"/>
              </a:rPr>
              <a:t>είναι διπλάσιος από </a:t>
            </a:r>
            <a:r>
              <a:rPr lang="el-GR" dirty="0" err="1" smtClean="0">
                <a:solidFill>
                  <a:srgbClr val="FF0000"/>
                </a:solidFill>
                <a:latin typeface="Comic Sans MS" pitchFamily="66" charset="0"/>
              </a:rPr>
              <a:t>ό,τι</a:t>
            </a:r>
            <a:r>
              <a:rPr lang="el-GR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Comic Sans MS" pitchFamily="66" charset="0"/>
              </a:rPr>
              <a:t>στη Γερμανία, Γαλλία και Μ. Βρετανία </a:t>
            </a:r>
            <a:r>
              <a:rPr lang="el-GR" dirty="0" smtClean="0">
                <a:latin typeface="Comic Sans MS" pitchFamily="66" charset="0"/>
              </a:rPr>
              <a:t>και </a:t>
            </a:r>
            <a:r>
              <a:rPr lang="el-GR" dirty="0" smtClean="0">
                <a:solidFill>
                  <a:srgbClr val="00B050"/>
                </a:solidFill>
                <a:latin typeface="Comic Sans MS" pitchFamily="66" charset="0"/>
              </a:rPr>
              <a:t>πενταπλάσιος από </a:t>
            </a:r>
            <a:r>
              <a:rPr lang="el-GR" dirty="0" err="1" smtClean="0">
                <a:solidFill>
                  <a:srgbClr val="00B050"/>
                </a:solidFill>
                <a:latin typeface="Comic Sans MS" pitchFamily="66" charset="0"/>
              </a:rPr>
              <a:t>ό,τι</a:t>
            </a:r>
            <a:r>
              <a:rPr lang="el-GR" dirty="0" smtClean="0">
                <a:solidFill>
                  <a:srgbClr val="00B050"/>
                </a:solidFill>
                <a:latin typeface="Comic Sans MS" pitchFamily="66" charset="0"/>
              </a:rPr>
              <a:t> στη Νορβηγία</a:t>
            </a:r>
            <a:r>
              <a:rPr lang="el-GR" dirty="0" smtClean="0">
                <a:latin typeface="Comic Sans MS" pitchFamily="66" charset="0"/>
              </a:rPr>
              <a:t>.</a:t>
            </a:r>
            <a:r>
              <a:rPr lang="el-GR" b="0" dirty="0" smtClean="0"/>
              <a:t> </a:t>
            </a:r>
          </a:p>
          <a:p>
            <a:pPr algn="just"/>
            <a:endParaRPr lang="el-GR" b="0" dirty="0" smtClean="0">
              <a:latin typeface="Comic Sans MS" pitchFamily="66" charset="0"/>
            </a:endParaRPr>
          </a:p>
          <a:p>
            <a:pPr algn="just"/>
            <a:r>
              <a:rPr lang="el-GR" dirty="0" smtClean="0">
                <a:latin typeface="Comic Sans MS" pitchFamily="66" charset="0"/>
              </a:rPr>
              <a:t>    </a:t>
            </a:r>
          </a:p>
          <a:p>
            <a:pPr algn="just"/>
            <a:r>
              <a:rPr lang="el-GR" dirty="0" smtClean="0">
                <a:latin typeface="Comic Sans MS" pitchFamily="66" charset="0"/>
              </a:rPr>
              <a:t>    </a:t>
            </a:r>
            <a:endParaRPr lang="el-GR" dirty="0">
              <a:latin typeface="Comic Sans MS" pitchFamily="66" charset="0"/>
            </a:endParaRPr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997512" cy="548640"/>
          </a:xfrm>
        </p:spPr>
        <p:txBody>
          <a:bodyPr/>
          <a:lstStyle/>
          <a:p>
            <a:pPr algn="ctr"/>
            <a:r>
              <a:rPr lang="el-GR" sz="2400" b="1" u="sng" dirty="0">
                <a:latin typeface="Comic Sans MS" pitchFamily="66" charset="0"/>
              </a:rPr>
              <a:t>ΣΤΑΤΙΣΤΙΚΑ ΣΤΟΙΧΕΙΑ </a:t>
            </a:r>
            <a:r>
              <a:rPr lang="el-GR" sz="2400" b="1" u="sng" dirty="0" smtClean="0">
                <a:latin typeface="Comic Sans MS" pitchFamily="66" charset="0"/>
              </a:rPr>
              <a:t>σε </a:t>
            </a:r>
            <a:r>
              <a:rPr lang="el-GR" sz="2400" b="1" u="sng" dirty="0" err="1" smtClean="0">
                <a:latin typeface="Comic Sans MS" pitchFamily="66" charset="0"/>
              </a:rPr>
              <a:t>σχεση</a:t>
            </a:r>
            <a:r>
              <a:rPr lang="el-GR" sz="2400" b="1" u="sng" dirty="0" smtClean="0">
                <a:latin typeface="Comic Sans MS" pitchFamily="66" charset="0"/>
              </a:rPr>
              <a:t> με ΤΗΝ Ε.Ε.</a:t>
            </a:r>
            <a:endParaRPr lang="el-GR" dirty="0"/>
          </a:p>
        </p:txBody>
      </p:sp>
      <p:pic>
        <p:nvPicPr>
          <p:cNvPr id="31746" name="Picture 2" descr="C:\Users\User\Desktop\tsigaro photo\proto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573016"/>
            <a:ext cx="6120680" cy="3068960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1187624" y="2348880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latin typeface="Comic Sans MS" pitchFamily="66" charset="0"/>
              </a:rPr>
              <a:t>Στην Ελλάδα, η οφειλόμενη στο κάπνισμα θνησιμότητα φτάνει το 20% όταν στην Ευρώπη είναι 13%.</a:t>
            </a:r>
            <a:endParaRPr lang="el-GR" sz="1600" b="1" dirty="0">
              <a:latin typeface="Comic Sans MS" pitchFamily="66" charset="0"/>
            </a:endParaRPr>
          </a:p>
        </p:txBody>
      </p:sp>
      <p:sp>
        <p:nvSpPr>
          <p:cNvPr id="7" name="Δεξιό βέλος 4">
            <a:hlinkClick r:id="rId3" action="ppaction://hlinksldjump"/>
          </p:cNvPr>
          <p:cNvSpPr/>
          <p:nvPr/>
        </p:nvSpPr>
        <p:spPr>
          <a:xfrm>
            <a:off x="8316416" y="6381328"/>
            <a:ext cx="648072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548680"/>
            <a:ext cx="664373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l-GR" sz="2400" b="1" dirty="0" smtClean="0">
                <a:latin typeface="Palatino Linotype" pitchFamily="18" charset="0"/>
              </a:rPr>
              <a:t>ΕΡΕΥΝΑ  </a:t>
            </a:r>
            <a:endParaRPr lang="en-US" sz="2400" b="1" dirty="0" smtClean="0">
              <a:latin typeface="Palatino Linotype" pitchFamily="18" charset="0"/>
            </a:endParaRPr>
          </a:p>
          <a:p>
            <a:pPr algn="ctr">
              <a:lnSpc>
                <a:spcPct val="250000"/>
              </a:lnSpc>
            </a:pPr>
            <a:r>
              <a:rPr lang="el-GR" sz="2400" b="1" dirty="0" smtClean="0">
                <a:latin typeface="Palatino Linotype" pitchFamily="18" charset="0"/>
              </a:rPr>
              <a:t>ΜΕ ΕΡΩΤΗΜΑΤΟΛΟΓΙΟ</a:t>
            </a:r>
            <a:endParaRPr lang="en-US" sz="2400" b="1" dirty="0" smtClean="0">
              <a:latin typeface="Palatino Linotype" pitchFamily="18" charset="0"/>
            </a:endParaRPr>
          </a:p>
          <a:p>
            <a:pPr algn="ctr">
              <a:lnSpc>
                <a:spcPct val="150000"/>
              </a:lnSpc>
            </a:pPr>
            <a:endParaRPr lang="en-US" b="1" dirty="0" smtClean="0">
              <a:latin typeface="Palatino Linotype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l-GR" b="1" dirty="0" smtClean="0">
                <a:latin typeface="Palatino Linotype" pitchFamily="18" charset="0"/>
              </a:rPr>
              <a:t>ΠΟΥ</a:t>
            </a:r>
            <a:r>
              <a:rPr lang="en-US" b="1" dirty="0" smtClean="0">
                <a:latin typeface="Palatino Linotype" pitchFamily="18" charset="0"/>
              </a:rPr>
              <a:t> </a:t>
            </a:r>
            <a:r>
              <a:rPr lang="el-GR" b="1" dirty="0" smtClean="0">
                <a:latin typeface="Palatino Linotype" pitchFamily="18" charset="0"/>
              </a:rPr>
              <a:t> ΠΡΑΓΜΑΤΟΠΟΙΗΘΗΚΕ </a:t>
            </a:r>
            <a:endParaRPr lang="en-US" b="1" dirty="0" smtClean="0">
              <a:latin typeface="Palatino Linotype" pitchFamily="18" charset="0"/>
            </a:endParaRPr>
          </a:p>
          <a:p>
            <a:pPr algn="ctr">
              <a:lnSpc>
                <a:spcPct val="150000"/>
              </a:lnSpc>
            </a:pPr>
            <a:endParaRPr lang="en-US" sz="2400" b="1" dirty="0" smtClean="0">
              <a:latin typeface="Palatino Linotype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l-GR" sz="2400" b="1" dirty="0" smtClean="0">
                <a:latin typeface="Palatino Linotype" pitchFamily="18" charset="0"/>
              </a:rPr>
              <a:t>ΣΕ ΔΕΙΓΜΑ</a:t>
            </a:r>
            <a:endParaRPr lang="en-US" sz="2400" b="1" dirty="0" smtClean="0">
              <a:latin typeface="Palatino Linotype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l-GR" sz="2400" b="1" dirty="0" smtClean="0">
                <a:latin typeface="Palatino Linotype" pitchFamily="18" charset="0"/>
              </a:rPr>
              <a:t> </a:t>
            </a:r>
            <a:r>
              <a:rPr lang="en-US" sz="2400" b="1" dirty="0" smtClean="0">
                <a:latin typeface="Palatino Linotype" pitchFamily="18" charset="0"/>
              </a:rPr>
              <a:t>95</a:t>
            </a:r>
            <a:r>
              <a:rPr lang="el-GR" sz="2400" b="1" dirty="0" smtClean="0">
                <a:latin typeface="Palatino Linotype" pitchFamily="18" charset="0"/>
              </a:rPr>
              <a:t> ΜΑΘΗΤΩΝ </a:t>
            </a:r>
            <a:endParaRPr lang="en-US" sz="2400" b="1" dirty="0" smtClean="0">
              <a:latin typeface="Palatino Linotype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l-GR" sz="2400" b="1" dirty="0" smtClean="0">
                <a:latin typeface="Palatino Linotype" pitchFamily="18" charset="0"/>
              </a:rPr>
              <a:t>ΤΗΣ Β’ ΤΑΞΗΣ </a:t>
            </a:r>
            <a:endParaRPr lang="en-US" sz="2400" b="1" dirty="0" smtClean="0">
              <a:latin typeface="Palatino Linotype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l-GR" sz="2400" b="1" dirty="0" smtClean="0">
                <a:latin typeface="Palatino Linotype" pitchFamily="18" charset="0"/>
              </a:rPr>
              <a:t>ΤΟΥ Β’ ΑΡΣΑΚΕΙΟΥ ΛΥΚΕΙΟΥ ΨΥΧΙΚΟΥ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Δεξιό βέλος 4">
            <a:hlinkClick r:id="rId2" action="ppaction://hlinksldjump"/>
          </p:cNvPr>
          <p:cNvSpPr/>
          <p:nvPr/>
        </p:nvSpPr>
        <p:spPr>
          <a:xfrm>
            <a:off x="8100392" y="6309320"/>
            <a:ext cx="648072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Γράφημα"/>
          <p:cNvGraphicFramePr/>
          <p:nvPr/>
        </p:nvGraphicFramePr>
        <p:xfrm>
          <a:off x="0" y="404664"/>
          <a:ext cx="4751512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- Γράφημα"/>
          <p:cNvGraphicFramePr/>
          <p:nvPr/>
        </p:nvGraphicFramePr>
        <p:xfrm>
          <a:off x="2411760" y="3573016"/>
          <a:ext cx="439248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6 - Γράφημα"/>
          <p:cNvGraphicFramePr/>
          <p:nvPr/>
        </p:nvGraphicFramePr>
        <p:xfrm>
          <a:off x="4139952" y="5486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Δεξιό βέλος 4">
            <a:hlinkClick r:id="rId5" action="ppaction://hlinksldjump"/>
          </p:cNvPr>
          <p:cNvSpPr/>
          <p:nvPr/>
        </p:nvSpPr>
        <p:spPr>
          <a:xfrm>
            <a:off x="7812360" y="6133946"/>
            <a:ext cx="648072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6" grpId="0">
        <p:bldAsOne/>
      </p:bldGraphic>
      <p:bldGraphic spid="7" grpId="0">
        <p:bldAsOne/>
      </p:bldGraphic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Γράφημα"/>
          <p:cNvGraphicFramePr/>
          <p:nvPr/>
        </p:nvGraphicFramePr>
        <p:xfrm>
          <a:off x="1907704" y="3501008"/>
          <a:ext cx="550810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- Γράφημα"/>
          <p:cNvGraphicFramePr/>
          <p:nvPr/>
        </p:nvGraphicFramePr>
        <p:xfrm>
          <a:off x="4139952" y="404664"/>
          <a:ext cx="500404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5 - Γράφημα"/>
          <p:cNvGraphicFramePr/>
          <p:nvPr/>
        </p:nvGraphicFramePr>
        <p:xfrm>
          <a:off x="0" y="404664"/>
          <a:ext cx="4572000" cy="2815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Δεξιό βέλος 4">
            <a:hlinkClick r:id="rId5" action="ppaction://hlinksldjump"/>
          </p:cNvPr>
          <p:cNvSpPr/>
          <p:nvPr/>
        </p:nvSpPr>
        <p:spPr>
          <a:xfrm>
            <a:off x="7812360" y="6133946"/>
            <a:ext cx="648072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84168593"/>
              </p:ext>
            </p:extLst>
          </p:nvPr>
        </p:nvGraphicFramePr>
        <p:xfrm>
          <a:off x="0" y="260648"/>
          <a:ext cx="914400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6903319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User\Desktop\tsigaro photo\ΚΑΝΕ ''ΣΤΑΧΤΗ'' ΤΟ ΤΣΙΓΑΡΟ ΚΕΕΛΠΝ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3 - TextBox"/>
          <p:cNvSpPr txBox="1"/>
          <p:nvPr/>
        </p:nvSpPr>
        <p:spPr>
          <a:xfrm>
            <a:off x="683568" y="332656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  <a:latin typeface="Comic Sans MS" pitchFamily="66" charset="0"/>
              </a:rPr>
              <a:t>ΤΕΛΙΚΑ ΤΟ ΤΣΙΓΑΡΟ ΤΙ Ε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I</a:t>
            </a:r>
            <a:r>
              <a:rPr lang="el-GR" sz="2400" b="1" dirty="0" smtClean="0">
                <a:solidFill>
                  <a:schemeClr val="bg1"/>
                </a:solidFill>
                <a:latin typeface="Comic Sans MS" pitchFamily="66" charset="0"/>
              </a:rPr>
              <a:t>ΝΑΙ ΓΙΑ ΣΕΝΑ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;</a:t>
            </a:r>
          </a:p>
          <a:p>
            <a:endParaRPr lang="en-US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 rot="18895855">
            <a:off x="-351425" y="4471047"/>
            <a:ext cx="43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latin typeface="Comic Sans MS" pitchFamily="66" charset="0"/>
              </a:rPr>
              <a:t>ΕΛΕΥΘΕΡΙΑ Η ΥΠΟΔΟΥΛΩΣΗ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;</a:t>
            </a:r>
            <a:endParaRPr lang="el-GR" dirty="0"/>
          </a:p>
        </p:txBody>
      </p:sp>
      <p:sp>
        <p:nvSpPr>
          <p:cNvPr id="7" name="6 - Ορθογώνιο"/>
          <p:cNvSpPr/>
          <p:nvPr/>
        </p:nvSpPr>
        <p:spPr>
          <a:xfrm rot="2482285">
            <a:off x="6127316" y="2387648"/>
            <a:ext cx="3307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latin typeface="Comic Sans MS" pitchFamily="66" charset="0"/>
              </a:rPr>
              <a:t>ΑΠΟΛΑΥΣΗ Η ΚΑΤΑΔΙΚΗ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;</a:t>
            </a:r>
          </a:p>
        </p:txBody>
      </p:sp>
      <p:sp>
        <p:nvSpPr>
          <p:cNvPr id="8" name="Δεξιό βέλος 4">
            <a:hlinkClick r:id="rId3" action="ppaction://hlinksldjump"/>
          </p:cNvPr>
          <p:cNvSpPr/>
          <p:nvPr/>
        </p:nvSpPr>
        <p:spPr>
          <a:xfrm>
            <a:off x="7812360" y="6133946"/>
            <a:ext cx="648072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tsigaro photo\nikoti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44008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tsigaro photo\form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0"/>
            <a:ext cx="449999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 descr="C:\Users\User\Desktop\tsigaro photo\arsenik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11960" cy="3429000"/>
          </a:xfrm>
          <a:prstGeom prst="rect">
            <a:avLst/>
          </a:prstGeom>
          <a:noFill/>
        </p:spPr>
      </p:pic>
      <p:pic>
        <p:nvPicPr>
          <p:cNvPr id="2051" name="Picture 3" descr="C:\Users\User\Desktop\tsigaro photo\benzoli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29000"/>
            <a:ext cx="4211960" cy="3429000"/>
          </a:xfrm>
          <a:prstGeom prst="rect">
            <a:avLst/>
          </a:prstGeom>
          <a:noFill/>
        </p:spPr>
      </p:pic>
      <p:pic>
        <p:nvPicPr>
          <p:cNvPr id="2052" name="Picture 4" descr="C:\Users\User\Desktop\tsigaro photo\kadmi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0"/>
            <a:ext cx="4968552" cy="6858000"/>
          </a:xfrm>
          <a:prstGeom prst="rect">
            <a:avLst/>
          </a:prstGeom>
          <a:noFill/>
        </p:spPr>
      </p:pic>
      <p:sp>
        <p:nvSpPr>
          <p:cNvPr id="6" name="Δεξιό βέλος 4">
            <a:hlinkClick r:id="rId5" action="ppaction://hlinksldjump"/>
          </p:cNvPr>
          <p:cNvSpPr/>
          <p:nvPr/>
        </p:nvSpPr>
        <p:spPr>
          <a:xfrm>
            <a:off x="8100392" y="6309320"/>
            <a:ext cx="648072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giatousfilous.com/uploads/posts/2008-06/1213957233_parts_of_cigarette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Comic Sans MS" pitchFamily="66" charset="0"/>
              </a:rPr>
              <a:t>ΣΥΣΤΑΤΙΚΑ ΚΑΠΝΟΥ	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11560" y="692696"/>
            <a:ext cx="8532440" cy="6165304"/>
          </a:xfrm>
        </p:spPr>
        <p:txBody>
          <a:bodyPr numCol="2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l-GR" sz="2400" dirty="0">
                <a:solidFill>
                  <a:srgbClr val="FF0000"/>
                </a:solidFill>
                <a:latin typeface="Comic Sans MS" pitchFamily="66" charset="0"/>
                <a:hlinkClick r:id="rId3" action="ppaction://hlinksldjump"/>
              </a:rPr>
              <a:t>Η </a:t>
            </a:r>
            <a:r>
              <a:rPr lang="el-GR" sz="2400" dirty="0" smtClean="0">
                <a:solidFill>
                  <a:srgbClr val="FF0000"/>
                </a:solidFill>
                <a:latin typeface="Comic Sans MS" pitchFamily="66" charset="0"/>
                <a:hlinkClick r:id="rId3" action="ppaction://hlinksldjump"/>
              </a:rPr>
              <a:t>νικοτίνη</a:t>
            </a:r>
          </a:p>
          <a:p>
            <a:endParaRPr lang="el-GR" sz="2400" dirty="0">
              <a:solidFill>
                <a:srgbClr val="FF0000"/>
              </a:solidFill>
              <a:latin typeface="Comic Sans MS" pitchFamily="66" charset="0"/>
              <a:hlinkClick r:id="rId3" action="ppaction://hlinksldjump"/>
            </a:endParaRPr>
          </a:p>
          <a:p>
            <a:pPr>
              <a:buFont typeface="Arial" pitchFamily="34" charset="0"/>
              <a:buChar char="•"/>
            </a:pP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  <a:hlinkClick r:id="rId3" action="ppaction://hlinksldjump"/>
              </a:rPr>
              <a:t>Φορμαλδεΰδη</a:t>
            </a:r>
            <a:endParaRPr lang="el-GR" sz="22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22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  <a:hlinkClick r:id="rId4" action="ppaction://hlinksldjump"/>
              </a:rPr>
              <a:t>Αρσενικό</a:t>
            </a:r>
          </a:p>
          <a:p>
            <a:pPr>
              <a:buFont typeface="Arial" pitchFamily="34" charset="0"/>
              <a:buChar char="•"/>
            </a:pPr>
            <a:endParaRPr lang="el-GR" sz="2200" dirty="0" smtClean="0">
              <a:solidFill>
                <a:srgbClr val="FF0000"/>
              </a:solidFill>
              <a:latin typeface="Comic Sans MS" pitchFamily="66" charset="0"/>
              <a:hlinkClick r:id="rId4" action="ppaction://hlinksldjump"/>
            </a:endParaRPr>
          </a:p>
          <a:p>
            <a:pPr>
              <a:buFont typeface="Arial" pitchFamily="34" charset="0"/>
              <a:buChar char="•"/>
            </a:pP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  <a:hlinkClick r:id="rId4" action="ppaction://hlinksldjump"/>
              </a:rPr>
              <a:t>Βενζόλιο</a:t>
            </a:r>
          </a:p>
          <a:p>
            <a:pPr>
              <a:buFont typeface="Arial" pitchFamily="34" charset="0"/>
              <a:buChar char="•"/>
            </a:pPr>
            <a:endParaRPr lang="el-GR" sz="2200" dirty="0" smtClean="0">
              <a:solidFill>
                <a:srgbClr val="FF0000"/>
              </a:solidFill>
              <a:latin typeface="Comic Sans MS" pitchFamily="66" charset="0"/>
              <a:hlinkClick r:id="rId4" action="ppaction://hlinksldjump"/>
            </a:endParaRPr>
          </a:p>
          <a:p>
            <a:pPr>
              <a:buFont typeface="Arial" pitchFamily="34" charset="0"/>
              <a:buChar char="•"/>
            </a:pPr>
            <a:r>
              <a:rPr lang="el-GR" sz="2400" dirty="0" smtClean="0">
                <a:solidFill>
                  <a:srgbClr val="FF0000"/>
                </a:solidFill>
                <a:latin typeface="Comic Sans MS" pitchFamily="66" charset="0"/>
                <a:hlinkClick r:id="rId4" action="ppaction://hlinksldjump"/>
              </a:rPr>
              <a:t>Κάδμιο</a:t>
            </a:r>
            <a:endParaRPr lang="el-GR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l-GR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l-GR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l-GR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Μονοξείδιο του άνθρακα.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Ακετόνη </a:t>
            </a:r>
            <a:r>
              <a:rPr lang="el-GR" sz="2000" dirty="0">
                <a:latin typeface="Comic Sans MS" pitchFamily="66" charset="0"/>
              </a:rPr>
              <a:t>(</a:t>
            </a:r>
            <a:r>
              <a:rPr lang="el-GR" sz="2000" dirty="0" err="1">
                <a:latin typeface="Comic Sans MS" pitchFamily="66" charset="0"/>
              </a:rPr>
              <a:t>Ασετόν</a:t>
            </a:r>
            <a:r>
              <a:rPr lang="el-GR" sz="2000" dirty="0">
                <a:latin typeface="Comic Sans MS" pitchFamily="66" charset="0"/>
              </a:rPr>
              <a:t>)</a:t>
            </a:r>
            <a:r>
              <a:rPr lang="el-GR" sz="2000" i="1" dirty="0">
                <a:latin typeface="Comic Sans MS" pitchFamily="66" charset="0"/>
              </a:rPr>
              <a:t> </a:t>
            </a:r>
            <a:endParaRPr lang="el-GR" sz="20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Αμμωνία</a:t>
            </a:r>
            <a:r>
              <a:rPr lang="el-GR" sz="2000" i="1" dirty="0" smtClean="0">
                <a:latin typeface="Comic Sans MS" pitchFamily="66" charset="0"/>
              </a:rPr>
              <a:t> </a:t>
            </a:r>
            <a:endParaRPr lang="el-GR" sz="20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000" dirty="0">
                <a:latin typeface="Comic Sans MS" pitchFamily="66" charset="0"/>
              </a:rPr>
              <a:t>Υδροκυάνιο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err="1">
                <a:latin typeface="Comic Sans MS" pitchFamily="66" charset="0"/>
              </a:rPr>
              <a:t>Μεθανόλη</a:t>
            </a:r>
            <a:r>
              <a:rPr lang="el-GR" sz="2000" dirty="0">
                <a:latin typeface="Comic Sans MS" pitchFamily="66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>
                <a:latin typeface="Comic Sans MS" pitchFamily="66" charset="0"/>
              </a:rPr>
              <a:t>Μόλυβδος 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err="1" smtClean="0">
                <a:latin typeface="Comic Sans MS" pitchFamily="66" charset="0"/>
              </a:rPr>
              <a:t>Ισοκυανικό</a:t>
            </a:r>
            <a:r>
              <a:rPr lang="el-GR" sz="2000" dirty="0" smtClean="0">
                <a:latin typeface="Comic Sans MS" pitchFamily="66" charset="0"/>
              </a:rPr>
              <a:t> </a:t>
            </a:r>
            <a:r>
              <a:rPr lang="el-GR" sz="2000" dirty="0">
                <a:latin typeface="Comic Sans MS" pitchFamily="66" charset="0"/>
              </a:rPr>
              <a:t>μεθύλιο 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Ραδόνιο</a:t>
            </a:r>
            <a:r>
              <a:rPr lang="el-GR" sz="2000" dirty="0">
                <a:latin typeface="Comic Sans MS" pitchFamily="66" charset="0"/>
              </a:rPr>
              <a:t>, πολώνιο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>
                <a:latin typeface="Comic Sans MS" pitchFamily="66" charset="0"/>
              </a:rPr>
              <a:t>Βουτάνιο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Νιτρικό </a:t>
            </a:r>
            <a:r>
              <a:rPr lang="el-GR" sz="2000" dirty="0">
                <a:latin typeface="Comic Sans MS" pitchFamily="66" charset="0"/>
              </a:rPr>
              <a:t>οξείδιο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>
                <a:latin typeface="Comic Sans MS" pitchFamily="66" charset="0"/>
              </a:rPr>
              <a:t>Φαινόλη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>
                <a:latin typeface="Comic Sans MS" pitchFamily="66" charset="0"/>
              </a:rPr>
              <a:t>Πολώνιο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err="1">
                <a:latin typeface="Comic Sans MS" pitchFamily="66" charset="0"/>
              </a:rPr>
              <a:t>Στυρένιο</a:t>
            </a:r>
            <a:endParaRPr lang="el-GR" sz="20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000" dirty="0" err="1">
                <a:latin typeface="Comic Sans MS" pitchFamily="66" charset="0"/>
              </a:rPr>
              <a:t>Τολουένιο</a:t>
            </a:r>
            <a:endParaRPr lang="el-GR" sz="20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000" dirty="0" err="1" smtClean="0">
                <a:latin typeface="Comic Sans MS" pitchFamily="66" charset="0"/>
              </a:rPr>
              <a:t>Τουρπεντίνη</a:t>
            </a:r>
            <a:endParaRPr lang="el-GR" sz="2000" dirty="0">
              <a:latin typeface="Comic Sans MS" pitchFamily="66" charset="0"/>
            </a:endParaRPr>
          </a:p>
        </p:txBody>
      </p:sp>
      <p:sp>
        <p:nvSpPr>
          <p:cNvPr id="5" name="Δεξιό βέλος 4">
            <a:hlinkClick r:id="rId5" action="ppaction://hlinksldjump"/>
          </p:cNvPr>
          <p:cNvSpPr/>
          <p:nvPr/>
        </p:nvSpPr>
        <p:spPr>
          <a:xfrm>
            <a:off x="7812360" y="6133946"/>
            <a:ext cx="648072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Επεξήγηση με σύννεφο"/>
          <p:cNvSpPr/>
          <p:nvPr/>
        </p:nvSpPr>
        <p:spPr>
          <a:xfrm>
            <a:off x="971600" y="5013176"/>
            <a:ext cx="3600400" cy="1440160"/>
          </a:xfrm>
          <a:prstGeom prst="cloudCallout">
            <a:avLst>
              <a:gd name="adj1" fmla="val 61295"/>
              <a:gd name="adj2" fmla="val 458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Comic Sans MS" pitchFamily="66" charset="0"/>
              </a:rPr>
              <a:t>Συνολικά 69 χημικά στοιχεία που προκαλούν καρκίνο</a:t>
            </a:r>
            <a:endParaRPr lang="el-GR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9804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500"/>
                            </p:stCondLst>
                            <p:childTnLst>
                              <p:par>
                                <p:cTn id="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0"/>
                            </p:stCondLst>
                            <p:childTnLst>
                              <p:par>
                                <p:cTn id="7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500"/>
                            </p:stCondLst>
                            <p:childTnLst>
                              <p:par>
                                <p:cTn id="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500"/>
                            </p:stCondLst>
                            <p:childTnLst>
                              <p:par>
                                <p:cTn id="8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000"/>
                            </p:stCondLst>
                            <p:childTnLst>
                              <p:par>
                                <p:cTn id="8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500"/>
                            </p:stCondLst>
                            <p:childTnLst>
                              <p:par>
                                <p:cTn id="9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000"/>
                            </p:stCondLst>
                            <p:childTnLst>
                              <p:par>
                                <p:cTn id="9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365760"/>
            <a:ext cx="8424936" cy="548640"/>
          </a:xfrm>
        </p:spPr>
        <p:txBody>
          <a:bodyPr/>
          <a:lstStyle/>
          <a:p>
            <a:pPr algn="ctr"/>
            <a:r>
              <a:rPr lang="el-GR" sz="2400" b="1" dirty="0" err="1" smtClean="0">
                <a:latin typeface="Comic Sans MS" pitchFamily="66" charset="0"/>
              </a:rPr>
              <a:t>ΣυγΚριση</a:t>
            </a:r>
            <a:r>
              <a:rPr lang="el-GR" sz="2400" b="1" dirty="0" smtClean="0">
                <a:latin typeface="Comic Sans MS" pitchFamily="66" charset="0"/>
              </a:rPr>
              <a:t> </a:t>
            </a:r>
            <a:r>
              <a:rPr lang="el-GR" sz="2400" b="1" dirty="0" err="1" smtClean="0">
                <a:latin typeface="Comic Sans MS" pitchFamily="66" charset="0"/>
              </a:rPr>
              <a:t>τησ</a:t>
            </a:r>
            <a:r>
              <a:rPr lang="el-GR" sz="2400" b="1" dirty="0" smtClean="0">
                <a:latin typeface="Comic Sans MS" pitchFamily="66" charset="0"/>
              </a:rPr>
              <a:t> </a:t>
            </a:r>
            <a:r>
              <a:rPr lang="el-GR" sz="2400" b="1" dirty="0" err="1" smtClean="0">
                <a:latin typeface="Comic Sans MS" pitchFamily="66" charset="0"/>
              </a:rPr>
              <a:t>νικοτινησ</a:t>
            </a:r>
            <a:r>
              <a:rPr lang="el-GR" sz="2400" b="1" dirty="0" smtClean="0">
                <a:latin typeface="Comic Sans MS" pitchFamily="66" charset="0"/>
              </a:rPr>
              <a:t>  </a:t>
            </a:r>
            <a:r>
              <a:rPr lang="el-GR" sz="2400" b="1" dirty="0">
                <a:latin typeface="Comic Sans MS" pitchFamily="66" charset="0"/>
              </a:rPr>
              <a:t>ΜΕ ΑΛΛΕΣ ΝΑΡΚΩΤΙΚΕΣ </a:t>
            </a:r>
            <a:r>
              <a:rPr lang="el-GR" sz="2400" b="1" dirty="0" smtClean="0">
                <a:latin typeface="Comic Sans MS" pitchFamily="66" charset="0"/>
              </a:rPr>
              <a:t>ΟΥΣΙΕΣ </a:t>
            </a:r>
            <a:r>
              <a:rPr lang="el-GR" b="1" dirty="0" smtClean="0">
                <a:latin typeface="Comic Sans MS" pitchFamily="66" charset="0"/>
              </a:rPr>
              <a:t/>
            </a:r>
            <a:br>
              <a:rPr lang="el-GR" b="1" dirty="0" smtClean="0">
                <a:latin typeface="Comic Sans MS" pitchFamily="66" charset="0"/>
              </a:rPr>
            </a:br>
            <a:endParaRPr lang="el-GR" dirty="0">
              <a:latin typeface="Comic Sans MS" pitchFamily="66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15616" y="836712"/>
            <a:ext cx="6983338" cy="5832648"/>
          </a:xfrm>
        </p:spPr>
        <p:txBody>
          <a:bodyPr>
            <a:noAutofit/>
          </a:bodyPr>
          <a:lstStyle/>
          <a:p>
            <a:pPr marL="450850" indent="-450850" algn="just"/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Έχει μια σημαντική διαφορά:</a:t>
            </a:r>
          </a:p>
          <a:p>
            <a:pPr marL="450850" indent="-450850" algn="just"/>
            <a:r>
              <a:rPr lang="el-GR" b="0" dirty="0" smtClean="0">
                <a:latin typeface="Comic Sans MS" pitchFamily="66" charset="0"/>
              </a:rPr>
              <a:t>       Σε σχέση με τις βαριά </a:t>
            </a:r>
            <a:r>
              <a:rPr lang="el-GR" b="0" dirty="0" err="1" smtClean="0">
                <a:latin typeface="Comic Sans MS" pitchFamily="66" charset="0"/>
              </a:rPr>
              <a:t>εξαρτησιογόνες</a:t>
            </a:r>
            <a:r>
              <a:rPr lang="el-GR" b="0" dirty="0" smtClean="0">
                <a:latin typeface="Comic Sans MS" pitchFamily="66" charset="0"/>
              </a:rPr>
              <a:t> ουσίες όπως την ηρωίνη και την κοκαΐνη έχει </a:t>
            </a:r>
            <a:r>
              <a:rPr lang="el-GR" sz="1800" dirty="0" smtClean="0">
                <a:latin typeface="Comic Sans MS" pitchFamily="66" charset="0"/>
              </a:rPr>
              <a:t>«λεπτή» </a:t>
            </a:r>
            <a:r>
              <a:rPr lang="el-GR" sz="1800" dirty="0" err="1" smtClean="0">
                <a:latin typeface="Comic Sans MS" pitchFamily="66" charset="0"/>
              </a:rPr>
              <a:t>ψυχοδραστικότητα</a:t>
            </a:r>
            <a:r>
              <a:rPr lang="el-GR" sz="1800" dirty="0" smtClean="0">
                <a:latin typeface="Comic Sans MS" pitchFamily="66" charset="0"/>
              </a:rPr>
              <a:t> </a:t>
            </a:r>
            <a:r>
              <a:rPr lang="el-GR" b="0" dirty="0" smtClean="0">
                <a:latin typeface="Comic Sans MS" pitchFamily="66" charset="0"/>
              </a:rPr>
              <a:t>και συμβαδίζει με υψηλά επίπεδα γνωστικής απόδοσης.</a:t>
            </a:r>
          </a:p>
          <a:p>
            <a:pPr algn="ctr"/>
            <a:r>
              <a:rPr lang="el-GR" b="0" dirty="0" smtClean="0">
                <a:latin typeface="Comic Sans MS" pitchFamily="66" charset="0"/>
              </a:rPr>
              <a:t>      </a:t>
            </a:r>
            <a:r>
              <a:rPr lang="el-GR" sz="2400" b="0" dirty="0" smtClean="0">
                <a:latin typeface="Comic Sans MS" pitchFamily="66" charset="0"/>
              </a:rPr>
              <a:t> Γι’ αυτό είναι τόσο ύπουλη</a:t>
            </a:r>
          </a:p>
          <a:p>
            <a:pPr algn="just"/>
            <a:r>
              <a:rPr lang="el-GR" sz="2400" dirty="0" smtClean="0">
                <a:solidFill>
                  <a:srgbClr val="FF0000"/>
                </a:solidFill>
                <a:latin typeface="Comic Sans MS" pitchFamily="66" charset="0"/>
              </a:rPr>
              <a:t>   </a:t>
            </a:r>
          </a:p>
          <a:p>
            <a:pPr algn="just"/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Και έχει τρομερές ομοιότητες:</a:t>
            </a:r>
          </a:p>
          <a:p>
            <a:pPr marL="717550" indent="-717550"/>
            <a:r>
              <a:rPr lang="el-GR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l-GR" sz="2400" dirty="0" smtClean="0">
                <a:latin typeface="Comic Sans MS" pitchFamily="66" charset="0"/>
              </a:rPr>
              <a:t> </a:t>
            </a:r>
            <a:r>
              <a:rPr lang="el-GR" sz="2400" b="0" dirty="0" smtClean="0">
                <a:latin typeface="Comic Sans MS" pitchFamily="66" charset="0"/>
              </a:rPr>
              <a:t> </a:t>
            </a:r>
            <a:r>
              <a:rPr lang="el-GR" sz="2000" b="0" dirty="0" smtClean="0">
                <a:latin typeface="Comic Sans MS" pitchFamily="66" charset="0"/>
              </a:rPr>
              <a:t>1</a:t>
            </a:r>
            <a:r>
              <a:rPr lang="el-GR" sz="2400" b="0" dirty="0" smtClean="0">
                <a:latin typeface="Comic Sans MS" pitchFamily="66" charset="0"/>
              </a:rPr>
              <a:t>.  </a:t>
            </a:r>
            <a:r>
              <a:rPr lang="el-GR" sz="2000" dirty="0" smtClean="0">
                <a:latin typeface="Comic Sans MS" pitchFamily="66" charset="0"/>
              </a:rPr>
              <a:t>Ανά γραμμάριο </a:t>
            </a:r>
            <a:r>
              <a:rPr lang="el-GR" sz="2000" b="0" dirty="0" smtClean="0">
                <a:latin typeface="Comic Sans MS" pitchFamily="66" charset="0"/>
              </a:rPr>
              <a:t>ουσίας έχει την </a:t>
            </a:r>
            <a:r>
              <a:rPr lang="el-GR" sz="2000" dirty="0" smtClean="0">
                <a:latin typeface="Comic Sans MS" pitchFamily="66" charset="0"/>
              </a:rPr>
              <a:t>πολλαπλάσια επίδραση </a:t>
            </a:r>
            <a:r>
              <a:rPr lang="el-GR" sz="2000" b="0" dirty="0" smtClean="0">
                <a:latin typeface="Comic Sans MS" pitchFamily="66" charset="0"/>
              </a:rPr>
              <a:t>έναντι των άλλων ναρκωτικών ουσιών.</a:t>
            </a:r>
          </a:p>
          <a:p>
            <a:pPr marL="717550" indent="-717550"/>
            <a:r>
              <a:rPr lang="el-GR" sz="2000" b="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l-GR" sz="2000" b="0" dirty="0" smtClean="0">
                <a:latin typeface="Comic Sans MS" pitchFamily="66" charset="0"/>
              </a:rPr>
              <a:t>    2. Τα </a:t>
            </a:r>
            <a:r>
              <a:rPr lang="el-GR" sz="2000" dirty="0" smtClean="0">
                <a:latin typeface="Comic Sans MS" pitchFamily="66" charset="0"/>
              </a:rPr>
              <a:t>ποσοστά υποτροπής </a:t>
            </a:r>
            <a:r>
              <a:rPr lang="el-GR" sz="2000" b="0" dirty="0" smtClean="0">
                <a:latin typeface="Comic Sans MS" pitchFamily="66" charset="0"/>
              </a:rPr>
              <a:t>μετά από αποχή ομοιάζουν να </a:t>
            </a:r>
            <a:r>
              <a:rPr lang="el-GR" sz="2000" dirty="0" smtClean="0">
                <a:latin typeface="Comic Sans MS" pitchFamily="66" charset="0"/>
              </a:rPr>
              <a:t>είναι παρόμοια με την  ηρωίνη</a:t>
            </a:r>
            <a:r>
              <a:rPr lang="el-GR" sz="2000" b="0" dirty="0" smtClean="0">
                <a:latin typeface="Comic Sans MS" pitchFamily="66" charset="0"/>
              </a:rPr>
              <a:t>:  το 60% των ατόμων που σταματούν επανέρχονται μέσα σε 3 μήνες, ενώ το 75% σε 6 μήνες.</a:t>
            </a:r>
            <a:endParaRPr lang="el-GR" sz="2000" b="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633413" indent="-268288" algn="just"/>
            <a:r>
              <a:rPr lang="el-GR" sz="2000" b="0" dirty="0" smtClean="0">
                <a:latin typeface="Comic Sans MS" pitchFamily="66" charset="0"/>
              </a:rPr>
              <a:t>3. Συμπεριφορά επιβαλλόμενη από το ναρκωτικό, </a:t>
            </a:r>
            <a:r>
              <a:rPr lang="el-GR" sz="2000" dirty="0" smtClean="0">
                <a:latin typeface="Comic Sans MS" pitchFamily="66" charset="0"/>
              </a:rPr>
              <a:t>χρήση </a:t>
            </a:r>
            <a:r>
              <a:rPr lang="el-GR" sz="2000" dirty="0" err="1" smtClean="0">
                <a:latin typeface="Comic Sans MS" pitchFamily="66" charset="0"/>
              </a:rPr>
              <a:t>παρόλες</a:t>
            </a:r>
            <a:r>
              <a:rPr lang="el-GR" sz="2000" dirty="0" smtClean="0">
                <a:latin typeface="Comic Sans MS" pitchFamily="66" charset="0"/>
              </a:rPr>
              <a:t> τις επιβλαβείς δράσεις</a:t>
            </a:r>
            <a:r>
              <a:rPr lang="el-GR" sz="2000" b="0" dirty="0" smtClean="0">
                <a:latin typeface="Comic Sans MS" pitchFamily="66" charset="0"/>
              </a:rPr>
              <a:t>, παρορμητική χρήση.</a:t>
            </a:r>
          </a:p>
          <a:p>
            <a:pPr algn="just"/>
            <a:endParaRPr lang="el-GR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just"/>
            <a:endParaRPr lang="el-GR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just"/>
            <a:r>
              <a:rPr lang="el-GR" sz="2400" dirty="0" smtClean="0">
                <a:solidFill>
                  <a:srgbClr val="FF0000"/>
                </a:solidFill>
                <a:latin typeface="Comic Sans MS" pitchFamily="66" charset="0"/>
              </a:rPr>
              <a:t>    </a:t>
            </a:r>
          </a:p>
          <a:p>
            <a:pPr algn="just"/>
            <a:r>
              <a:rPr lang="el-GR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 algn="just"/>
            <a:endParaRPr lang="el-GR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just"/>
            <a:r>
              <a:rPr lang="el-GR" dirty="0" smtClean="0">
                <a:latin typeface="Comic Sans MS" pitchFamily="66" charset="0"/>
              </a:rPr>
              <a:t> </a:t>
            </a:r>
            <a:endParaRPr lang="el-GR" dirty="0">
              <a:latin typeface="Comic Sans MS" pitchFamily="66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Δεξιό βέλος 4">
            <a:hlinkClick r:id="rId2" action="ppaction://hlinksldjump"/>
          </p:cNvPr>
          <p:cNvSpPr/>
          <p:nvPr/>
        </p:nvSpPr>
        <p:spPr>
          <a:xfrm>
            <a:off x="8172400" y="6381328"/>
            <a:ext cx="648072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77435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2.gstatic.com/images?q=tbn:ANd9GcQoq2MmTzBn7K0kTMS2u-1DhMXec7WqLCsB_Q4K4jC2m6gWTs50HCpAKDF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92696"/>
            <a:ext cx="4248472" cy="18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limnosreport.gr/wp-content/uploads/2011/10/%CE%9A%CE%A0%CE%9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133" y="3212976"/>
            <a:ext cx="3960440" cy="38610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.huffpost.com/gadgets/slideshows/191730/slide_191730_374415_larg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6992"/>
            <a:ext cx="5148064" cy="39573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520940" cy="548640"/>
          </a:xfrm>
        </p:spPr>
        <p:txBody>
          <a:bodyPr/>
          <a:lstStyle/>
          <a:p>
            <a:r>
              <a:rPr lang="en-AU" b="1" i="1" dirty="0"/>
              <a:t> </a:t>
            </a:r>
            <a:r>
              <a:rPr lang="el-GR" b="1" i="1" dirty="0">
                <a:latin typeface="Comic Sans MS" pitchFamily="66" charset="0"/>
              </a:rPr>
              <a:t>ΟΡΓΑΝΙΚΕΣ </a:t>
            </a:r>
            <a:r>
              <a:rPr lang="el-GR" b="1" i="1" dirty="0" smtClean="0">
                <a:latin typeface="Comic Sans MS" pitchFamily="66" charset="0"/>
              </a:rPr>
              <a:t> ΕΠΙΠΤΩΣΕΙΣ  ΤΣΙΓΑΡΟΥ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476672"/>
            <a:ext cx="7920880" cy="3579849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l-GR" sz="1800" dirty="0">
                <a:solidFill>
                  <a:srgbClr val="FF0000"/>
                </a:solidFill>
                <a:latin typeface="Comic Sans MS" pitchFamily="66" charset="0"/>
              </a:rPr>
              <a:t>Το κάπνισμα οδηγεί στον </a:t>
            </a:r>
            <a:r>
              <a:rPr lang="el-GR" sz="1800" dirty="0" smtClean="0">
                <a:solidFill>
                  <a:srgbClr val="FF0000"/>
                </a:solidFill>
                <a:latin typeface="Comic Sans MS" pitchFamily="66" charset="0"/>
              </a:rPr>
              <a:t>καρκίνο (κυρίως των πνευμόνων αλλά και του στόματος) </a:t>
            </a:r>
          </a:p>
          <a:p>
            <a:pPr>
              <a:buFont typeface="+mj-lt"/>
              <a:buAutoNum type="arabicPeriod"/>
            </a:pPr>
            <a:r>
              <a:rPr lang="el-GR" sz="1800" dirty="0" smtClean="0">
                <a:solidFill>
                  <a:srgbClr val="FF0000"/>
                </a:solidFill>
                <a:latin typeface="Comic Sans MS" pitchFamily="66" charset="0"/>
              </a:rPr>
              <a:t>Επίδραση στην γονιμότητα </a:t>
            </a:r>
            <a:endParaRPr lang="el-GR" sz="1800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+mj-lt"/>
              <a:buAutoNum type="arabicPeriod"/>
            </a:pPr>
            <a:r>
              <a:rPr lang="el-GR" sz="1800" dirty="0">
                <a:solidFill>
                  <a:srgbClr val="FF0000"/>
                </a:solidFill>
                <a:latin typeface="Comic Sans MS" pitchFamily="66" charset="0"/>
              </a:rPr>
              <a:t>Αγγειακές </a:t>
            </a:r>
            <a:r>
              <a:rPr lang="el-GR" sz="1800" dirty="0" smtClean="0">
                <a:solidFill>
                  <a:srgbClr val="FF0000"/>
                </a:solidFill>
                <a:latin typeface="Comic Sans MS" pitchFamily="66" charset="0"/>
              </a:rPr>
              <a:t>βλάβες</a:t>
            </a:r>
          </a:p>
          <a:p>
            <a:pPr>
              <a:buFont typeface="+mj-lt"/>
              <a:buAutoNum type="arabicPeriod"/>
            </a:pPr>
            <a:r>
              <a:rPr lang="el-GR" sz="1800" dirty="0" smtClean="0">
                <a:solidFill>
                  <a:srgbClr val="FF0000"/>
                </a:solidFill>
                <a:latin typeface="Comic Sans MS" pitchFamily="66" charset="0"/>
              </a:rPr>
              <a:t>Χρόνιες Πνευμονοπάθειες - Βρογχίτιδες</a:t>
            </a:r>
            <a:endParaRPr lang="el-GR" sz="1800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+mj-lt"/>
              <a:buAutoNum type="arabicPeriod"/>
            </a:pPr>
            <a:r>
              <a:rPr lang="el-GR" sz="1800" dirty="0">
                <a:solidFill>
                  <a:srgbClr val="FF0000"/>
                </a:solidFill>
                <a:latin typeface="Comic Sans MS" pitchFamily="66" charset="0"/>
              </a:rPr>
              <a:t>Βλάβη σε άλλα συστήματα του σώματος</a:t>
            </a:r>
          </a:p>
          <a:p>
            <a:r>
              <a:rPr lang="el-GR" dirty="0" smtClean="0">
                <a:latin typeface="Comic Sans MS" pitchFamily="66" charset="0"/>
              </a:rPr>
              <a:t>    -τράχηλο </a:t>
            </a:r>
            <a:r>
              <a:rPr lang="el-GR" dirty="0">
                <a:latin typeface="Comic Sans MS" pitchFamily="66" charset="0"/>
              </a:rPr>
              <a:t>της μήτρας</a:t>
            </a:r>
          </a:p>
          <a:p>
            <a:r>
              <a:rPr lang="el-GR" dirty="0" smtClean="0">
                <a:latin typeface="Comic Sans MS" pitchFamily="66" charset="0"/>
              </a:rPr>
              <a:t>    -νεφρά</a:t>
            </a:r>
            <a:endParaRPr lang="el-GR" dirty="0">
              <a:latin typeface="Comic Sans MS" pitchFamily="66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    -έλκη </a:t>
            </a:r>
            <a:r>
              <a:rPr lang="el-GR" dirty="0">
                <a:solidFill>
                  <a:schemeClr val="bg1"/>
                </a:solidFill>
                <a:latin typeface="Comic Sans MS" pitchFamily="66" charset="0"/>
              </a:rPr>
              <a:t>του πεπτικού συστήματος</a:t>
            </a:r>
          </a:p>
          <a:p>
            <a:pPr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5" name="Δεξιό βέλος 4">
            <a:hlinkClick r:id="rId5" action="ppaction://hlinksldjump"/>
          </p:cNvPr>
          <p:cNvSpPr/>
          <p:nvPr/>
        </p:nvSpPr>
        <p:spPr>
          <a:xfrm>
            <a:off x="8495928" y="6765667"/>
            <a:ext cx="648072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8630945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79512" y="476672"/>
            <a:ext cx="777686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latin typeface="Comic Sans MS" pitchFamily="66" charset="0"/>
              </a:rPr>
              <a:t>Πώς προκαλείται ο καρκίνος του πνεύμονα</a:t>
            </a:r>
            <a:r>
              <a:rPr lang="en-US" sz="2800" b="1" dirty="0" smtClean="0">
                <a:latin typeface="Comic Sans MS" pitchFamily="66" charset="0"/>
              </a:rPr>
              <a:t>;</a:t>
            </a:r>
            <a:endParaRPr lang="el-GR" sz="2800" b="1" dirty="0" smtClean="0">
              <a:latin typeface="Comic Sans MS" pitchFamily="66" charset="0"/>
            </a:endParaRPr>
          </a:p>
          <a:p>
            <a:endParaRPr lang="en-US" b="1" dirty="0" smtClean="0">
              <a:latin typeface="Comic Sans MS" pitchFamily="66" charset="0"/>
            </a:endParaRPr>
          </a:p>
          <a:p>
            <a:r>
              <a:rPr lang="el-GR" b="1" dirty="0" smtClean="0">
                <a:latin typeface="Comic Sans MS" pitchFamily="66" charset="0"/>
              </a:rPr>
              <a:t>χημικές </a:t>
            </a:r>
            <a:r>
              <a:rPr lang="el-GR" b="1" dirty="0" err="1" smtClean="0">
                <a:latin typeface="Comic Sans MS" pitchFamily="66" charset="0"/>
              </a:rPr>
              <a:t>καρκινογόνες</a:t>
            </a:r>
            <a:r>
              <a:rPr lang="el-GR" b="1" dirty="0" smtClean="0">
                <a:latin typeface="Comic Sans MS" pitchFamily="66" charset="0"/>
              </a:rPr>
              <a:t> ουσίες, που βρίσκονται στον καπνό του τσιγάρου, εισέρχονται στους πνεύμονες και προκαλούν βλάβες  (DNA ) των κυττάρων των πνευμόνων μεταβάλλοντας σημαντικά γονίδια. </a:t>
            </a:r>
          </a:p>
          <a:p>
            <a:r>
              <a:rPr lang="el-GR" b="1" dirty="0" smtClean="0">
                <a:latin typeface="Comic Sans MS" pitchFamily="66" charset="0"/>
              </a:rPr>
              <a:t> Με τον καιρό τα κύτταρα που έχουν υποστεί βλάβη χάνουν τον έλεγχο του πολλαπλασιασμού και της ανάπτυξής τους και καθίστανται καρκινικά.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5" name="4 - Ορθογώνιο"/>
          <p:cNvSpPr/>
          <p:nvPr/>
        </p:nvSpPr>
        <p:spPr>
          <a:xfrm>
            <a:off x="323528" y="3212976"/>
            <a:ext cx="813690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l-GR" sz="2800" b="1" dirty="0" smtClean="0">
                <a:latin typeface="Comic Sans MS" pitchFamily="66" charset="0"/>
              </a:rPr>
              <a:t>Σημειώστε ότι:</a:t>
            </a:r>
            <a:endParaRPr lang="en-US" sz="2800" b="1" dirty="0" smtClean="0">
              <a:latin typeface="Comic Sans MS" pitchFamily="66" charset="0"/>
            </a:endParaRPr>
          </a:p>
          <a:p>
            <a:r>
              <a:rPr lang="el-GR" b="1" dirty="0" smtClean="0">
                <a:latin typeface="Comic Sans MS" pitchFamily="66" charset="0"/>
              </a:rPr>
              <a:t>Η διακοπή του καπνίσματος </a:t>
            </a:r>
            <a:r>
              <a:rPr lang="el-GR" b="1" dirty="0" smtClean="0">
                <a:solidFill>
                  <a:srgbClr val="7030A0"/>
                </a:solidFill>
                <a:latin typeface="Comic Sans MS" pitchFamily="66" charset="0"/>
              </a:rPr>
              <a:t>ελαττώνει κατά 30-50% τον κίνδυνο </a:t>
            </a:r>
            <a:r>
              <a:rPr lang="el-GR" b="1" dirty="0" smtClean="0">
                <a:latin typeface="Comic Sans MS" pitchFamily="66" charset="0"/>
              </a:rPr>
              <a:t>για </a:t>
            </a:r>
            <a:r>
              <a:rPr lang="el-GR" b="1" dirty="0" smtClean="0">
                <a:solidFill>
                  <a:srgbClr val="7030A0"/>
                </a:solidFill>
                <a:latin typeface="Comic Sans MS" pitchFamily="66" charset="0"/>
              </a:rPr>
              <a:t>καρκίνο του πνεύμονα μετά από 10 χρόνια </a:t>
            </a:r>
            <a:r>
              <a:rPr lang="el-GR" b="1" dirty="0" smtClean="0">
                <a:latin typeface="Comic Sans MS" pitchFamily="66" charset="0"/>
              </a:rPr>
              <a:t>συγκριτικά με αυτούς που συνεχίζουν να καπνίζουν και </a:t>
            </a:r>
          </a:p>
          <a:p>
            <a:r>
              <a:rPr lang="el-GR" b="1" dirty="0" smtClean="0">
                <a:latin typeface="Comic Sans MS" pitchFamily="66" charset="0"/>
              </a:rPr>
              <a:t>κατά 50% τον κίνδυνο για καρκίνο του οισοφάγου και της στοματικής κοιλότητας 5 χρόνια μετά την διακοπή.</a:t>
            </a:r>
          </a:p>
          <a:p>
            <a:r>
              <a:rPr lang="el-GR" b="1" dirty="0" smtClean="0">
                <a:solidFill>
                  <a:srgbClr val="7030A0"/>
                </a:solidFill>
                <a:latin typeface="Comic Sans MS" pitchFamily="66" charset="0"/>
              </a:rPr>
              <a:t>15 έτη μετά την διακοπή του καπνίσματος ο κίνδυνος </a:t>
            </a:r>
            <a:r>
              <a:rPr lang="el-GR" b="1" dirty="0" smtClean="0">
                <a:latin typeface="Comic Sans MS" pitchFamily="66" charset="0"/>
              </a:rPr>
              <a:t>του καρκίνου του πνεύμονα </a:t>
            </a:r>
            <a:r>
              <a:rPr lang="el-GR" b="1" dirty="0" smtClean="0">
                <a:solidFill>
                  <a:srgbClr val="7030A0"/>
                </a:solidFill>
                <a:latin typeface="Comic Sans MS" pitchFamily="66" charset="0"/>
              </a:rPr>
              <a:t>ελαττώνεται σχεδόν στο επίπεδο εκείνων των ατόμων που δεν κάπνισαν ποτέ.</a:t>
            </a:r>
            <a:endParaRPr lang="el-GR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6" name="Δεξιό βέλος 4">
            <a:hlinkClick r:id="rId2" action="ppaction://hlinksldjump"/>
          </p:cNvPr>
          <p:cNvSpPr/>
          <p:nvPr/>
        </p:nvSpPr>
        <p:spPr>
          <a:xfrm>
            <a:off x="7884368" y="6021288"/>
            <a:ext cx="1008112" cy="5447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3.gstatic.com/images?q=tbn:ANd9GcRvBZTYR92SAEocAiI9cOIvyKjXIMlmpitBjkzdOZRMOOIJejrVJHDNmqwW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7" y="0"/>
            <a:ext cx="9324528" cy="68399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latin typeface="Comic Sans MS" pitchFamily="66" charset="0"/>
              </a:rPr>
              <a:t>ΠΑΘΗΤΙΚΟ ΚΑΠΝΙΣΜΑ</a:t>
            </a:r>
            <a:br>
              <a:rPr lang="el-GR" dirty="0">
                <a:latin typeface="Comic Sans MS" pitchFamily="66" charset="0"/>
              </a:rPr>
            </a:br>
            <a:endParaRPr lang="el-GR" dirty="0">
              <a:latin typeface="Comic Sans MS" pitchFamily="66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22960" y="692696"/>
            <a:ext cx="7520940" cy="3987781"/>
          </a:xfrm>
        </p:spPr>
        <p:txBody>
          <a:bodyPr/>
          <a:lstStyle/>
          <a:p>
            <a:pPr marL="0" lvl="0" indent="0" algn="just"/>
            <a:r>
              <a:rPr lang="el-GR" dirty="0" smtClean="0">
                <a:latin typeface="Comic Sans MS" pitchFamily="66" charset="0"/>
              </a:rPr>
              <a:t>     Παθητικό </a:t>
            </a:r>
            <a:r>
              <a:rPr lang="el-GR" dirty="0">
                <a:latin typeface="Comic Sans MS" pitchFamily="66" charset="0"/>
              </a:rPr>
              <a:t>κάπνισμα ονομάζεται η έκθεση σε καπνό τσιγάρου, που είναι μίγμα </a:t>
            </a:r>
            <a:r>
              <a:rPr lang="el-GR" dirty="0" smtClean="0">
                <a:latin typeface="Comic Sans MS" pitchFamily="66" charset="0"/>
              </a:rPr>
              <a:t>άμεσα </a:t>
            </a:r>
            <a:r>
              <a:rPr lang="el-GR" dirty="0" err="1" smtClean="0">
                <a:latin typeface="Comic Sans MS" pitchFamily="66" charset="0"/>
              </a:rPr>
              <a:t>εκπνεόμενου</a:t>
            </a:r>
            <a:r>
              <a:rPr lang="el-GR" dirty="0" smtClean="0">
                <a:latin typeface="Comic Sans MS" pitchFamily="66" charset="0"/>
              </a:rPr>
              <a:t> </a:t>
            </a:r>
            <a:r>
              <a:rPr lang="el-GR" dirty="0">
                <a:latin typeface="Comic Sans MS" pitchFamily="66" charset="0"/>
              </a:rPr>
              <a:t>καπνού από τον καπνιστή και καπνού που απελευθερώνεται έμμεσα από </a:t>
            </a:r>
            <a:r>
              <a:rPr lang="el-GR" dirty="0" smtClean="0">
                <a:latin typeface="Comic Sans MS" pitchFamily="66" charset="0"/>
              </a:rPr>
              <a:t>το </a:t>
            </a:r>
            <a:r>
              <a:rPr lang="el-GR" dirty="0">
                <a:latin typeface="Comic Sans MS" pitchFamily="66" charset="0"/>
              </a:rPr>
              <a:t>αναμμένο τσιγάρο, την πίπα, το πούρο </a:t>
            </a:r>
            <a:r>
              <a:rPr lang="el-GR" dirty="0" err="1">
                <a:latin typeface="Comic Sans MS" pitchFamily="66" charset="0"/>
              </a:rPr>
              <a:t>κ.λ.π</a:t>
            </a:r>
            <a:r>
              <a:rPr lang="el-GR" dirty="0">
                <a:latin typeface="Comic Sans MS" pitchFamily="66" charset="0"/>
              </a:rPr>
              <a:t>.</a:t>
            </a:r>
          </a:p>
          <a:p>
            <a:r>
              <a:rPr lang="el-GR" dirty="0" smtClean="0"/>
              <a:t>      </a:t>
            </a:r>
            <a:endParaRPr lang="el-GR" dirty="0"/>
          </a:p>
        </p:txBody>
      </p:sp>
      <p:sp>
        <p:nvSpPr>
          <p:cNvPr id="6" name="Δεξιό βέλος 5">
            <a:hlinkClick r:id="rId3" action="ppaction://hlinksldjump"/>
          </p:cNvPr>
          <p:cNvSpPr/>
          <p:nvPr/>
        </p:nvSpPr>
        <p:spPr>
          <a:xfrm>
            <a:off x="7964760" y="6286346"/>
            <a:ext cx="648072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8" name="Γράφημα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254429015"/>
              </p:ext>
            </p:extLst>
          </p:nvPr>
        </p:nvGraphicFramePr>
        <p:xfrm>
          <a:off x="611560" y="1556792"/>
          <a:ext cx="792088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27178889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Graphic spid="8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Γωνίες">
  <a:themeElements>
    <a:clrScheme name="Γωνίες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Γωνίες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Γωνίε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637</TotalTime>
  <Words>982</Words>
  <Application>Microsoft Office PowerPoint</Application>
  <PresentationFormat>Προβολή στην οθόνη (4:3)</PresentationFormat>
  <Paragraphs>212</Paragraphs>
  <Slides>20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1" baseType="lpstr">
      <vt:lpstr>Γωνίες</vt:lpstr>
      <vt:lpstr>Διαφάνεια 1</vt:lpstr>
      <vt:lpstr>Διαφάνεια 2</vt:lpstr>
      <vt:lpstr>Διαφάνεια 3</vt:lpstr>
      <vt:lpstr>Διαφάνεια 4</vt:lpstr>
      <vt:lpstr>ΣΥΣΤΑΤΙΚΑ ΚΑΠΝΟΥ  </vt:lpstr>
      <vt:lpstr>ΣυγΚριση τησ νικοτινησ  ΜΕ ΑΛΛΕΣ ΝΑΡΚΩΤΙΚΕΣ ΟΥΣΙΕΣ  </vt:lpstr>
      <vt:lpstr> ΟΡΓΑΝΙΚΕΣ  ΕΠΙΠΤΩΣΕΙΣ  ΤΣΙΓΑΡΟΥ </vt:lpstr>
      <vt:lpstr>Διαφάνεια 8</vt:lpstr>
      <vt:lpstr>ΠΑΘΗΤΙΚΟ ΚΑΠΝΙΣΜΑ </vt:lpstr>
      <vt:lpstr>Διαφάνεια 10</vt:lpstr>
      <vt:lpstr>Γυναiκα  και  Κaπνισμα - Εγκυμοσyνη </vt:lpstr>
      <vt:lpstr>ΚΑΠΝΙΣΜΑ  ΚΑΙ  ΨΥΧΙΚΗ  ΥΓΕΙΑ </vt:lpstr>
      <vt:lpstr>Οι  Μeθοδοι  Διακοπησ  Καπνισματοσ </vt:lpstr>
      <vt:lpstr>Διαφάνεια 14</vt:lpstr>
      <vt:lpstr>ΣΤΑΤΙΣΤΙΚΑ ΣΤΟΙΧΕΙΑ ΣΤΗΝ ΕΛΛΑΔΑ </vt:lpstr>
      <vt:lpstr>ΣΤΑΤΙΣΤΙΚΑ ΣΤΟΙΧΕΙΑ σε σχεση με ΤΗΝ Ε.Ε.</vt:lpstr>
      <vt:lpstr>Διαφάνεια 17</vt:lpstr>
      <vt:lpstr>Διαφάνεια 18</vt:lpstr>
      <vt:lpstr>Διαφάνεια 19</vt:lpstr>
      <vt:lpstr>Διαφάνεια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ΙΝΔΙΑΝΩΝ ΣΗΜΕΙΑ! ΚΑΠΝΙΣΜΑ;</dc:title>
  <dc:creator>14 Γ΄ Εργαστήριο Ψυχικού</dc:creator>
  <cp:lastModifiedBy>stratis voltis</cp:lastModifiedBy>
  <cp:revision>69</cp:revision>
  <dcterms:created xsi:type="dcterms:W3CDTF">2012-02-22T11:10:08Z</dcterms:created>
  <dcterms:modified xsi:type="dcterms:W3CDTF">2012-05-09T13:06:20Z</dcterms:modified>
</cp:coreProperties>
</file>